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2" r:id="rId1"/>
  </p:sldMasterIdLst>
  <p:notesMasterIdLst>
    <p:notesMasterId r:id="rId18"/>
  </p:notesMasterIdLst>
  <p:handoutMasterIdLst>
    <p:handoutMasterId r:id="rId19"/>
  </p:handoutMasterIdLst>
  <p:sldIdLst>
    <p:sldId id="266" r:id="rId2"/>
    <p:sldId id="390" r:id="rId3"/>
    <p:sldId id="381" r:id="rId4"/>
    <p:sldId id="314" r:id="rId5"/>
    <p:sldId id="272" r:id="rId6"/>
    <p:sldId id="394" r:id="rId7"/>
    <p:sldId id="316" r:id="rId8"/>
    <p:sldId id="387" r:id="rId9"/>
    <p:sldId id="389" r:id="rId10"/>
    <p:sldId id="373" r:id="rId11"/>
    <p:sldId id="409" r:id="rId12"/>
    <p:sldId id="412" r:id="rId13"/>
    <p:sldId id="378" r:id="rId14"/>
    <p:sldId id="398" r:id="rId15"/>
    <p:sldId id="349" r:id="rId16"/>
    <p:sldId id="372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24" autoAdjust="0"/>
    <p:restoredTop sz="89280" autoAdjust="0"/>
  </p:normalViewPr>
  <p:slideViewPr>
    <p:cSldViewPr snapToGrid="0">
      <p:cViewPr varScale="1">
        <p:scale>
          <a:sx n="59" d="100"/>
          <a:sy n="59" d="100"/>
        </p:scale>
        <p:origin x="535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62255D-D34C-403C-9E9C-1FD46D964116}" type="datetimeFigureOut">
              <a:rPr lang="en-US" smtClean="0"/>
              <a:pPr/>
              <a:t>7/27/2018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FF6E5-A2C8-4185-852A-444527FBC4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36F4B5-3C99-4B89-8EFE-486598191862}" type="datetimeFigureOut">
              <a:rPr lang="en-US"/>
              <a:pPr/>
              <a:t>7/27/2018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EF59FDA-70D5-4740-82A6-E3DAA109E1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270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Notice: Please do not repurpose these slides without permission from DRA and IEDC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486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Mickie will share other engagement from available federal agency training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C479A-C849-4F3E-BD2B-91D8F7C08E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77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C479A-C849-4F3E-BD2B-91D8F7C08ED1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090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</a:t>
            </a:r>
            <a:r>
              <a:rPr lang="en-US" baseline="0" dirty="0"/>
              <a:t> older workers retire and the economy continues to shift towards knowledge, it is becoming more apparent that current workforce and education systems are not preparing the next generation workforce.</a:t>
            </a:r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01871F-A32A-4EA8-83C4-397C6AFB464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3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Slide from Joy Wilkins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31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Hovensa</a:t>
            </a:r>
            <a:r>
              <a:rPr lang="en-US" dirty="0"/>
              <a:t> closing in 2012/2013 and reopening of the refinery. What does it imply?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43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https://data.worldbank.org/indicator/SL.SRV.EMPL.ZS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https://www.google.com/search?q=image+results+TARGET+INDUSTRY++virgin+islands&amp;tbm=isch&amp;tbo=u&amp;source=univ&amp;sa=X&amp;ved=0ahUKEwiEodKH3e_bAhXhxlkKHZuCCaYQsAQIRA&amp;biw=1280&amp;bih=869#imgrc=CROnYnqeZUewqM: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59FDA-70D5-4740-82A6-E3DAA109E1A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18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10158761" y="-8467"/>
              <a:ext cx="2030064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4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6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5561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515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842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54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41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4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3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04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5985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067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721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5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960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16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9" name="Picture 28" descr="IEDC Logo Color Vert No Tag_tif"/>
          <p:cNvPicPr/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11977" y="6048103"/>
            <a:ext cx="1037692" cy="809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0842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  <p:sldLayoutId id="21474837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worldbank.org/indicator/SL.SRV.EMPL.ZS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usvieda.org/sites/default/files/pdf_document/TIS_2014_0.pdf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netonline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s://www.mynextmove.org/vet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1965" y="2068447"/>
            <a:ext cx="8533139" cy="1646302"/>
          </a:xfrm>
        </p:spPr>
        <p:txBody>
          <a:bodyPr/>
          <a:lstStyle/>
          <a:p>
            <a:br>
              <a:rPr lang="en-US" sz="4400" dirty="0"/>
            </a:br>
            <a:r>
              <a:rPr lang="en-US" sz="4800" dirty="0"/>
              <a:t>Workforce Development for Sustained Economic Growth</a:t>
            </a:r>
            <a:endParaRPr lang="en-US" dirty="0"/>
          </a:p>
        </p:txBody>
      </p:sp>
      <p:pic>
        <p:nvPicPr>
          <p:cNvPr id="4" name="Picture 3" descr="IEDC Logo Color Vert No Tag_t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39573" y="4259179"/>
            <a:ext cx="2433806" cy="1899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104659" y="4442037"/>
            <a:ext cx="4477724" cy="1096899"/>
          </a:xfrm>
        </p:spPr>
        <p:txBody>
          <a:bodyPr>
            <a:noAutofit/>
          </a:bodyPr>
          <a:lstStyle/>
          <a:p>
            <a:r>
              <a:rPr lang="en-US" sz="2800" i="1" dirty="0"/>
              <a:t>Marva Bryan, CEcD EDFP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Questions for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213" y="1730180"/>
            <a:ext cx="8235846" cy="431924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What skills are represented by our local residents?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skills are NOT in my community but needed by local industry?</a:t>
            </a:r>
          </a:p>
          <a:p>
            <a:r>
              <a:rPr lang="en-US" sz="2400" dirty="0">
                <a:solidFill>
                  <a:schemeClr val="tx1"/>
                </a:solidFill>
              </a:rPr>
              <a:t>Are there people who are not able to keep up with the pace of industry changes?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can we do to help the unemployed who have been displaced by the hurricanes?</a:t>
            </a:r>
          </a:p>
          <a:p>
            <a:r>
              <a:rPr lang="en-US" sz="2400" dirty="0">
                <a:solidFill>
                  <a:schemeClr val="tx1"/>
                </a:solidFill>
              </a:rPr>
              <a:t>How can workforce pursue career paths?</a:t>
            </a:r>
          </a:p>
          <a:p>
            <a:r>
              <a:rPr lang="en-US" sz="2400" dirty="0">
                <a:solidFill>
                  <a:schemeClr val="tx1"/>
                </a:solidFill>
              </a:rPr>
              <a:t>What are you doing or can you do to assist?</a:t>
            </a:r>
          </a:p>
        </p:txBody>
      </p:sp>
    </p:spTree>
    <p:extLst>
      <p:ext uri="{BB962C8B-B14F-4D97-AF65-F5344CB8AC3E}">
        <p14:creationId xmlns:p14="http://schemas.microsoft.com/office/powerpoint/2010/main" val="2983220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Industry Clusters in     U.S. Virgin Islands – 2017 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3141" y="5521821"/>
            <a:ext cx="791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</a:t>
            </a:r>
            <a:r>
              <a:rPr lang="en-US" i="1" dirty="0">
                <a:hlinkClick r:id="rId3"/>
              </a:rPr>
              <a:t>https://data.worldbank.org/indicator/SL.SRV.EMPL.ZS</a:t>
            </a:r>
            <a:endParaRPr lang="en-US" sz="1400" i="1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020016"/>
              </p:ext>
            </p:extLst>
          </p:nvPr>
        </p:nvGraphicFramePr>
        <p:xfrm>
          <a:off x="1378424" y="2366785"/>
          <a:ext cx="6714698" cy="2998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73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573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956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Workforce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Percent 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567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Agriculture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2.743 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567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Industry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11.694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567">
                <a:tc>
                  <a:txBody>
                    <a:bodyPr/>
                    <a:lstStyle/>
                    <a:p>
                      <a:pPr algn="l"/>
                      <a:r>
                        <a:rPr lang="en-US" sz="28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kern="1200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85.562</a:t>
                      </a:r>
                      <a:endParaRPr lang="en-US" sz="28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Target</a:t>
            </a:r>
            <a:r>
              <a:rPr lang="en-US" dirty="0"/>
              <a:t> Industry Clusters in USVI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090189"/>
              </p:ext>
            </p:extLst>
          </p:nvPr>
        </p:nvGraphicFramePr>
        <p:xfrm>
          <a:off x="677334" y="1702180"/>
          <a:ext cx="6591868" cy="3889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61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56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471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Target Areas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Priority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4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Financial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High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2449">
                <a:tc>
                  <a:txBody>
                    <a:bodyPr/>
                    <a:lstStyle/>
                    <a:p>
                      <a:r>
                        <a:rPr lang="en-US" dirty="0"/>
                        <a:t>Business Process Outsourcing (BPO)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Medium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2449">
                <a:tc>
                  <a:txBody>
                    <a:bodyPr/>
                    <a:lstStyle/>
                    <a:p>
                      <a:r>
                        <a:rPr lang="en-US" dirty="0"/>
                        <a:t>High-value Manufacturing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Medium</a:t>
                      </a:r>
                      <a:r>
                        <a:rPr lang="en-US" dirty="0"/>
                        <a:t> &amp; </a:t>
                      </a:r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High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2449">
                <a:tc>
                  <a:txBody>
                    <a:bodyPr/>
                    <a:lstStyle/>
                    <a:p>
                      <a:r>
                        <a:rPr lang="en-US" dirty="0"/>
                        <a:t>Transportation &amp; Logistics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High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2449">
                <a:tc>
                  <a:txBody>
                    <a:bodyPr/>
                    <a:lstStyle/>
                    <a:p>
                      <a:r>
                        <a:rPr lang="en-US" dirty="0"/>
                        <a:t>Information Technology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High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2449">
                <a:tc>
                  <a:txBody>
                    <a:bodyPr/>
                    <a:lstStyle/>
                    <a:p>
                      <a:r>
                        <a:rPr lang="en-US" dirty="0"/>
                        <a:t>Agribusiness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High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2449">
                <a:tc>
                  <a:txBody>
                    <a:bodyPr/>
                    <a:lstStyle/>
                    <a:p>
                      <a:r>
                        <a:rPr lang="en-US" dirty="0"/>
                        <a:t>Tourism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High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098" name="Picture 2" descr="Image result for image results TARGET INDUSTRY  virgin island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6479" y="1702180"/>
            <a:ext cx="3868187" cy="301204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884409" y="6345820"/>
            <a:ext cx="77382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2060"/>
                </a:solidFill>
                <a:hlinkClick r:id="rId4"/>
              </a:rPr>
              <a:t>https://www.usvieda.org/sites/default/files/pdf_document/TIS_2014_0.pdf</a:t>
            </a:r>
            <a:endParaRPr lang="en-US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3136" y="0"/>
            <a:ext cx="891886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7562" y="5288972"/>
            <a:ext cx="2535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Graphic credit: Workforce Systems Associates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62" y="1245631"/>
            <a:ext cx="4623670" cy="3699347"/>
          </a:xfrm>
        </p:spPr>
        <p:txBody>
          <a:bodyPr>
            <a:noAutofit/>
          </a:bodyPr>
          <a:lstStyle/>
          <a:p>
            <a:r>
              <a:rPr lang="en-US" sz="5400" dirty="0"/>
              <a:t>Who are                the partners?</a:t>
            </a:r>
          </a:p>
        </p:txBody>
      </p:sp>
    </p:spTree>
    <p:extLst>
      <p:ext uri="{BB962C8B-B14F-4D97-AF65-F5344CB8AC3E}">
        <p14:creationId xmlns:p14="http://schemas.microsoft.com/office/powerpoint/2010/main" val="892223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Talent Retention and Recruitment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1713" y="1799642"/>
            <a:ext cx="6493487" cy="388077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Discussion:</a:t>
            </a:r>
          </a:p>
          <a:p>
            <a:pPr lvl="1"/>
            <a:endParaRPr lang="en-US" sz="2000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How can you be actively engaged in talent recruitment and retention?</a:t>
            </a:r>
          </a:p>
          <a:p>
            <a:pPr lvl="1"/>
            <a:endParaRPr lang="en-US" dirty="0">
              <a:solidFill>
                <a:srgbClr val="C00000"/>
              </a:solidFill>
            </a:endParaRPr>
          </a:p>
          <a:p>
            <a:pPr lvl="1"/>
            <a:r>
              <a:rPr lang="en-US" dirty="0">
                <a:solidFill>
                  <a:srgbClr val="C00000"/>
                </a:solidFill>
              </a:rPr>
              <a:t>What kinds of services are available or should be available in your region to attract and keep talent?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840BF2-4D1F-4397-9084-446ABFDC5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481"/>
          <a:stretch/>
        </p:blipFill>
        <p:spPr>
          <a:xfrm>
            <a:off x="7566691" y="2903880"/>
            <a:ext cx="4125951" cy="1803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062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29126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Tool to Expand Local Workforce by Helping Adults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13" y="2232779"/>
            <a:ext cx="5013603" cy="3880773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Developing skills for youth (high school) </a:t>
            </a:r>
          </a:p>
          <a:p>
            <a:r>
              <a:rPr lang="en-US" sz="2400" dirty="0"/>
              <a:t>Displaced workers</a:t>
            </a:r>
          </a:p>
          <a:p>
            <a:r>
              <a:rPr lang="en-US" sz="2400" dirty="0"/>
              <a:t>Military personnel leaving the service</a:t>
            </a:r>
          </a:p>
          <a:p>
            <a:r>
              <a:rPr lang="en-US" sz="2400" dirty="0"/>
              <a:t>Returning workers </a:t>
            </a:r>
          </a:p>
          <a:p>
            <a:endParaRPr lang="en-US" sz="2400" dirty="0"/>
          </a:p>
          <a:p>
            <a:pPr>
              <a:buNone/>
            </a:pPr>
            <a:r>
              <a:rPr lang="en-US" sz="2400" dirty="0"/>
              <a:t>U.S. Department of Labor:</a:t>
            </a:r>
          </a:p>
          <a:p>
            <a:r>
              <a:rPr lang="en-US" sz="2000" dirty="0">
                <a:hlinkClick r:id="rId3"/>
              </a:rPr>
              <a:t>www.onetonline.org</a:t>
            </a:r>
            <a:endParaRPr lang="en-US" sz="2000" dirty="0"/>
          </a:p>
          <a:p>
            <a:r>
              <a:rPr lang="en-US" sz="2000" dirty="0">
                <a:hlinkClick r:id="rId4"/>
              </a:rPr>
              <a:t>https://www.mynextmove.org/vets/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6" name="Picture 5" descr="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2567" y="1590207"/>
            <a:ext cx="6033585" cy="436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821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52" y="440635"/>
            <a:ext cx="9657792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More Workforce Development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6987" y="1921529"/>
            <a:ext cx="9018026" cy="414796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  <a:buNone/>
            </a:pPr>
            <a:r>
              <a:rPr lang="en-US" b="1" dirty="0"/>
              <a:t>U.S. Department of Labor                           </a:t>
            </a:r>
            <a:r>
              <a:rPr lang="en-US" dirty="0"/>
              <a:t>www.doleta.gov </a:t>
            </a:r>
          </a:p>
          <a:p>
            <a:pPr>
              <a:lnSpc>
                <a:spcPct val="170000"/>
              </a:lnSpc>
              <a:buNone/>
            </a:pPr>
            <a:r>
              <a:rPr lang="en-US" b="1" dirty="0"/>
              <a:t>Workforce One                                            </a:t>
            </a:r>
            <a:r>
              <a:rPr lang="en-US" dirty="0"/>
              <a:t>www.workforce3one.org </a:t>
            </a:r>
          </a:p>
          <a:p>
            <a:pPr>
              <a:lnSpc>
                <a:spcPct val="170000"/>
              </a:lnSpc>
              <a:buNone/>
            </a:pPr>
            <a:r>
              <a:rPr lang="en-US" b="1" dirty="0"/>
              <a:t>Career </a:t>
            </a:r>
            <a:r>
              <a:rPr lang="en-US" b="1" dirty="0" err="1"/>
              <a:t>Onestop</a:t>
            </a:r>
            <a:r>
              <a:rPr lang="en-US" b="1" dirty="0"/>
              <a:t>                                           </a:t>
            </a:r>
            <a:r>
              <a:rPr lang="en-US" dirty="0"/>
              <a:t>www.careeronestop.org </a:t>
            </a:r>
          </a:p>
          <a:p>
            <a:pPr>
              <a:lnSpc>
                <a:spcPct val="170000"/>
              </a:lnSpc>
              <a:buNone/>
            </a:pPr>
            <a:r>
              <a:rPr lang="en-US" b="1" dirty="0"/>
              <a:t>U.S. Bureau of Labor Statistics                    </a:t>
            </a:r>
            <a:r>
              <a:rPr lang="en-US" dirty="0"/>
              <a:t>www.bls.gov </a:t>
            </a:r>
          </a:p>
          <a:p>
            <a:pPr>
              <a:lnSpc>
                <a:spcPct val="170000"/>
              </a:lnSpc>
              <a:buNone/>
            </a:pPr>
            <a:r>
              <a:rPr lang="en-US" b="1" dirty="0"/>
              <a:t>U.S. Department of Commerce (DOC)          </a:t>
            </a:r>
            <a:r>
              <a:rPr lang="en-US" dirty="0"/>
              <a:t>www.doc.gov </a:t>
            </a:r>
          </a:p>
          <a:p>
            <a:pPr>
              <a:lnSpc>
                <a:spcPct val="170000"/>
              </a:lnSpc>
              <a:buNone/>
            </a:pPr>
            <a:r>
              <a:rPr lang="en-US" b="1" dirty="0"/>
              <a:t>U.S. Department of Education (DOE)           </a:t>
            </a:r>
            <a:r>
              <a:rPr lang="en-US" dirty="0"/>
              <a:t>www.doe.gov </a:t>
            </a:r>
          </a:p>
          <a:p>
            <a:pPr>
              <a:lnSpc>
                <a:spcPct val="170000"/>
              </a:lnSpc>
              <a:buNone/>
            </a:pPr>
            <a:r>
              <a:rPr lang="en-US" b="1" dirty="0"/>
              <a:t>Small Business Administration (SBA)            </a:t>
            </a:r>
            <a:r>
              <a:rPr lang="en-US" dirty="0"/>
              <a:t>www.sba.gov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D2FB6-C72B-4252-B646-6A69C9889F5C}"/>
              </a:ext>
            </a:extLst>
          </p:cNvPr>
          <p:cNvSpPr txBox="1"/>
          <p:nvPr/>
        </p:nvSpPr>
        <p:spPr>
          <a:xfrm>
            <a:off x="6738730" y="633122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kern="1200" dirty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98899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536864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en-US" dirty="0"/>
              <a:t>Objectives of Workforce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3256" y="2170529"/>
            <a:ext cx="8596668" cy="3880773"/>
          </a:xfrm>
        </p:spPr>
        <p:txBody>
          <a:bodyPr>
            <a:normAutofit fontScale="92500" lnSpcReduction="20000"/>
          </a:bodyPr>
          <a:lstStyle/>
          <a:p>
            <a:pPr>
              <a:buFont typeface="Arial"/>
              <a:buChar char="•"/>
            </a:pPr>
            <a:r>
              <a:rPr lang="en-US" dirty="0"/>
              <a:t>Prepare workforce with necessary skills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Job-specific, soft, and life skills</a:t>
            </a:r>
          </a:p>
          <a:p>
            <a:pPr lvl="1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</a:rPr>
              <a:t>Current &amp; anticipated labor needs </a:t>
            </a:r>
          </a:p>
          <a:p>
            <a:pPr>
              <a:buFont typeface="Arial"/>
              <a:buChar char="•"/>
            </a:pPr>
            <a:r>
              <a:rPr lang="en-US" dirty="0"/>
              <a:t>Remove barriers to employment</a:t>
            </a:r>
          </a:p>
          <a:p>
            <a:pPr>
              <a:buFont typeface="Arial"/>
              <a:buChar char="•"/>
            </a:pPr>
            <a:r>
              <a:rPr lang="en-US" dirty="0"/>
              <a:t>Expand labor force</a:t>
            </a:r>
          </a:p>
          <a:p>
            <a:pPr>
              <a:buFont typeface="Arial"/>
              <a:buChar char="•"/>
            </a:pPr>
            <a:r>
              <a:rPr lang="en-US" dirty="0"/>
              <a:t>Support job retention &amp; career advancement </a:t>
            </a:r>
          </a:p>
          <a:p>
            <a:pPr>
              <a:buFont typeface="Arial"/>
              <a:buChar char="•"/>
            </a:pPr>
            <a:r>
              <a:rPr lang="en-US" dirty="0"/>
              <a:t>Connect workers &amp; employers</a:t>
            </a:r>
          </a:p>
          <a:p>
            <a:pPr>
              <a:buFont typeface="Arial"/>
              <a:buChar char="•"/>
            </a:pPr>
            <a:r>
              <a:rPr lang="en-US" dirty="0"/>
              <a:t>Build talent pipelines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792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Workforce Matters…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183" y="2256061"/>
            <a:ext cx="8945521" cy="388077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ct val="70000"/>
              </a:spcBef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Human capital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b="1" dirty="0"/>
              <a:t>is the key asset…          </a:t>
            </a:r>
          </a:p>
          <a:p>
            <a:pPr marL="0" indent="0" algn="ctr">
              <a:lnSpc>
                <a:spcPct val="90000"/>
              </a:lnSpc>
              <a:spcBef>
                <a:spcPct val="70000"/>
              </a:spcBef>
              <a:buNone/>
            </a:pPr>
            <a:r>
              <a:rPr lang="en-US" b="1" dirty="0"/>
              <a:t>where developing, keeping, attracting, and maximizing the potential of people – from infanthood through </a:t>
            </a:r>
            <a:r>
              <a:rPr lang="en-US" b="1" dirty="0" err="1"/>
              <a:t>elderhood</a:t>
            </a:r>
            <a:r>
              <a:rPr lang="en-US" b="1" dirty="0"/>
              <a:t> – is the </a:t>
            </a:r>
            <a:r>
              <a:rPr lang="en-US" b="1" i="1" dirty="0"/>
              <a:t>community difference maker</a:t>
            </a:r>
            <a:r>
              <a:rPr lang="en-US" b="1" dirty="0"/>
              <a:t> for economic development.</a:t>
            </a:r>
          </a:p>
          <a:p>
            <a:pPr marL="0" indent="0">
              <a:lnSpc>
                <a:spcPct val="90000"/>
              </a:lnSpc>
              <a:spcBef>
                <a:spcPct val="70000"/>
              </a:spcBef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4802-6D00-45F3-A93E-A39FE3909AD5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 descr="stock-photo-architect-on-the-phone-in-fr-346365.png"/>
          <p:cNvPicPr>
            <a:picLocks noChangeAspect="1"/>
          </p:cNvPicPr>
          <p:nvPr/>
        </p:nvPicPr>
        <p:blipFill>
          <a:blip r:embed="rId3" cstate="print"/>
          <a:srcRect t="18924" b="14312"/>
          <a:stretch>
            <a:fillRect/>
          </a:stretch>
        </p:blipFill>
        <p:spPr>
          <a:xfrm>
            <a:off x="7757160" y="1"/>
            <a:ext cx="4099560" cy="195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72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49112"/>
            <a:ext cx="8872287" cy="3880773"/>
          </a:xfrm>
        </p:spPr>
        <p:txBody>
          <a:bodyPr>
            <a:normAutofit/>
          </a:bodyPr>
          <a:lstStyle/>
          <a:p>
            <a:r>
              <a:rPr lang="en-US" sz="2400" dirty="0"/>
              <a:t>Likelihood of an adequate “pipeline” of talent =</a:t>
            </a:r>
          </a:p>
          <a:p>
            <a:pPr>
              <a:buNone/>
            </a:pPr>
            <a:r>
              <a:rPr lang="en-US" sz="2400" dirty="0"/>
              <a:t>    </a:t>
            </a:r>
            <a:r>
              <a:rPr lang="en-US" sz="2400" b="1" dirty="0"/>
              <a:t>#1 factor </a:t>
            </a:r>
            <a:r>
              <a:rPr lang="en-US" sz="2400" dirty="0"/>
              <a:t>in locating businesses</a:t>
            </a:r>
            <a:endParaRPr lang="en-US" sz="2000" dirty="0"/>
          </a:p>
          <a:p>
            <a:endParaRPr lang="en-US" sz="2400" dirty="0"/>
          </a:p>
          <a:p>
            <a:r>
              <a:rPr lang="en-US" sz="2400" dirty="0"/>
              <a:t>Workforce and economic development have not traditionally been aligned:</a:t>
            </a:r>
          </a:p>
          <a:p>
            <a:pPr lvl="1"/>
            <a:r>
              <a:rPr lang="en-US" sz="2000" dirty="0"/>
              <a:t>Higher education and workforce development organizations have tended to cater to student preferences</a:t>
            </a:r>
          </a:p>
          <a:p>
            <a:pPr lvl="1"/>
            <a:r>
              <a:rPr lang="en-US" sz="2000" dirty="0"/>
              <a:t>People engaged in economic development are more attuned to business needs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A34802-6D00-45F3-A93E-A39FE3909AD5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cgia15_wg_webheaders_workfor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0417" y="228050"/>
            <a:ext cx="4838407" cy="160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074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Challenge: Concern Regarding Quality &amp; Quantity of Workforce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0918" y="2529096"/>
            <a:ext cx="7287571" cy="3880773"/>
          </a:xfrm>
        </p:spPr>
        <p:txBody>
          <a:bodyPr>
            <a:normAutofit/>
          </a:bodyPr>
          <a:lstStyle/>
          <a:p>
            <a:r>
              <a:rPr lang="en-US" sz="2800" dirty="0"/>
              <a:t>Labor pipeline is changing</a:t>
            </a:r>
          </a:p>
          <a:p>
            <a:pPr lvl="2"/>
            <a:r>
              <a:rPr lang="en-US" sz="2000" dirty="0"/>
              <a:t>Older, highly skilled “Baby Boomers” are retiring </a:t>
            </a:r>
          </a:p>
          <a:p>
            <a:pPr lvl="2"/>
            <a:r>
              <a:rPr lang="en-US" sz="2000" dirty="0"/>
              <a:t>New effect of the millennial generation </a:t>
            </a:r>
          </a:p>
          <a:p>
            <a:r>
              <a:rPr lang="en-US" sz="2800" dirty="0"/>
              <a:t>Mismatch in worker training</a:t>
            </a:r>
          </a:p>
          <a:p>
            <a:pPr lvl="2"/>
            <a:r>
              <a:rPr lang="en-US" sz="2000" dirty="0"/>
              <a:t>60% of all new jobs created will require skills that only 20% of the current workforce possess</a:t>
            </a:r>
          </a:p>
          <a:p>
            <a:pPr lvl="2"/>
            <a:r>
              <a:rPr lang="en-US" sz="2000" dirty="0"/>
              <a:t>Virgin Islands workers have limited resources for job training, career path development </a:t>
            </a:r>
            <a:endParaRPr lang="en-US" sz="2800" dirty="0"/>
          </a:p>
          <a:p>
            <a:pPr lvl="1">
              <a:buNone/>
            </a:pPr>
            <a:endParaRPr lang="en-US" sz="2400" dirty="0"/>
          </a:p>
          <a:p>
            <a:pPr lvl="1"/>
            <a:endParaRPr lang="en-US" sz="1800" dirty="0"/>
          </a:p>
          <a:p>
            <a:pPr lvl="2"/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64DE-FBF7-4DDB-831E-3278647B901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Special-tool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8496" y="2720174"/>
            <a:ext cx="4028857" cy="241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30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Federal Policy Environment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/>
              <a:t>Workforce Innovation and Opportunity Act</a:t>
            </a:r>
          </a:p>
          <a:p>
            <a:r>
              <a:rPr lang="en-US" sz="2400" dirty="0"/>
              <a:t>“Job-driven model” - The federal approach to workforce policy has changed from a structure focused on individual preferences to one that takes into consideration the needs of business.</a:t>
            </a:r>
          </a:p>
          <a:p>
            <a:r>
              <a:rPr lang="en-US" sz="2400" dirty="0"/>
              <a:t>Workforce development programs must change to bridge demand &amp; supply gap</a:t>
            </a:r>
          </a:p>
          <a:p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64DE-FBF7-4DDB-831E-3278647B901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585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197" y="512988"/>
            <a:ext cx="8959902" cy="2187000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br>
              <a:rPr lang="en-US" sz="3100" dirty="0"/>
            </a:br>
            <a:r>
              <a:rPr lang="en-US" sz="3600" dirty="0"/>
              <a:t>Many</a:t>
            </a:r>
            <a:r>
              <a:rPr lang="en-US" sz="3100" dirty="0"/>
              <a:t> </a:t>
            </a:r>
            <a:r>
              <a:rPr lang="en-US" sz="3600" dirty="0"/>
              <a:t>say the workforce development system needs re-thinking.</a:t>
            </a:r>
            <a:br>
              <a:rPr lang="en-US" sz="3600" dirty="0"/>
            </a:br>
            <a:br>
              <a:rPr lang="en-US" dirty="0"/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3273" y="1850141"/>
            <a:ext cx="6710054" cy="3307702"/>
          </a:xfrm>
        </p:spPr>
        <p:txBody>
          <a:bodyPr>
            <a:noAutofit/>
          </a:bodyPr>
          <a:lstStyle/>
          <a:p>
            <a:endParaRPr lang="en-US" sz="1600" i="1" dirty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</a:rPr>
              <a:t>What feedback do you hear from businesses?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</a:rPr>
              <a:t>What distinct challenges are you facing as islands?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i="1" dirty="0">
                <a:solidFill>
                  <a:srgbClr val="C00000"/>
                </a:solidFill>
              </a:rPr>
              <a:t>What is your level of involvement in workforce development?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C35947-E076-4F93-8EDA-3C8A3C29B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849" y="2402648"/>
            <a:ext cx="4005878" cy="240352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Existing and Future Workforce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0681"/>
            <a:ext cx="9167706" cy="431924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Many young people lack hard, soft, and life skills.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Educational achievement strongly linked to home environment and societal issues.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The earliest possible intervention is needed.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Greater career counseling and coaching needed.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Limited access to training is a challenge for islands.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Many workers are transportation-poor.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Housing and workforce tied together 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4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Specific Challenges for Individuals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08996"/>
            <a:ext cx="9167706" cy="477976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Displaced persons with non-transferrable skill sets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Workforce age persons who have not participated in the workforce for a significant length of time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People dealing with significant socioeconomic disparities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People facing cultural barriers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People with disabilities who wish to participate in the workforce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Persons with criminal records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Underemployed, unemployed due to business closures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Geographic and mobility challenges</a:t>
            </a:r>
          </a:p>
          <a:p>
            <a:endParaRPr lang="en-US" sz="2400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87370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2918</TotalTime>
  <Words>921</Words>
  <Application>Microsoft Office PowerPoint</Application>
  <PresentationFormat>Widescreen</PresentationFormat>
  <Paragraphs>140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Trebuchet MS</vt:lpstr>
      <vt:lpstr>Wingdings 3</vt:lpstr>
      <vt:lpstr>Facet</vt:lpstr>
      <vt:lpstr> Workforce Development for Sustained Economic Growth</vt:lpstr>
      <vt:lpstr>Objectives of Workforce Development</vt:lpstr>
      <vt:lpstr>Workforce Matters…</vt:lpstr>
      <vt:lpstr>Perspective</vt:lpstr>
      <vt:lpstr>Challenge: Concern Regarding Quality &amp; Quantity of Workforce</vt:lpstr>
      <vt:lpstr>Federal Policy Environment</vt:lpstr>
      <vt:lpstr>  Many say the workforce development system needs re-thinking.  </vt:lpstr>
      <vt:lpstr>Existing and Future Workforce</vt:lpstr>
      <vt:lpstr>Specific Challenges for Individuals</vt:lpstr>
      <vt:lpstr>Key Questions for Discussion</vt:lpstr>
      <vt:lpstr>Current Industry Clusters in     U.S. Virgin Islands – 2017  </vt:lpstr>
      <vt:lpstr>Target Industry Clusters in USVI</vt:lpstr>
      <vt:lpstr>Who are                the partners?</vt:lpstr>
      <vt:lpstr>Talent Retention and Recruitment</vt:lpstr>
      <vt:lpstr>Tool to Expand Local Workforce by Helping Adults</vt:lpstr>
      <vt:lpstr>More Workforce Development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Lynn Knight</dc:creator>
  <cp:lastModifiedBy>Mickie Valente</cp:lastModifiedBy>
  <cp:revision>255</cp:revision>
  <dcterms:created xsi:type="dcterms:W3CDTF">2014-09-12T02:18:09Z</dcterms:created>
  <dcterms:modified xsi:type="dcterms:W3CDTF">2018-07-27T18:10:31Z</dcterms:modified>
</cp:coreProperties>
</file>