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2" r:id="rId1"/>
  </p:sldMasterIdLst>
  <p:notesMasterIdLst>
    <p:notesMasterId r:id="rId35"/>
  </p:notesMasterIdLst>
  <p:handoutMasterIdLst>
    <p:handoutMasterId r:id="rId36"/>
  </p:handoutMasterIdLst>
  <p:sldIdLst>
    <p:sldId id="256" r:id="rId2"/>
    <p:sldId id="304" r:id="rId3"/>
    <p:sldId id="261" r:id="rId4"/>
    <p:sldId id="259" r:id="rId5"/>
    <p:sldId id="316" r:id="rId6"/>
    <p:sldId id="317" r:id="rId7"/>
    <p:sldId id="318" r:id="rId8"/>
    <p:sldId id="323" r:id="rId9"/>
    <p:sldId id="324" r:id="rId10"/>
    <p:sldId id="301" r:id="rId11"/>
    <p:sldId id="298" r:id="rId12"/>
    <p:sldId id="262" r:id="rId13"/>
    <p:sldId id="263" r:id="rId14"/>
    <p:sldId id="314" r:id="rId15"/>
    <p:sldId id="332" r:id="rId16"/>
    <p:sldId id="333" r:id="rId17"/>
    <p:sldId id="341" r:id="rId18"/>
    <p:sldId id="342" r:id="rId19"/>
    <p:sldId id="335" r:id="rId20"/>
    <p:sldId id="340" r:id="rId21"/>
    <p:sldId id="269" r:id="rId22"/>
    <p:sldId id="303" r:id="rId23"/>
    <p:sldId id="270" r:id="rId24"/>
    <p:sldId id="271" r:id="rId25"/>
    <p:sldId id="272" r:id="rId26"/>
    <p:sldId id="273" r:id="rId27"/>
    <p:sldId id="345" r:id="rId28"/>
    <p:sldId id="275" r:id="rId29"/>
    <p:sldId id="277" r:id="rId30"/>
    <p:sldId id="278" r:id="rId31"/>
    <p:sldId id="328" r:id="rId32"/>
    <p:sldId id="329" r:id="rId33"/>
    <p:sldId id="330" r:id="rId3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04" autoAdjust="0"/>
    <p:restoredTop sz="82177" autoAdjust="0"/>
  </p:normalViewPr>
  <p:slideViewPr>
    <p:cSldViewPr snapToGrid="0">
      <p:cViewPr varScale="1">
        <p:scale>
          <a:sx n="54" d="100"/>
          <a:sy n="54" d="100"/>
        </p:scale>
        <p:origin x="1404" y="2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1764"/>
    </p:cViewPr>
  </p:sorterViewPr>
  <p:notesViewPr>
    <p:cSldViewPr snapToGrid="0">
      <p:cViewPr varScale="1">
        <p:scale>
          <a:sx n="74" d="100"/>
          <a:sy n="74" d="100"/>
        </p:scale>
        <p:origin x="-888" y="-90"/>
      </p:cViewPr>
      <p:guideLst>
        <p:guide orient="horz" pos="2880"/>
        <p:guide pos="216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5818BB-D153-4332-9D80-DD919239B2E2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A88ACC-8BFE-41BB-9512-D56EE69915F5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en-US" b="1" dirty="0"/>
            <a:t>guide</a:t>
          </a:r>
        </a:p>
      </dgm:t>
    </dgm:pt>
    <dgm:pt modelId="{A99527DA-59DE-4659-A80A-6C7BC88DC3A6}" type="parTrans" cxnId="{CB2D79D2-0A35-440A-8651-6ADDE0830374}">
      <dgm:prSet/>
      <dgm:spPr/>
      <dgm:t>
        <a:bodyPr/>
        <a:lstStyle/>
        <a:p>
          <a:endParaRPr lang="en-US"/>
        </a:p>
      </dgm:t>
    </dgm:pt>
    <dgm:pt modelId="{AA5693B8-FF74-4633-A641-2B006DECD39E}" type="sibTrans" cxnId="{CB2D79D2-0A35-440A-8651-6ADDE0830374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A07117B2-4CEB-4363-94C4-E2D43675C921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en-US" b="1" dirty="0"/>
            <a:t>organize</a:t>
          </a:r>
        </a:p>
      </dgm:t>
    </dgm:pt>
    <dgm:pt modelId="{8507833D-0A7C-41B9-883E-C7F12AC837F5}" type="parTrans" cxnId="{EB8C1053-D924-4E6D-ACAB-D9FE3BDFF97E}">
      <dgm:prSet/>
      <dgm:spPr/>
      <dgm:t>
        <a:bodyPr/>
        <a:lstStyle/>
        <a:p>
          <a:endParaRPr lang="en-US"/>
        </a:p>
      </dgm:t>
    </dgm:pt>
    <dgm:pt modelId="{0453728B-C46E-4635-B35F-DE1AD5E2CCBC}" type="sibTrans" cxnId="{EB8C1053-D924-4E6D-ACAB-D9FE3BDFF97E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7EFCA94-A6FB-4564-BF19-299FF0B1A586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en-US" b="1" dirty="0"/>
            <a:t>manage</a:t>
          </a:r>
        </a:p>
      </dgm:t>
    </dgm:pt>
    <dgm:pt modelId="{AEBC36CB-7F26-49BF-AF8D-D29F5A24E273}" type="parTrans" cxnId="{6CAE496A-F884-4D65-B906-79751F2D1CBF}">
      <dgm:prSet/>
      <dgm:spPr/>
      <dgm:t>
        <a:bodyPr/>
        <a:lstStyle/>
        <a:p>
          <a:endParaRPr lang="en-US"/>
        </a:p>
      </dgm:t>
    </dgm:pt>
    <dgm:pt modelId="{6A17953C-ED6E-4F7E-8ECB-AE840E356F67}" type="sibTrans" cxnId="{6CAE496A-F884-4D65-B906-79751F2D1CBF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697B2A7-4345-4192-8FBA-C5C4B5A1F0B3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en-US" b="1" dirty="0"/>
            <a:t>bridge</a:t>
          </a:r>
        </a:p>
      </dgm:t>
    </dgm:pt>
    <dgm:pt modelId="{2358BCB8-41CE-4D20-A99D-837D07AE7A57}" type="parTrans" cxnId="{D91D0A38-AF88-4E84-B0A0-F137BCBA4D75}">
      <dgm:prSet/>
      <dgm:spPr/>
      <dgm:t>
        <a:bodyPr/>
        <a:lstStyle/>
        <a:p>
          <a:endParaRPr lang="en-US"/>
        </a:p>
      </dgm:t>
    </dgm:pt>
    <dgm:pt modelId="{39BDEE6E-CC42-410F-8F13-F25AC4637FC0}" type="sibTrans" cxnId="{D91D0A38-AF88-4E84-B0A0-F137BCBA4D75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ECC2329-745A-40EE-BC45-BDBBD0E4A0FF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en-US" b="1" dirty="0"/>
            <a:t>oversee</a:t>
          </a:r>
        </a:p>
      </dgm:t>
    </dgm:pt>
    <dgm:pt modelId="{EFE097BF-DB31-4CB1-9DAC-C00968C62EC2}" type="parTrans" cxnId="{698A001E-462A-46C1-995A-76524C823A0E}">
      <dgm:prSet/>
      <dgm:spPr/>
      <dgm:t>
        <a:bodyPr/>
        <a:lstStyle/>
        <a:p>
          <a:endParaRPr lang="en-US"/>
        </a:p>
      </dgm:t>
    </dgm:pt>
    <dgm:pt modelId="{B1A65DF9-51F3-4D3E-92CB-639D9620A5FA}" type="sibTrans" cxnId="{698A001E-462A-46C1-995A-76524C823A0E}">
      <dgm:prSet/>
      <dgm:spPr/>
      <dgm:t>
        <a:bodyPr/>
        <a:lstStyle/>
        <a:p>
          <a:endParaRPr lang="en-US"/>
        </a:p>
      </dgm:t>
    </dgm:pt>
    <dgm:pt modelId="{9C53C960-91B6-49A4-A4AD-F9E358143513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0"/>
          <a:r>
            <a:rPr lang="en-US" dirty="0"/>
            <a:t>setting overall direction</a:t>
          </a:r>
        </a:p>
      </dgm:t>
    </dgm:pt>
    <dgm:pt modelId="{D6A93A31-AE92-45D3-922D-2FAEEBAB553F}" type="parTrans" cxnId="{9E8B887E-74D2-42C0-8FF9-1E1D86C88A78}">
      <dgm:prSet/>
      <dgm:spPr/>
      <dgm:t>
        <a:bodyPr/>
        <a:lstStyle/>
        <a:p>
          <a:endParaRPr lang="en-US"/>
        </a:p>
      </dgm:t>
    </dgm:pt>
    <dgm:pt modelId="{FF1F7E50-4E63-4D32-B43A-654A4BD26656}" type="sibTrans" cxnId="{9E8B887E-74D2-42C0-8FF9-1E1D86C88A78}">
      <dgm:prSet/>
      <dgm:spPr/>
      <dgm:t>
        <a:bodyPr/>
        <a:lstStyle/>
        <a:p>
          <a:endParaRPr lang="en-US"/>
        </a:p>
      </dgm:t>
    </dgm:pt>
    <dgm:pt modelId="{E6424FC8-BF42-4182-8E6C-1C63D580F672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0"/>
          <a:r>
            <a:rPr lang="en-US" dirty="0"/>
            <a:t>structuring the process </a:t>
          </a:r>
        </a:p>
      </dgm:t>
    </dgm:pt>
    <dgm:pt modelId="{F7352127-73FB-42FD-ABB6-0FBE48BFDA28}" type="parTrans" cxnId="{4C5440B0-CE52-45DB-87BA-CB3D9888C742}">
      <dgm:prSet/>
      <dgm:spPr/>
      <dgm:t>
        <a:bodyPr/>
        <a:lstStyle/>
        <a:p>
          <a:endParaRPr lang="en-US"/>
        </a:p>
      </dgm:t>
    </dgm:pt>
    <dgm:pt modelId="{AF3C40AA-098A-4163-B1A3-D221D3CD913F}" type="sibTrans" cxnId="{4C5440B0-CE52-45DB-87BA-CB3D9888C742}">
      <dgm:prSet/>
      <dgm:spPr/>
      <dgm:t>
        <a:bodyPr/>
        <a:lstStyle/>
        <a:p>
          <a:endParaRPr lang="en-US"/>
        </a:p>
      </dgm:t>
    </dgm:pt>
    <dgm:pt modelId="{3E1513E1-0842-4F64-88E9-4D75F7272C19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0"/>
          <a:r>
            <a:rPr lang="en-US" dirty="0"/>
            <a:t>identifying &amp; maintaining resources</a:t>
          </a:r>
        </a:p>
      </dgm:t>
    </dgm:pt>
    <dgm:pt modelId="{0BC86A77-546D-4382-8156-9797DEAA09DC}" type="parTrans" cxnId="{C4CE4D20-1FE7-4F4E-8807-D1EA6E02604D}">
      <dgm:prSet/>
      <dgm:spPr/>
      <dgm:t>
        <a:bodyPr/>
        <a:lstStyle/>
        <a:p>
          <a:endParaRPr lang="en-US"/>
        </a:p>
      </dgm:t>
    </dgm:pt>
    <dgm:pt modelId="{7C35E668-4E3C-4101-89C1-EAA831FFF6AA}" type="sibTrans" cxnId="{C4CE4D20-1FE7-4F4E-8807-D1EA6E02604D}">
      <dgm:prSet/>
      <dgm:spPr/>
      <dgm:t>
        <a:bodyPr/>
        <a:lstStyle/>
        <a:p>
          <a:endParaRPr lang="en-US"/>
        </a:p>
      </dgm:t>
    </dgm:pt>
    <dgm:pt modelId="{E89D8B7C-E9A7-4E65-9C77-F90A8634428E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0"/>
          <a:r>
            <a:rPr lang="en-US" dirty="0"/>
            <a:t>connecting people with people &amp; resources </a:t>
          </a:r>
        </a:p>
      </dgm:t>
    </dgm:pt>
    <dgm:pt modelId="{A1D3E463-355E-4A04-9F53-B22A887086E5}" type="parTrans" cxnId="{F09BF793-F343-40D6-B1F0-0D20A0F5AC51}">
      <dgm:prSet/>
      <dgm:spPr/>
      <dgm:t>
        <a:bodyPr/>
        <a:lstStyle/>
        <a:p>
          <a:endParaRPr lang="en-US"/>
        </a:p>
      </dgm:t>
    </dgm:pt>
    <dgm:pt modelId="{EF756EF6-640E-4656-BAE2-D5CE13804457}" type="sibTrans" cxnId="{F09BF793-F343-40D6-B1F0-0D20A0F5AC51}">
      <dgm:prSet/>
      <dgm:spPr/>
      <dgm:t>
        <a:bodyPr/>
        <a:lstStyle/>
        <a:p>
          <a:endParaRPr lang="en-US"/>
        </a:p>
      </dgm:t>
    </dgm:pt>
    <dgm:pt modelId="{6AD91616-6131-4CEE-A918-E18F5BC451AD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0"/>
          <a:r>
            <a:rPr lang="en-US" dirty="0"/>
            <a:t>providing ongoing oversight</a:t>
          </a:r>
        </a:p>
      </dgm:t>
    </dgm:pt>
    <dgm:pt modelId="{DB59317A-58D4-428C-9E8D-C771D94701D6}" type="parTrans" cxnId="{2A1C6808-1BA0-4FAC-B779-E4B58725B44F}">
      <dgm:prSet/>
      <dgm:spPr/>
      <dgm:t>
        <a:bodyPr/>
        <a:lstStyle/>
        <a:p>
          <a:endParaRPr lang="en-US"/>
        </a:p>
      </dgm:t>
    </dgm:pt>
    <dgm:pt modelId="{FCF1B8CE-AD38-464D-A39D-CB0A15F6D922}" type="sibTrans" cxnId="{2A1C6808-1BA0-4FAC-B779-E4B58725B44F}">
      <dgm:prSet/>
      <dgm:spPr/>
      <dgm:t>
        <a:bodyPr/>
        <a:lstStyle/>
        <a:p>
          <a:endParaRPr lang="en-US"/>
        </a:p>
      </dgm:t>
    </dgm:pt>
    <dgm:pt modelId="{694C847B-C5DF-4064-B471-DD819D688906}" type="pres">
      <dgm:prSet presAssocID="{975818BB-D153-4332-9D80-DD919239B2E2}" presName="Name0" presStyleCnt="0">
        <dgm:presLayoutVars>
          <dgm:dir/>
          <dgm:animLvl val="lvl"/>
          <dgm:resizeHandles val="exact"/>
        </dgm:presLayoutVars>
      </dgm:prSet>
      <dgm:spPr/>
    </dgm:pt>
    <dgm:pt modelId="{1E9546F6-6568-42D4-824E-D3F1CF0C4D8E}" type="pres">
      <dgm:prSet presAssocID="{975818BB-D153-4332-9D80-DD919239B2E2}" presName="tSp" presStyleCnt="0"/>
      <dgm:spPr/>
    </dgm:pt>
    <dgm:pt modelId="{DF727DFA-F88A-4EB1-B486-867822A863AB}" type="pres">
      <dgm:prSet presAssocID="{975818BB-D153-4332-9D80-DD919239B2E2}" presName="bSp" presStyleCnt="0"/>
      <dgm:spPr/>
    </dgm:pt>
    <dgm:pt modelId="{26F249AC-0212-46C3-A06D-80028ED35212}" type="pres">
      <dgm:prSet presAssocID="{975818BB-D153-4332-9D80-DD919239B2E2}" presName="process" presStyleCnt="0"/>
      <dgm:spPr/>
    </dgm:pt>
    <dgm:pt modelId="{EE1D1B21-6611-4E67-8A2A-6CC9B5352930}" type="pres">
      <dgm:prSet presAssocID="{AAA88ACC-8BFE-41BB-9512-D56EE69915F5}" presName="composite1" presStyleCnt="0"/>
      <dgm:spPr/>
    </dgm:pt>
    <dgm:pt modelId="{EEC09846-500B-4B64-AC9D-0FE665E1CA56}" type="pres">
      <dgm:prSet presAssocID="{AAA88ACC-8BFE-41BB-9512-D56EE69915F5}" presName="dummyNode1" presStyleLbl="node1" presStyleIdx="0" presStyleCnt="5"/>
      <dgm:spPr/>
    </dgm:pt>
    <dgm:pt modelId="{99975212-9EBC-4FF4-B427-C22B256A8120}" type="pres">
      <dgm:prSet presAssocID="{AAA88ACC-8BFE-41BB-9512-D56EE69915F5}" presName="childNode1" presStyleLbl="bgAcc1" presStyleIdx="0" presStyleCnt="5" custLinFactNeighborY="-54272">
        <dgm:presLayoutVars>
          <dgm:bulletEnabled val="1"/>
        </dgm:presLayoutVars>
      </dgm:prSet>
      <dgm:spPr/>
    </dgm:pt>
    <dgm:pt modelId="{EB4CCF7D-084A-4FF6-8DA4-02300A93C40F}" type="pres">
      <dgm:prSet presAssocID="{AAA88ACC-8BFE-41BB-9512-D56EE69915F5}" presName="childNode1tx" presStyleLbl="bgAcc1" presStyleIdx="0" presStyleCnt="5">
        <dgm:presLayoutVars>
          <dgm:bulletEnabled val="1"/>
        </dgm:presLayoutVars>
      </dgm:prSet>
      <dgm:spPr/>
    </dgm:pt>
    <dgm:pt modelId="{380F117E-0369-48D9-BF46-035041B71B5D}" type="pres">
      <dgm:prSet presAssocID="{AAA88ACC-8BFE-41BB-9512-D56EE69915F5}" presName="parentNode1" presStyleLbl="node1" presStyleIdx="0" presStyleCnt="5" custLinFactY="-26656" custLinFactNeighborY="-100000">
        <dgm:presLayoutVars>
          <dgm:chMax val="1"/>
          <dgm:bulletEnabled val="1"/>
        </dgm:presLayoutVars>
      </dgm:prSet>
      <dgm:spPr/>
    </dgm:pt>
    <dgm:pt modelId="{CC7573EE-065B-4D75-951E-19A39C66A37C}" type="pres">
      <dgm:prSet presAssocID="{AAA88ACC-8BFE-41BB-9512-D56EE69915F5}" presName="connSite1" presStyleCnt="0"/>
      <dgm:spPr/>
    </dgm:pt>
    <dgm:pt modelId="{870C46F2-8F26-45B5-BACD-4CDDF9429105}" type="pres">
      <dgm:prSet presAssocID="{AA5693B8-FF74-4633-A641-2B006DECD39E}" presName="Name9" presStyleLbl="sibTrans2D1" presStyleIdx="0" presStyleCnt="4" custScaleX="61379" custScaleY="59613" custLinFactNeighborX="-3060" custLinFactNeighborY="-21025"/>
      <dgm:spPr>
        <a:prstGeom prst="mathPlus">
          <a:avLst/>
        </a:prstGeom>
      </dgm:spPr>
    </dgm:pt>
    <dgm:pt modelId="{B6F5C3DC-6C55-42E8-801C-7B35F5673184}" type="pres">
      <dgm:prSet presAssocID="{A07117B2-4CEB-4363-94C4-E2D43675C921}" presName="composite2" presStyleCnt="0"/>
      <dgm:spPr/>
    </dgm:pt>
    <dgm:pt modelId="{AE14B679-389F-42C0-9D4F-17F52B7E15ED}" type="pres">
      <dgm:prSet presAssocID="{A07117B2-4CEB-4363-94C4-E2D43675C921}" presName="dummyNode2" presStyleLbl="node1" presStyleIdx="0" presStyleCnt="5"/>
      <dgm:spPr/>
    </dgm:pt>
    <dgm:pt modelId="{D8ED3C5B-92B8-4722-A793-B64EF6A9EE61}" type="pres">
      <dgm:prSet presAssocID="{A07117B2-4CEB-4363-94C4-E2D43675C921}" presName="childNode2" presStyleLbl="bgAcc1" presStyleIdx="1" presStyleCnt="5" custLinFactNeighborY="-54272">
        <dgm:presLayoutVars>
          <dgm:bulletEnabled val="1"/>
        </dgm:presLayoutVars>
      </dgm:prSet>
      <dgm:spPr/>
    </dgm:pt>
    <dgm:pt modelId="{C0DFB281-462D-402B-AF0A-1129597C33B1}" type="pres">
      <dgm:prSet presAssocID="{A07117B2-4CEB-4363-94C4-E2D43675C921}" presName="childNode2tx" presStyleLbl="bgAcc1" presStyleIdx="1" presStyleCnt="5">
        <dgm:presLayoutVars>
          <dgm:bulletEnabled val="1"/>
        </dgm:presLayoutVars>
      </dgm:prSet>
      <dgm:spPr/>
    </dgm:pt>
    <dgm:pt modelId="{89043386-F240-4900-8B4D-5D9A31B1C6C1}" type="pres">
      <dgm:prSet presAssocID="{A07117B2-4CEB-4363-94C4-E2D43675C921}" presName="parentNode2" presStyleLbl="node1" presStyleIdx="1" presStyleCnt="5" custLinFactY="-26656" custLinFactNeighborY="-100000">
        <dgm:presLayoutVars>
          <dgm:chMax val="0"/>
          <dgm:bulletEnabled val="1"/>
        </dgm:presLayoutVars>
      </dgm:prSet>
      <dgm:spPr/>
    </dgm:pt>
    <dgm:pt modelId="{191C5DCC-5237-46A5-9688-00BF7268B86A}" type="pres">
      <dgm:prSet presAssocID="{A07117B2-4CEB-4363-94C4-E2D43675C921}" presName="connSite2" presStyleCnt="0"/>
      <dgm:spPr/>
    </dgm:pt>
    <dgm:pt modelId="{974C9EA0-39F0-4F4D-B4D0-DEC88D855945}" type="pres">
      <dgm:prSet presAssocID="{0453728B-C46E-4635-B35F-DE1AD5E2CCBC}" presName="Name18" presStyleLbl="sibTrans2D1" presStyleIdx="1" presStyleCnt="4" custScaleX="61379" custScaleY="59613" custLinFactNeighborX="-4698" custLinFactNeighborY="18879"/>
      <dgm:spPr>
        <a:prstGeom prst="mathPlus">
          <a:avLst/>
        </a:prstGeom>
      </dgm:spPr>
    </dgm:pt>
    <dgm:pt modelId="{7508EF09-C2F8-4D96-9CDD-3251233C7BD4}" type="pres">
      <dgm:prSet presAssocID="{67EFCA94-A6FB-4564-BF19-299FF0B1A586}" presName="composite1" presStyleCnt="0"/>
      <dgm:spPr/>
    </dgm:pt>
    <dgm:pt modelId="{08A49045-B0E1-495D-BB53-AC4FC47565F3}" type="pres">
      <dgm:prSet presAssocID="{67EFCA94-A6FB-4564-BF19-299FF0B1A586}" presName="dummyNode1" presStyleLbl="node1" presStyleIdx="1" presStyleCnt="5"/>
      <dgm:spPr/>
    </dgm:pt>
    <dgm:pt modelId="{C4E81B3C-3E84-43FB-BBA3-CAF7E39504DE}" type="pres">
      <dgm:prSet presAssocID="{67EFCA94-A6FB-4564-BF19-299FF0B1A586}" presName="childNode1" presStyleLbl="bgAcc1" presStyleIdx="2" presStyleCnt="5" custLinFactNeighborY="-54272">
        <dgm:presLayoutVars>
          <dgm:bulletEnabled val="1"/>
        </dgm:presLayoutVars>
      </dgm:prSet>
      <dgm:spPr/>
    </dgm:pt>
    <dgm:pt modelId="{64C4B1A1-7848-48FF-ADD4-D956EB6D8238}" type="pres">
      <dgm:prSet presAssocID="{67EFCA94-A6FB-4564-BF19-299FF0B1A586}" presName="childNode1tx" presStyleLbl="bgAcc1" presStyleIdx="2" presStyleCnt="5">
        <dgm:presLayoutVars>
          <dgm:bulletEnabled val="1"/>
        </dgm:presLayoutVars>
      </dgm:prSet>
      <dgm:spPr/>
    </dgm:pt>
    <dgm:pt modelId="{39A126B6-17F3-4537-8906-DFD8E771897B}" type="pres">
      <dgm:prSet presAssocID="{67EFCA94-A6FB-4564-BF19-299FF0B1A586}" presName="parentNode1" presStyleLbl="node1" presStyleIdx="2" presStyleCnt="5" custLinFactY="-26656" custLinFactNeighborY="-100000">
        <dgm:presLayoutVars>
          <dgm:chMax val="1"/>
          <dgm:bulletEnabled val="1"/>
        </dgm:presLayoutVars>
      </dgm:prSet>
      <dgm:spPr/>
    </dgm:pt>
    <dgm:pt modelId="{F8F15959-CD57-422F-B9CF-6731336E9669}" type="pres">
      <dgm:prSet presAssocID="{67EFCA94-A6FB-4564-BF19-299FF0B1A586}" presName="connSite1" presStyleCnt="0"/>
      <dgm:spPr/>
    </dgm:pt>
    <dgm:pt modelId="{81870C53-58D3-4ED0-AC15-040E2817336C}" type="pres">
      <dgm:prSet presAssocID="{6A17953C-ED6E-4F7E-8ECB-AE840E356F67}" presName="Name9" presStyleLbl="sibTrans2D1" presStyleIdx="2" presStyleCnt="4" custScaleX="61379" custScaleY="59613" custLinFactNeighborX="-4425" custLinFactNeighborY="-21025"/>
      <dgm:spPr>
        <a:prstGeom prst="mathPlus">
          <a:avLst/>
        </a:prstGeom>
      </dgm:spPr>
    </dgm:pt>
    <dgm:pt modelId="{327FDE8F-EEBF-44EB-B856-6087B607D9D1}" type="pres">
      <dgm:prSet presAssocID="{5697B2A7-4345-4192-8FBA-C5C4B5A1F0B3}" presName="composite2" presStyleCnt="0"/>
      <dgm:spPr/>
    </dgm:pt>
    <dgm:pt modelId="{44674B5D-4961-49F6-AD15-DD660B6F4FA3}" type="pres">
      <dgm:prSet presAssocID="{5697B2A7-4345-4192-8FBA-C5C4B5A1F0B3}" presName="dummyNode2" presStyleLbl="node1" presStyleIdx="2" presStyleCnt="5"/>
      <dgm:spPr/>
    </dgm:pt>
    <dgm:pt modelId="{95AEAB97-A592-4A57-AEA5-3C3ABE959064}" type="pres">
      <dgm:prSet presAssocID="{5697B2A7-4345-4192-8FBA-C5C4B5A1F0B3}" presName="childNode2" presStyleLbl="bgAcc1" presStyleIdx="3" presStyleCnt="5" custLinFactNeighborY="-54272">
        <dgm:presLayoutVars>
          <dgm:bulletEnabled val="1"/>
        </dgm:presLayoutVars>
      </dgm:prSet>
      <dgm:spPr/>
    </dgm:pt>
    <dgm:pt modelId="{5A5A4669-518B-4491-854A-5800DB9B8A97}" type="pres">
      <dgm:prSet presAssocID="{5697B2A7-4345-4192-8FBA-C5C4B5A1F0B3}" presName="childNode2tx" presStyleLbl="bgAcc1" presStyleIdx="3" presStyleCnt="5">
        <dgm:presLayoutVars>
          <dgm:bulletEnabled val="1"/>
        </dgm:presLayoutVars>
      </dgm:prSet>
      <dgm:spPr/>
    </dgm:pt>
    <dgm:pt modelId="{6FA0DD3D-79F9-4152-B5F3-E79279B15F62}" type="pres">
      <dgm:prSet presAssocID="{5697B2A7-4345-4192-8FBA-C5C4B5A1F0B3}" presName="parentNode2" presStyleLbl="node1" presStyleIdx="3" presStyleCnt="5" custLinFactY="-26656" custLinFactNeighborY="-100000">
        <dgm:presLayoutVars>
          <dgm:chMax val="0"/>
          <dgm:bulletEnabled val="1"/>
        </dgm:presLayoutVars>
      </dgm:prSet>
      <dgm:spPr/>
    </dgm:pt>
    <dgm:pt modelId="{C8C54BF1-DBD6-44C9-8FDF-6034CFE56758}" type="pres">
      <dgm:prSet presAssocID="{5697B2A7-4345-4192-8FBA-C5C4B5A1F0B3}" presName="connSite2" presStyleCnt="0"/>
      <dgm:spPr/>
    </dgm:pt>
    <dgm:pt modelId="{5AEDF8F9-9D1C-4765-8D87-C007599DD65A}" type="pres">
      <dgm:prSet presAssocID="{39BDEE6E-CC42-410F-8F13-F25AC4637FC0}" presName="Name18" presStyleLbl="sibTrans2D1" presStyleIdx="3" presStyleCnt="4" custScaleX="61379" custScaleY="59613" custLinFactNeighborX="-1199" custLinFactNeighborY="18879"/>
      <dgm:spPr>
        <a:prstGeom prst="mathPlus">
          <a:avLst/>
        </a:prstGeom>
      </dgm:spPr>
    </dgm:pt>
    <dgm:pt modelId="{994C42BE-7025-482F-A1B0-449F412520A4}" type="pres">
      <dgm:prSet presAssocID="{2ECC2329-745A-40EE-BC45-BDBBD0E4A0FF}" presName="composite1" presStyleCnt="0"/>
      <dgm:spPr/>
    </dgm:pt>
    <dgm:pt modelId="{A8236933-8CFE-4EF8-A6A1-176DDF4FCFAE}" type="pres">
      <dgm:prSet presAssocID="{2ECC2329-745A-40EE-BC45-BDBBD0E4A0FF}" presName="dummyNode1" presStyleLbl="node1" presStyleIdx="3" presStyleCnt="5"/>
      <dgm:spPr/>
    </dgm:pt>
    <dgm:pt modelId="{C5ECB063-1F76-418F-89D6-1BF43492841B}" type="pres">
      <dgm:prSet presAssocID="{2ECC2329-745A-40EE-BC45-BDBBD0E4A0FF}" presName="childNode1" presStyleLbl="bgAcc1" presStyleIdx="4" presStyleCnt="5" custLinFactNeighborY="-54272">
        <dgm:presLayoutVars>
          <dgm:bulletEnabled val="1"/>
        </dgm:presLayoutVars>
      </dgm:prSet>
      <dgm:spPr/>
    </dgm:pt>
    <dgm:pt modelId="{A808BF67-91E6-46B2-9A48-69B7A439B92B}" type="pres">
      <dgm:prSet presAssocID="{2ECC2329-745A-40EE-BC45-BDBBD0E4A0FF}" presName="childNode1tx" presStyleLbl="bgAcc1" presStyleIdx="4" presStyleCnt="5">
        <dgm:presLayoutVars>
          <dgm:bulletEnabled val="1"/>
        </dgm:presLayoutVars>
      </dgm:prSet>
      <dgm:spPr/>
    </dgm:pt>
    <dgm:pt modelId="{63C128CC-BBCE-4314-8CA9-972ED779728F}" type="pres">
      <dgm:prSet presAssocID="{2ECC2329-745A-40EE-BC45-BDBBD0E4A0FF}" presName="parentNode1" presStyleLbl="node1" presStyleIdx="4" presStyleCnt="5" custLinFactY="-26656" custLinFactNeighborY="-100000">
        <dgm:presLayoutVars>
          <dgm:chMax val="1"/>
          <dgm:bulletEnabled val="1"/>
        </dgm:presLayoutVars>
      </dgm:prSet>
      <dgm:spPr/>
    </dgm:pt>
    <dgm:pt modelId="{6E41A0F2-3DC6-4864-8017-069DA9CD3268}" type="pres">
      <dgm:prSet presAssocID="{2ECC2329-745A-40EE-BC45-BDBBD0E4A0FF}" presName="connSite1" presStyleCnt="0"/>
      <dgm:spPr/>
    </dgm:pt>
  </dgm:ptLst>
  <dgm:cxnLst>
    <dgm:cxn modelId="{2A1C6808-1BA0-4FAC-B779-E4B58725B44F}" srcId="{2ECC2329-745A-40EE-BC45-BDBBD0E4A0FF}" destId="{6AD91616-6131-4CEE-A918-E18F5BC451AD}" srcOrd="0" destOrd="0" parTransId="{DB59317A-58D4-428C-9E8D-C771D94701D6}" sibTransId="{FCF1B8CE-AD38-464D-A39D-CB0A15F6D922}"/>
    <dgm:cxn modelId="{698A001E-462A-46C1-995A-76524C823A0E}" srcId="{975818BB-D153-4332-9D80-DD919239B2E2}" destId="{2ECC2329-745A-40EE-BC45-BDBBD0E4A0FF}" srcOrd="4" destOrd="0" parTransId="{EFE097BF-DB31-4CB1-9DAC-C00968C62EC2}" sibTransId="{B1A65DF9-51F3-4D3E-92CB-639D9620A5FA}"/>
    <dgm:cxn modelId="{C4CE4D20-1FE7-4F4E-8807-D1EA6E02604D}" srcId="{67EFCA94-A6FB-4564-BF19-299FF0B1A586}" destId="{3E1513E1-0842-4F64-88E9-4D75F7272C19}" srcOrd="0" destOrd="0" parTransId="{0BC86A77-546D-4382-8156-9797DEAA09DC}" sibTransId="{7C35E668-4E3C-4101-89C1-EAA831FFF6AA}"/>
    <dgm:cxn modelId="{17BCB634-3CF9-47FA-8B2A-18ED7136A2F9}" type="presOf" srcId="{E89D8B7C-E9A7-4E65-9C77-F90A8634428E}" destId="{95AEAB97-A592-4A57-AEA5-3C3ABE959064}" srcOrd="0" destOrd="0" presId="urn:microsoft.com/office/officeart/2005/8/layout/hProcess4"/>
    <dgm:cxn modelId="{D91D0A38-AF88-4E84-B0A0-F137BCBA4D75}" srcId="{975818BB-D153-4332-9D80-DD919239B2E2}" destId="{5697B2A7-4345-4192-8FBA-C5C4B5A1F0B3}" srcOrd="3" destOrd="0" parTransId="{2358BCB8-41CE-4D20-A99D-837D07AE7A57}" sibTransId="{39BDEE6E-CC42-410F-8F13-F25AC4637FC0}"/>
    <dgm:cxn modelId="{6366033E-C115-4E56-A920-1C33444E4F26}" type="presOf" srcId="{E6424FC8-BF42-4182-8E6C-1C63D580F672}" destId="{C0DFB281-462D-402B-AF0A-1129597C33B1}" srcOrd="1" destOrd="0" presId="urn:microsoft.com/office/officeart/2005/8/layout/hProcess4"/>
    <dgm:cxn modelId="{33F1533E-31BB-4D4C-A251-B5B793234334}" type="presOf" srcId="{39BDEE6E-CC42-410F-8F13-F25AC4637FC0}" destId="{5AEDF8F9-9D1C-4765-8D87-C007599DD65A}" srcOrd="0" destOrd="0" presId="urn:microsoft.com/office/officeart/2005/8/layout/hProcess4"/>
    <dgm:cxn modelId="{28DD5D5D-7C9E-4F2C-8622-7FFA10B75344}" type="presOf" srcId="{6AD91616-6131-4CEE-A918-E18F5BC451AD}" destId="{C5ECB063-1F76-418F-89D6-1BF43492841B}" srcOrd="0" destOrd="0" presId="urn:microsoft.com/office/officeart/2005/8/layout/hProcess4"/>
    <dgm:cxn modelId="{7E58C242-EE3E-4DC5-8A1F-8822F5F857C7}" type="presOf" srcId="{975818BB-D153-4332-9D80-DD919239B2E2}" destId="{694C847B-C5DF-4064-B471-DD819D688906}" srcOrd="0" destOrd="0" presId="urn:microsoft.com/office/officeart/2005/8/layout/hProcess4"/>
    <dgm:cxn modelId="{C0A05A65-3CA3-4C87-9F0B-50ADCBC83CA0}" type="presOf" srcId="{2ECC2329-745A-40EE-BC45-BDBBD0E4A0FF}" destId="{63C128CC-BBCE-4314-8CA9-972ED779728F}" srcOrd="0" destOrd="0" presId="urn:microsoft.com/office/officeart/2005/8/layout/hProcess4"/>
    <dgm:cxn modelId="{6CAE496A-F884-4D65-B906-79751F2D1CBF}" srcId="{975818BB-D153-4332-9D80-DD919239B2E2}" destId="{67EFCA94-A6FB-4564-BF19-299FF0B1A586}" srcOrd="2" destOrd="0" parTransId="{AEBC36CB-7F26-49BF-AF8D-D29F5A24E273}" sibTransId="{6A17953C-ED6E-4F7E-8ECB-AE840E356F67}"/>
    <dgm:cxn modelId="{EB8C1053-D924-4E6D-ACAB-D9FE3BDFF97E}" srcId="{975818BB-D153-4332-9D80-DD919239B2E2}" destId="{A07117B2-4CEB-4363-94C4-E2D43675C921}" srcOrd="1" destOrd="0" parTransId="{8507833D-0A7C-41B9-883E-C7F12AC837F5}" sibTransId="{0453728B-C46E-4635-B35F-DE1AD5E2CCBC}"/>
    <dgm:cxn modelId="{1C5C1F74-6266-438A-ADD7-0674DBD53BDD}" type="presOf" srcId="{6A17953C-ED6E-4F7E-8ECB-AE840E356F67}" destId="{81870C53-58D3-4ED0-AC15-040E2817336C}" srcOrd="0" destOrd="0" presId="urn:microsoft.com/office/officeart/2005/8/layout/hProcess4"/>
    <dgm:cxn modelId="{9E8B887E-74D2-42C0-8FF9-1E1D86C88A78}" srcId="{AAA88ACC-8BFE-41BB-9512-D56EE69915F5}" destId="{9C53C960-91B6-49A4-A4AD-F9E358143513}" srcOrd="0" destOrd="0" parTransId="{D6A93A31-AE92-45D3-922D-2FAEEBAB553F}" sibTransId="{FF1F7E50-4E63-4D32-B43A-654A4BD26656}"/>
    <dgm:cxn modelId="{F09BF793-F343-40D6-B1F0-0D20A0F5AC51}" srcId="{5697B2A7-4345-4192-8FBA-C5C4B5A1F0B3}" destId="{E89D8B7C-E9A7-4E65-9C77-F90A8634428E}" srcOrd="0" destOrd="0" parTransId="{A1D3E463-355E-4A04-9F53-B22A887086E5}" sibTransId="{EF756EF6-640E-4656-BAE2-D5CE13804457}"/>
    <dgm:cxn modelId="{BE703B96-D378-4FEB-A17B-DA2B05B0BD06}" type="presOf" srcId="{3E1513E1-0842-4F64-88E9-4D75F7272C19}" destId="{C4E81B3C-3E84-43FB-BBA3-CAF7E39504DE}" srcOrd="0" destOrd="0" presId="urn:microsoft.com/office/officeart/2005/8/layout/hProcess4"/>
    <dgm:cxn modelId="{C95080AA-4C09-4380-B7CD-F68036C5224E}" type="presOf" srcId="{AA5693B8-FF74-4633-A641-2B006DECD39E}" destId="{870C46F2-8F26-45B5-BACD-4CDDF9429105}" srcOrd="0" destOrd="0" presId="urn:microsoft.com/office/officeart/2005/8/layout/hProcess4"/>
    <dgm:cxn modelId="{4C5440B0-CE52-45DB-87BA-CB3D9888C742}" srcId="{A07117B2-4CEB-4363-94C4-E2D43675C921}" destId="{E6424FC8-BF42-4182-8E6C-1C63D580F672}" srcOrd="0" destOrd="0" parTransId="{F7352127-73FB-42FD-ABB6-0FBE48BFDA28}" sibTransId="{AF3C40AA-098A-4163-B1A3-D221D3CD913F}"/>
    <dgm:cxn modelId="{183186B8-ECB4-46EC-8AFA-AC3B7CDD8CC5}" type="presOf" srcId="{9C53C960-91B6-49A4-A4AD-F9E358143513}" destId="{99975212-9EBC-4FF4-B427-C22B256A8120}" srcOrd="0" destOrd="0" presId="urn:microsoft.com/office/officeart/2005/8/layout/hProcess4"/>
    <dgm:cxn modelId="{E026BBC1-04B0-4F3F-947E-A69921BFA070}" type="presOf" srcId="{5697B2A7-4345-4192-8FBA-C5C4B5A1F0B3}" destId="{6FA0DD3D-79F9-4152-B5F3-E79279B15F62}" srcOrd="0" destOrd="0" presId="urn:microsoft.com/office/officeart/2005/8/layout/hProcess4"/>
    <dgm:cxn modelId="{375ED2C8-22D4-4E17-8CEE-59BF7A88D3A1}" type="presOf" srcId="{AAA88ACC-8BFE-41BB-9512-D56EE69915F5}" destId="{380F117E-0369-48D9-BF46-035041B71B5D}" srcOrd="0" destOrd="0" presId="urn:microsoft.com/office/officeart/2005/8/layout/hProcess4"/>
    <dgm:cxn modelId="{CB2D79D2-0A35-440A-8651-6ADDE0830374}" srcId="{975818BB-D153-4332-9D80-DD919239B2E2}" destId="{AAA88ACC-8BFE-41BB-9512-D56EE69915F5}" srcOrd="0" destOrd="0" parTransId="{A99527DA-59DE-4659-A80A-6C7BC88DC3A6}" sibTransId="{AA5693B8-FF74-4633-A641-2B006DECD39E}"/>
    <dgm:cxn modelId="{8B4531D4-AA79-4BB3-8D39-1B2ACE29BF06}" type="presOf" srcId="{67EFCA94-A6FB-4564-BF19-299FF0B1A586}" destId="{39A126B6-17F3-4537-8906-DFD8E771897B}" srcOrd="0" destOrd="0" presId="urn:microsoft.com/office/officeart/2005/8/layout/hProcess4"/>
    <dgm:cxn modelId="{844F99D9-5E16-489A-89B1-DD3A865F2683}" type="presOf" srcId="{0453728B-C46E-4635-B35F-DE1AD5E2CCBC}" destId="{974C9EA0-39F0-4F4D-B4D0-DEC88D855945}" srcOrd="0" destOrd="0" presId="urn:microsoft.com/office/officeart/2005/8/layout/hProcess4"/>
    <dgm:cxn modelId="{3E09D6DB-A249-4CAC-98C1-978FADDE13B0}" type="presOf" srcId="{A07117B2-4CEB-4363-94C4-E2D43675C921}" destId="{89043386-F240-4900-8B4D-5D9A31B1C6C1}" srcOrd="0" destOrd="0" presId="urn:microsoft.com/office/officeart/2005/8/layout/hProcess4"/>
    <dgm:cxn modelId="{AF4CE6DD-FB91-4544-8F06-E566A15A6ED5}" type="presOf" srcId="{E89D8B7C-E9A7-4E65-9C77-F90A8634428E}" destId="{5A5A4669-518B-4491-854A-5800DB9B8A97}" srcOrd="1" destOrd="0" presId="urn:microsoft.com/office/officeart/2005/8/layout/hProcess4"/>
    <dgm:cxn modelId="{98F085E5-1F14-4F22-B544-B5BC0F07E4CA}" type="presOf" srcId="{3E1513E1-0842-4F64-88E9-4D75F7272C19}" destId="{64C4B1A1-7848-48FF-ADD4-D956EB6D8238}" srcOrd="1" destOrd="0" presId="urn:microsoft.com/office/officeart/2005/8/layout/hProcess4"/>
    <dgm:cxn modelId="{28FEF2E6-278D-4395-AA34-E64A9815D245}" type="presOf" srcId="{9C53C960-91B6-49A4-A4AD-F9E358143513}" destId="{EB4CCF7D-084A-4FF6-8DA4-02300A93C40F}" srcOrd="1" destOrd="0" presId="urn:microsoft.com/office/officeart/2005/8/layout/hProcess4"/>
    <dgm:cxn modelId="{24B5E9EA-A772-488C-9DA4-13F21FCFD927}" type="presOf" srcId="{6AD91616-6131-4CEE-A918-E18F5BC451AD}" destId="{A808BF67-91E6-46B2-9A48-69B7A439B92B}" srcOrd="1" destOrd="0" presId="urn:microsoft.com/office/officeart/2005/8/layout/hProcess4"/>
    <dgm:cxn modelId="{F7B50BEF-4659-414C-95AC-FDF4D042934F}" type="presOf" srcId="{E6424FC8-BF42-4182-8E6C-1C63D580F672}" destId="{D8ED3C5B-92B8-4722-A793-B64EF6A9EE61}" srcOrd="0" destOrd="0" presId="urn:microsoft.com/office/officeart/2005/8/layout/hProcess4"/>
    <dgm:cxn modelId="{78DB8FE9-1183-4107-B9CB-0ADD55D6EAEF}" type="presParOf" srcId="{694C847B-C5DF-4064-B471-DD819D688906}" destId="{1E9546F6-6568-42D4-824E-D3F1CF0C4D8E}" srcOrd="0" destOrd="0" presId="urn:microsoft.com/office/officeart/2005/8/layout/hProcess4"/>
    <dgm:cxn modelId="{D6D9B27E-EDB7-446E-AAB7-67773E41E431}" type="presParOf" srcId="{694C847B-C5DF-4064-B471-DD819D688906}" destId="{DF727DFA-F88A-4EB1-B486-867822A863AB}" srcOrd="1" destOrd="0" presId="urn:microsoft.com/office/officeart/2005/8/layout/hProcess4"/>
    <dgm:cxn modelId="{3EE3D934-8D44-4A86-B6A7-B491D5299502}" type="presParOf" srcId="{694C847B-C5DF-4064-B471-DD819D688906}" destId="{26F249AC-0212-46C3-A06D-80028ED35212}" srcOrd="2" destOrd="0" presId="urn:microsoft.com/office/officeart/2005/8/layout/hProcess4"/>
    <dgm:cxn modelId="{2427D30B-9F0E-48BD-A091-B585B96E2520}" type="presParOf" srcId="{26F249AC-0212-46C3-A06D-80028ED35212}" destId="{EE1D1B21-6611-4E67-8A2A-6CC9B5352930}" srcOrd="0" destOrd="0" presId="urn:microsoft.com/office/officeart/2005/8/layout/hProcess4"/>
    <dgm:cxn modelId="{FBFF72DD-66D4-4BE9-B96B-911132A75914}" type="presParOf" srcId="{EE1D1B21-6611-4E67-8A2A-6CC9B5352930}" destId="{EEC09846-500B-4B64-AC9D-0FE665E1CA56}" srcOrd="0" destOrd="0" presId="urn:microsoft.com/office/officeart/2005/8/layout/hProcess4"/>
    <dgm:cxn modelId="{97EA5497-2C3C-410A-8210-467214766034}" type="presParOf" srcId="{EE1D1B21-6611-4E67-8A2A-6CC9B5352930}" destId="{99975212-9EBC-4FF4-B427-C22B256A8120}" srcOrd="1" destOrd="0" presId="urn:microsoft.com/office/officeart/2005/8/layout/hProcess4"/>
    <dgm:cxn modelId="{AD32F17C-47BC-4556-8D32-6FEC0693F300}" type="presParOf" srcId="{EE1D1B21-6611-4E67-8A2A-6CC9B5352930}" destId="{EB4CCF7D-084A-4FF6-8DA4-02300A93C40F}" srcOrd="2" destOrd="0" presId="urn:microsoft.com/office/officeart/2005/8/layout/hProcess4"/>
    <dgm:cxn modelId="{32B88B76-43BD-4900-9F53-EEB7EA0C3AD2}" type="presParOf" srcId="{EE1D1B21-6611-4E67-8A2A-6CC9B5352930}" destId="{380F117E-0369-48D9-BF46-035041B71B5D}" srcOrd="3" destOrd="0" presId="urn:microsoft.com/office/officeart/2005/8/layout/hProcess4"/>
    <dgm:cxn modelId="{F92B6241-707E-4DD6-9874-3ED5CA3C8CE6}" type="presParOf" srcId="{EE1D1B21-6611-4E67-8A2A-6CC9B5352930}" destId="{CC7573EE-065B-4D75-951E-19A39C66A37C}" srcOrd="4" destOrd="0" presId="urn:microsoft.com/office/officeart/2005/8/layout/hProcess4"/>
    <dgm:cxn modelId="{19968FE5-D941-4AA0-B128-A5AE0C0BAB5B}" type="presParOf" srcId="{26F249AC-0212-46C3-A06D-80028ED35212}" destId="{870C46F2-8F26-45B5-BACD-4CDDF9429105}" srcOrd="1" destOrd="0" presId="urn:microsoft.com/office/officeart/2005/8/layout/hProcess4"/>
    <dgm:cxn modelId="{B9D1A857-282B-46F2-8748-F3D005FBAAB7}" type="presParOf" srcId="{26F249AC-0212-46C3-A06D-80028ED35212}" destId="{B6F5C3DC-6C55-42E8-801C-7B35F5673184}" srcOrd="2" destOrd="0" presId="urn:microsoft.com/office/officeart/2005/8/layout/hProcess4"/>
    <dgm:cxn modelId="{89EC8F5B-4594-4F7F-945E-FB70B20E1F11}" type="presParOf" srcId="{B6F5C3DC-6C55-42E8-801C-7B35F5673184}" destId="{AE14B679-389F-42C0-9D4F-17F52B7E15ED}" srcOrd="0" destOrd="0" presId="urn:microsoft.com/office/officeart/2005/8/layout/hProcess4"/>
    <dgm:cxn modelId="{3B81B6FB-9C69-4456-91AD-19D0204A4974}" type="presParOf" srcId="{B6F5C3DC-6C55-42E8-801C-7B35F5673184}" destId="{D8ED3C5B-92B8-4722-A793-B64EF6A9EE61}" srcOrd="1" destOrd="0" presId="urn:microsoft.com/office/officeart/2005/8/layout/hProcess4"/>
    <dgm:cxn modelId="{7A031BAC-157C-4663-9888-544360BDD645}" type="presParOf" srcId="{B6F5C3DC-6C55-42E8-801C-7B35F5673184}" destId="{C0DFB281-462D-402B-AF0A-1129597C33B1}" srcOrd="2" destOrd="0" presId="urn:microsoft.com/office/officeart/2005/8/layout/hProcess4"/>
    <dgm:cxn modelId="{5DE80CCE-22DF-49DB-86E8-DB812B9E864E}" type="presParOf" srcId="{B6F5C3DC-6C55-42E8-801C-7B35F5673184}" destId="{89043386-F240-4900-8B4D-5D9A31B1C6C1}" srcOrd="3" destOrd="0" presId="urn:microsoft.com/office/officeart/2005/8/layout/hProcess4"/>
    <dgm:cxn modelId="{CA8F72EF-3B89-49FA-AB11-DD06E6558064}" type="presParOf" srcId="{B6F5C3DC-6C55-42E8-801C-7B35F5673184}" destId="{191C5DCC-5237-46A5-9688-00BF7268B86A}" srcOrd="4" destOrd="0" presId="urn:microsoft.com/office/officeart/2005/8/layout/hProcess4"/>
    <dgm:cxn modelId="{FCEE3E68-396A-42D4-ADE0-BAD6B994B3DC}" type="presParOf" srcId="{26F249AC-0212-46C3-A06D-80028ED35212}" destId="{974C9EA0-39F0-4F4D-B4D0-DEC88D855945}" srcOrd="3" destOrd="0" presId="urn:microsoft.com/office/officeart/2005/8/layout/hProcess4"/>
    <dgm:cxn modelId="{3E8487F5-BEE8-440C-8B45-1E95E6405C3A}" type="presParOf" srcId="{26F249AC-0212-46C3-A06D-80028ED35212}" destId="{7508EF09-C2F8-4D96-9CDD-3251233C7BD4}" srcOrd="4" destOrd="0" presId="urn:microsoft.com/office/officeart/2005/8/layout/hProcess4"/>
    <dgm:cxn modelId="{E76AD5FA-D6D6-4C73-8E1E-D1C14C19C3E3}" type="presParOf" srcId="{7508EF09-C2F8-4D96-9CDD-3251233C7BD4}" destId="{08A49045-B0E1-495D-BB53-AC4FC47565F3}" srcOrd="0" destOrd="0" presId="urn:microsoft.com/office/officeart/2005/8/layout/hProcess4"/>
    <dgm:cxn modelId="{D110CD37-F66A-4C76-A9B1-64BC3DBCCDAA}" type="presParOf" srcId="{7508EF09-C2F8-4D96-9CDD-3251233C7BD4}" destId="{C4E81B3C-3E84-43FB-BBA3-CAF7E39504DE}" srcOrd="1" destOrd="0" presId="urn:microsoft.com/office/officeart/2005/8/layout/hProcess4"/>
    <dgm:cxn modelId="{9BCAB961-5085-4603-9F59-EBCB82DD8E3B}" type="presParOf" srcId="{7508EF09-C2F8-4D96-9CDD-3251233C7BD4}" destId="{64C4B1A1-7848-48FF-ADD4-D956EB6D8238}" srcOrd="2" destOrd="0" presId="urn:microsoft.com/office/officeart/2005/8/layout/hProcess4"/>
    <dgm:cxn modelId="{39C7020D-3223-47D3-A6D3-EEED3045E703}" type="presParOf" srcId="{7508EF09-C2F8-4D96-9CDD-3251233C7BD4}" destId="{39A126B6-17F3-4537-8906-DFD8E771897B}" srcOrd="3" destOrd="0" presId="urn:microsoft.com/office/officeart/2005/8/layout/hProcess4"/>
    <dgm:cxn modelId="{3A635893-D2FC-4FF0-8735-A8C7B98701AD}" type="presParOf" srcId="{7508EF09-C2F8-4D96-9CDD-3251233C7BD4}" destId="{F8F15959-CD57-422F-B9CF-6731336E9669}" srcOrd="4" destOrd="0" presId="urn:microsoft.com/office/officeart/2005/8/layout/hProcess4"/>
    <dgm:cxn modelId="{AC4F0315-4B9B-49FA-A39E-F0A508EB364A}" type="presParOf" srcId="{26F249AC-0212-46C3-A06D-80028ED35212}" destId="{81870C53-58D3-4ED0-AC15-040E2817336C}" srcOrd="5" destOrd="0" presId="urn:microsoft.com/office/officeart/2005/8/layout/hProcess4"/>
    <dgm:cxn modelId="{B42E2308-5CEC-4B8A-AEC4-505E6D96447E}" type="presParOf" srcId="{26F249AC-0212-46C3-A06D-80028ED35212}" destId="{327FDE8F-EEBF-44EB-B856-6087B607D9D1}" srcOrd="6" destOrd="0" presId="urn:microsoft.com/office/officeart/2005/8/layout/hProcess4"/>
    <dgm:cxn modelId="{2F789A8F-92C1-414E-9432-B0B60E71969A}" type="presParOf" srcId="{327FDE8F-EEBF-44EB-B856-6087B607D9D1}" destId="{44674B5D-4961-49F6-AD15-DD660B6F4FA3}" srcOrd="0" destOrd="0" presId="urn:microsoft.com/office/officeart/2005/8/layout/hProcess4"/>
    <dgm:cxn modelId="{6F71E587-4C20-42C2-997F-A3FDBA573805}" type="presParOf" srcId="{327FDE8F-EEBF-44EB-B856-6087B607D9D1}" destId="{95AEAB97-A592-4A57-AEA5-3C3ABE959064}" srcOrd="1" destOrd="0" presId="urn:microsoft.com/office/officeart/2005/8/layout/hProcess4"/>
    <dgm:cxn modelId="{4394A3E1-AEB1-4813-9680-B8C2259772E9}" type="presParOf" srcId="{327FDE8F-EEBF-44EB-B856-6087B607D9D1}" destId="{5A5A4669-518B-4491-854A-5800DB9B8A97}" srcOrd="2" destOrd="0" presId="urn:microsoft.com/office/officeart/2005/8/layout/hProcess4"/>
    <dgm:cxn modelId="{F409884E-971F-49BD-A42B-7B901753220C}" type="presParOf" srcId="{327FDE8F-EEBF-44EB-B856-6087B607D9D1}" destId="{6FA0DD3D-79F9-4152-B5F3-E79279B15F62}" srcOrd="3" destOrd="0" presId="urn:microsoft.com/office/officeart/2005/8/layout/hProcess4"/>
    <dgm:cxn modelId="{EBBA0FC3-591E-4C1A-A044-A58E558A64EC}" type="presParOf" srcId="{327FDE8F-EEBF-44EB-B856-6087B607D9D1}" destId="{C8C54BF1-DBD6-44C9-8FDF-6034CFE56758}" srcOrd="4" destOrd="0" presId="urn:microsoft.com/office/officeart/2005/8/layout/hProcess4"/>
    <dgm:cxn modelId="{A9030844-3B06-45A8-BE58-BD4716504942}" type="presParOf" srcId="{26F249AC-0212-46C3-A06D-80028ED35212}" destId="{5AEDF8F9-9D1C-4765-8D87-C007599DD65A}" srcOrd="7" destOrd="0" presId="urn:microsoft.com/office/officeart/2005/8/layout/hProcess4"/>
    <dgm:cxn modelId="{161FC1B4-3FA2-48FE-9C15-B2620E8611E5}" type="presParOf" srcId="{26F249AC-0212-46C3-A06D-80028ED35212}" destId="{994C42BE-7025-482F-A1B0-449F412520A4}" srcOrd="8" destOrd="0" presId="urn:microsoft.com/office/officeart/2005/8/layout/hProcess4"/>
    <dgm:cxn modelId="{949A3E3A-5020-48B6-902E-65346C350758}" type="presParOf" srcId="{994C42BE-7025-482F-A1B0-449F412520A4}" destId="{A8236933-8CFE-4EF8-A6A1-176DDF4FCFAE}" srcOrd="0" destOrd="0" presId="urn:microsoft.com/office/officeart/2005/8/layout/hProcess4"/>
    <dgm:cxn modelId="{A5BDB6E1-311C-4C61-BA89-2DF03DBE6EB9}" type="presParOf" srcId="{994C42BE-7025-482F-A1B0-449F412520A4}" destId="{C5ECB063-1F76-418F-89D6-1BF43492841B}" srcOrd="1" destOrd="0" presId="urn:microsoft.com/office/officeart/2005/8/layout/hProcess4"/>
    <dgm:cxn modelId="{153D705D-635B-4052-A389-0456647354E5}" type="presParOf" srcId="{994C42BE-7025-482F-A1B0-449F412520A4}" destId="{A808BF67-91E6-46B2-9A48-69B7A439B92B}" srcOrd="2" destOrd="0" presId="urn:microsoft.com/office/officeart/2005/8/layout/hProcess4"/>
    <dgm:cxn modelId="{62D077B1-E329-46FA-8471-392650FD2075}" type="presParOf" srcId="{994C42BE-7025-482F-A1B0-449F412520A4}" destId="{63C128CC-BBCE-4314-8CA9-972ED779728F}" srcOrd="3" destOrd="0" presId="urn:microsoft.com/office/officeart/2005/8/layout/hProcess4"/>
    <dgm:cxn modelId="{0AAD61C5-F231-4178-B25E-393A68D07F10}" type="presParOf" srcId="{994C42BE-7025-482F-A1B0-449F412520A4}" destId="{6E41A0F2-3DC6-4864-8017-069DA9CD326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1E8F20-591F-4AEE-8AFC-BEBAC371FFF0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F881F8-A4FD-4308-95D3-4445D234620D}">
      <dgm:prSet custT="1"/>
      <dgm:spPr>
        <a:solidFill>
          <a:schemeClr val="accent5">
            <a:lumMod val="50000"/>
          </a:schemeClr>
        </a:solidFill>
      </dgm:spPr>
      <dgm:t>
        <a:bodyPr lIns="0" rIns="0"/>
        <a:lstStyle/>
        <a:p>
          <a:pPr rtl="0"/>
          <a:r>
            <a:rPr lang="en-US" sz="4000" b="1" dirty="0"/>
            <a:t>S</a:t>
          </a:r>
          <a:r>
            <a:rPr lang="en-US" sz="1600" b="1" dirty="0"/>
            <a:t>pecific</a:t>
          </a:r>
        </a:p>
      </dgm:t>
    </dgm:pt>
    <dgm:pt modelId="{C510A3CE-BA3B-4BC0-886C-081E9C825C8B}" type="parTrans" cxnId="{4E392741-60E2-45F4-9A2D-209D95F84827}">
      <dgm:prSet/>
      <dgm:spPr/>
      <dgm:t>
        <a:bodyPr/>
        <a:lstStyle/>
        <a:p>
          <a:endParaRPr lang="en-US"/>
        </a:p>
      </dgm:t>
    </dgm:pt>
    <dgm:pt modelId="{31A5085A-C4FA-4792-8F51-FEECFC7B1DFA}" type="sibTrans" cxnId="{4E392741-60E2-45F4-9A2D-209D95F84827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191E6B60-EB39-4907-BF85-8DAD69FF9481}">
      <dgm:prSet custT="1"/>
      <dgm:spPr>
        <a:solidFill>
          <a:schemeClr val="accent5">
            <a:lumMod val="50000"/>
          </a:schemeClr>
        </a:solidFill>
      </dgm:spPr>
      <dgm:t>
        <a:bodyPr lIns="0" rIns="0"/>
        <a:lstStyle/>
        <a:p>
          <a:pPr rtl="0"/>
          <a:r>
            <a:rPr lang="en-US" sz="4000" b="1" dirty="0"/>
            <a:t>M</a:t>
          </a:r>
          <a:r>
            <a:rPr lang="en-US" sz="1600" b="1" dirty="0"/>
            <a:t>easurable</a:t>
          </a:r>
        </a:p>
      </dgm:t>
    </dgm:pt>
    <dgm:pt modelId="{53964860-0E30-4E58-BA56-07651CA7EEBB}" type="parTrans" cxnId="{7C185AAC-5661-4C6C-8AF6-9F027ECFAD59}">
      <dgm:prSet/>
      <dgm:spPr/>
      <dgm:t>
        <a:bodyPr/>
        <a:lstStyle/>
        <a:p>
          <a:endParaRPr lang="en-US"/>
        </a:p>
      </dgm:t>
    </dgm:pt>
    <dgm:pt modelId="{FE05ED00-99D6-4B80-AF0A-691AB6849FCB}" type="sibTrans" cxnId="{7C185AAC-5661-4C6C-8AF6-9F027ECFAD59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CFFCA567-1354-457D-BBEE-428A91A7A49D}">
      <dgm:prSet custT="1"/>
      <dgm:spPr>
        <a:solidFill>
          <a:schemeClr val="accent5">
            <a:lumMod val="50000"/>
          </a:schemeClr>
        </a:solidFill>
      </dgm:spPr>
      <dgm:t>
        <a:bodyPr lIns="0" rIns="0"/>
        <a:lstStyle/>
        <a:p>
          <a:pPr rtl="0"/>
          <a:r>
            <a:rPr lang="en-US" sz="4000" b="1" dirty="0"/>
            <a:t>A</a:t>
          </a:r>
          <a:r>
            <a:rPr lang="en-US" sz="1600" b="1" dirty="0"/>
            <a:t>ction-oriented</a:t>
          </a:r>
        </a:p>
      </dgm:t>
    </dgm:pt>
    <dgm:pt modelId="{730CCC74-1F9F-4A25-953D-103BB957AC9D}" type="parTrans" cxnId="{C8238D1D-8BC0-417A-A09E-C53C5D71B3B6}">
      <dgm:prSet/>
      <dgm:spPr/>
      <dgm:t>
        <a:bodyPr/>
        <a:lstStyle/>
        <a:p>
          <a:endParaRPr lang="en-US"/>
        </a:p>
      </dgm:t>
    </dgm:pt>
    <dgm:pt modelId="{CCB98521-2EED-4B48-8A78-D3BED3A0E402}" type="sibTrans" cxnId="{C8238D1D-8BC0-417A-A09E-C53C5D71B3B6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9610EA0-0C17-4C5E-A7A9-A0E2CCC0F562}">
      <dgm:prSet custT="1"/>
      <dgm:spPr>
        <a:solidFill>
          <a:schemeClr val="accent5">
            <a:lumMod val="50000"/>
          </a:schemeClr>
        </a:solidFill>
      </dgm:spPr>
      <dgm:t>
        <a:bodyPr lIns="0" rIns="0"/>
        <a:lstStyle/>
        <a:p>
          <a:pPr rtl="0"/>
          <a:r>
            <a:rPr lang="en-US" sz="4000" b="1" dirty="0"/>
            <a:t>R</a:t>
          </a:r>
          <a:r>
            <a:rPr lang="en-US" sz="2400" b="1" dirty="0"/>
            <a:t>ealistic</a:t>
          </a:r>
        </a:p>
      </dgm:t>
    </dgm:pt>
    <dgm:pt modelId="{EFBAE9A0-F537-484F-9A5C-EA26F2636756}" type="parTrans" cxnId="{F047381D-F59D-4A9D-B657-F86E9FC6E153}">
      <dgm:prSet/>
      <dgm:spPr/>
      <dgm:t>
        <a:bodyPr/>
        <a:lstStyle/>
        <a:p>
          <a:endParaRPr lang="en-US"/>
        </a:p>
      </dgm:t>
    </dgm:pt>
    <dgm:pt modelId="{DDC81837-1408-45B4-955F-66174CCECB75}" type="sibTrans" cxnId="{F047381D-F59D-4A9D-B657-F86E9FC6E15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1694C2DD-B1FB-43EC-8039-8B3B05856D4E}">
      <dgm:prSet custT="1"/>
      <dgm:spPr>
        <a:solidFill>
          <a:schemeClr val="accent5">
            <a:lumMod val="50000"/>
          </a:schemeClr>
        </a:solidFill>
      </dgm:spPr>
      <dgm:t>
        <a:bodyPr lIns="0" rIns="0"/>
        <a:lstStyle/>
        <a:p>
          <a:pPr rtl="0"/>
          <a:r>
            <a:rPr lang="en-US" sz="4000" b="1" dirty="0"/>
            <a:t>T</a:t>
          </a:r>
          <a:r>
            <a:rPr lang="en-US" sz="3100" b="1" dirty="0"/>
            <a:t>imely</a:t>
          </a:r>
        </a:p>
      </dgm:t>
    </dgm:pt>
    <dgm:pt modelId="{F163F9E9-4942-4747-A550-1A5339D6AF00}" type="parTrans" cxnId="{4060FA85-2D7F-4050-AB95-64F9578CF3B9}">
      <dgm:prSet/>
      <dgm:spPr/>
      <dgm:t>
        <a:bodyPr/>
        <a:lstStyle/>
        <a:p>
          <a:endParaRPr lang="en-US"/>
        </a:p>
      </dgm:t>
    </dgm:pt>
    <dgm:pt modelId="{ACA8D4D7-5D19-4C4B-8559-EDF5A012A8FE}" type="sibTrans" cxnId="{4060FA85-2D7F-4050-AB95-64F9578CF3B9}">
      <dgm:prSet/>
      <dgm:spPr/>
      <dgm:t>
        <a:bodyPr/>
        <a:lstStyle/>
        <a:p>
          <a:endParaRPr lang="en-US"/>
        </a:p>
      </dgm:t>
    </dgm:pt>
    <dgm:pt modelId="{0AA8FCD3-C8EC-4EB9-93B7-B8C1F337CB10}" type="pres">
      <dgm:prSet presAssocID="{0A1E8F20-591F-4AEE-8AFC-BEBAC371FFF0}" presName="Name0" presStyleCnt="0">
        <dgm:presLayoutVars>
          <dgm:dir/>
          <dgm:animLvl val="lvl"/>
          <dgm:resizeHandles val="exact"/>
        </dgm:presLayoutVars>
      </dgm:prSet>
      <dgm:spPr/>
    </dgm:pt>
    <dgm:pt modelId="{9B1A19B4-AFCE-445D-BA96-3BC5340BBE11}" type="pres">
      <dgm:prSet presAssocID="{0A1E8F20-591F-4AEE-8AFC-BEBAC371FFF0}" presName="tSp" presStyleCnt="0"/>
      <dgm:spPr/>
    </dgm:pt>
    <dgm:pt modelId="{8E6814D5-C919-47CB-B673-805900DB73D8}" type="pres">
      <dgm:prSet presAssocID="{0A1E8F20-591F-4AEE-8AFC-BEBAC371FFF0}" presName="bSp" presStyleCnt="0"/>
      <dgm:spPr/>
    </dgm:pt>
    <dgm:pt modelId="{466AE9CA-ECDB-439B-A4F3-72A04DF741FA}" type="pres">
      <dgm:prSet presAssocID="{0A1E8F20-591F-4AEE-8AFC-BEBAC371FFF0}" presName="process" presStyleCnt="0"/>
      <dgm:spPr/>
    </dgm:pt>
    <dgm:pt modelId="{E29B49F3-EFCD-4347-B232-748375B75D6F}" type="pres">
      <dgm:prSet presAssocID="{00F881F8-A4FD-4308-95D3-4445D234620D}" presName="composite1" presStyleCnt="0"/>
      <dgm:spPr/>
    </dgm:pt>
    <dgm:pt modelId="{93CAD677-E14D-4AE6-90CF-1B094985BCC6}" type="pres">
      <dgm:prSet presAssocID="{00F881F8-A4FD-4308-95D3-4445D234620D}" presName="dummyNode1" presStyleLbl="node1" presStyleIdx="0" presStyleCnt="5"/>
      <dgm:spPr/>
    </dgm:pt>
    <dgm:pt modelId="{DDD2D694-4C16-4AC1-B25C-CA0410814BB5}" type="pres">
      <dgm:prSet presAssocID="{00F881F8-A4FD-4308-95D3-4445D234620D}" presName="childNode1" presStyleLbl="bgAcc1" presStyleIdx="0" presStyleCnt="5" custScaleY="161853">
        <dgm:presLayoutVars>
          <dgm:bulletEnabled val="1"/>
        </dgm:presLayoutVars>
      </dgm:prSet>
      <dgm:spPr>
        <a:ln>
          <a:solidFill>
            <a:schemeClr val="accent5">
              <a:lumMod val="50000"/>
            </a:schemeClr>
          </a:solidFill>
        </a:ln>
      </dgm:spPr>
    </dgm:pt>
    <dgm:pt modelId="{BC0C5E6A-D560-4A83-9060-473A40E06362}" type="pres">
      <dgm:prSet presAssocID="{00F881F8-A4FD-4308-95D3-4445D234620D}" presName="childNode1tx" presStyleLbl="bgAcc1" presStyleIdx="0" presStyleCnt="5">
        <dgm:presLayoutVars>
          <dgm:bulletEnabled val="1"/>
        </dgm:presLayoutVars>
      </dgm:prSet>
      <dgm:spPr/>
    </dgm:pt>
    <dgm:pt modelId="{3620C846-AE1B-4167-B8F7-976733169C2A}" type="pres">
      <dgm:prSet presAssocID="{00F881F8-A4FD-4308-95D3-4445D234620D}" presName="parentNode1" presStyleLbl="node1" presStyleIdx="0" presStyleCnt="5" custScaleX="140462" custScaleY="199157">
        <dgm:presLayoutVars>
          <dgm:chMax val="1"/>
          <dgm:bulletEnabled val="1"/>
        </dgm:presLayoutVars>
      </dgm:prSet>
      <dgm:spPr/>
    </dgm:pt>
    <dgm:pt modelId="{9BD18DDE-F90E-4900-BC98-9263C42268B2}" type="pres">
      <dgm:prSet presAssocID="{00F881F8-A4FD-4308-95D3-4445D234620D}" presName="connSite1" presStyleCnt="0"/>
      <dgm:spPr/>
    </dgm:pt>
    <dgm:pt modelId="{4F24BD70-8FD8-4DA8-BB29-680BD3B5F522}" type="pres">
      <dgm:prSet presAssocID="{31A5085A-C4FA-4792-8F51-FEECFC7B1DFA}" presName="Name9" presStyleLbl="sibTrans2D1" presStyleIdx="0" presStyleCnt="4"/>
      <dgm:spPr/>
    </dgm:pt>
    <dgm:pt modelId="{6E8B5FE3-AB4A-46E8-AAC0-6E4212127253}" type="pres">
      <dgm:prSet presAssocID="{191E6B60-EB39-4907-BF85-8DAD69FF9481}" presName="composite2" presStyleCnt="0"/>
      <dgm:spPr/>
    </dgm:pt>
    <dgm:pt modelId="{821FDC21-E657-49DF-BE78-8EA71CD3E00E}" type="pres">
      <dgm:prSet presAssocID="{191E6B60-EB39-4907-BF85-8DAD69FF9481}" presName="dummyNode2" presStyleLbl="node1" presStyleIdx="0" presStyleCnt="5"/>
      <dgm:spPr/>
    </dgm:pt>
    <dgm:pt modelId="{A3FF7ECB-1916-4DD2-B6C2-69D8E37D0BA3}" type="pres">
      <dgm:prSet presAssocID="{191E6B60-EB39-4907-BF85-8DAD69FF9481}" presName="childNode2" presStyleLbl="bgAcc1" presStyleIdx="1" presStyleCnt="5" custScaleY="161853">
        <dgm:presLayoutVars>
          <dgm:bulletEnabled val="1"/>
        </dgm:presLayoutVars>
      </dgm:prSet>
      <dgm:spPr>
        <a:ln>
          <a:solidFill>
            <a:schemeClr val="accent5">
              <a:lumMod val="50000"/>
            </a:schemeClr>
          </a:solidFill>
        </a:ln>
      </dgm:spPr>
    </dgm:pt>
    <dgm:pt modelId="{CF436F76-87B7-4427-A801-ABF95A174946}" type="pres">
      <dgm:prSet presAssocID="{191E6B60-EB39-4907-BF85-8DAD69FF9481}" presName="childNode2tx" presStyleLbl="bgAcc1" presStyleIdx="1" presStyleCnt="5">
        <dgm:presLayoutVars>
          <dgm:bulletEnabled val="1"/>
        </dgm:presLayoutVars>
      </dgm:prSet>
      <dgm:spPr/>
    </dgm:pt>
    <dgm:pt modelId="{282C2FF9-6BE4-488F-B5C0-B7E5CC3D3CAC}" type="pres">
      <dgm:prSet presAssocID="{191E6B60-EB39-4907-BF85-8DAD69FF9481}" presName="parentNode2" presStyleLbl="node1" presStyleIdx="1" presStyleCnt="5" custScaleX="140462" custScaleY="199157">
        <dgm:presLayoutVars>
          <dgm:chMax val="0"/>
          <dgm:bulletEnabled val="1"/>
        </dgm:presLayoutVars>
      </dgm:prSet>
      <dgm:spPr/>
    </dgm:pt>
    <dgm:pt modelId="{4AAEF1A3-142B-47C9-B3EB-F182ECC2D874}" type="pres">
      <dgm:prSet presAssocID="{191E6B60-EB39-4907-BF85-8DAD69FF9481}" presName="connSite2" presStyleCnt="0"/>
      <dgm:spPr/>
    </dgm:pt>
    <dgm:pt modelId="{DF99EA8B-6FC4-43C1-88D4-67BD7AE24F87}" type="pres">
      <dgm:prSet presAssocID="{FE05ED00-99D6-4B80-AF0A-691AB6849FCB}" presName="Name18" presStyleLbl="sibTrans2D1" presStyleIdx="1" presStyleCnt="4"/>
      <dgm:spPr/>
    </dgm:pt>
    <dgm:pt modelId="{00342EA0-5CD3-4351-8415-1EC3CE671E74}" type="pres">
      <dgm:prSet presAssocID="{CFFCA567-1354-457D-BBEE-428A91A7A49D}" presName="composite1" presStyleCnt="0"/>
      <dgm:spPr/>
    </dgm:pt>
    <dgm:pt modelId="{3E0F958F-BF0D-4AF0-83C7-32045BA367CE}" type="pres">
      <dgm:prSet presAssocID="{CFFCA567-1354-457D-BBEE-428A91A7A49D}" presName="dummyNode1" presStyleLbl="node1" presStyleIdx="1" presStyleCnt="5"/>
      <dgm:spPr/>
    </dgm:pt>
    <dgm:pt modelId="{2C053B3D-D53B-403C-8D2A-A56CE0ECE6A6}" type="pres">
      <dgm:prSet presAssocID="{CFFCA567-1354-457D-BBEE-428A91A7A49D}" presName="childNode1" presStyleLbl="bgAcc1" presStyleIdx="2" presStyleCnt="5" custScaleY="161853">
        <dgm:presLayoutVars>
          <dgm:bulletEnabled val="1"/>
        </dgm:presLayoutVars>
      </dgm:prSet>
      <dgm:spPr>
        <a:ln>
          <a:solidFill>
            <a:schemeClr val="accent5">
              <a:lumMod val="50000"/>
            </a:schemeClr>
          </a:solidFill>
        </a:ln>
      </dgm:spPr>
    </dgm:pt>
    <dgm:pt modelId="{6C6ADD19-8B51-44B6-A5CC-048F26E3AB5C}" type="pres">
      <dgm:prSet presAssocID="{CFFCA567-1354-457D-BBEE-428A91A7A49D}" presName="childNode1tx" presStyleLbl="bgAcc1" presStyleIdx="2" presStyleCnt="5">
        <dgm:presLayoutVars>
          <dgm:bulletEnabled val="1"/>
        </dgm:presLayoutVars>
      </dgm:prSet>
      <dgm:spPr/>
    </dgm:pt>
    <dgm:pt modelId="{9879F1B0-6926-4D22-9DE0-C8022832559A}" type="pres">
      <dgm:prSet presAssocID="{CFFCA567-1354-457D-BBEE-428A91A7A49D}" presName="parentNode1" presStyleLbl="node1" presStyleIdx="2" presStyleCnt="5" custScaleX="140462" custScaleY="199157">
        <dgm:presLayoutVars>
          <dgm:chMax val="1"/>
          <dgm:bulletEnabled val="1"/>
        </dgm:presLayoutVars>
      </dgm:prSet>
      <dgm:spPr/>
    </dgm:pt>
    <dgm:pt modelId="{D40C090E-0353-4267-AC40-6CCCAA1DAE61}" type="pres">
      <dgm:prSet presAssocID="{CFFCA567-1354-457D-BBEE-428A91A7A49D}" presName="connSite1" presStyleCnt="0"/>
      <dgm:spPr/>
    </dgm:pt>
    <dgm:pt modelId="{5225EE78-3E28-4FC1-95B1-007D5ABCE104}" type="pres">
      <dgm:prSet presAssocID="{CCB98521-2EED-4B48-8A78-D3BED3A0E402}" presName="Name9" presStyleLbl="sibTrans2D1" presStyleIdx="2" presStyleCnt="4"/>
      <dgm:spPr/>
    </dgm:pt>
    <dgm:pt modelId="{9778C8DA-E617-429E-BB10-15EA6C68F4FB}" type="pres">
      <dgm:prSet presAssocID="{59610EA0-0C17-4C5E-A7A9-A0E2CCC0F562}" presName="composite2" presStyleCnt="0"/>
      <dgm:spPr/>
    </dgm:pt>
    <dgm:pt modelId="{5C238CEE-F5CC-4CC3-85D3-B4F565D81FB8}" type="pres">
      <dgm:prSet presAssocID="{59610EA0-0C17-4C5E-A7A9-A0E2CCC0F562}" presName="dummyNode2" presStyleLbl="node1" presStyleIdx="2" presStyleCnt="5"/>
      <dgm:spPr/>
    </dgm:pt>
    <dgm:pt modelId="{B74E21AB-B994-41CF-8F25-B6E0CC4F8EFC}" type="pres">
      <dgm:prSet presAssocID="{59610EA0-0C17-4C5E-A7A9-A0E2CCC0F562}" presName="childNode2" presStyleLbl="bgAcc1" presStyleIdx="3" presStyleCnt="5" custScaleY="161853">
        <dgm:presLayoutVars>
          <dgm:bulletEnabled val="1"/>
        </dgm:presLayoutVars>
      </dgm:prSet>
      <dgm:spPr>
        <a:ln>
          <a:solidFill>
            <a:schemeClr val="accent5">
              <a:lumMod val="50000"/>
            </a:schemeClr>
          </a:solidFill>
        </a:ln>
      </dgm:spPr>
    </dgm:pt>
    <dgm:pt modelId="{D7E0566F-E748-4151-8ED9-24F4E3CE78A4}" type="pres">
      <dgm:prSet presAssocID="{59610EA0-0C17-4C5E-A7A9-A0E2CCC0F562}" presName="childNode2tx" presStyleLbl="bgAcc1" presStyleIdx="3" presStyleCnt="5">
        <dgm:presLayoutVars>
          <dgm:bulletEnabled val="1"/>
        </dgm:presLayoutVars>
      </dgm:prSet>
      <dgm:spPr/>
    </dgm:pt>
    <dgm:pt modelId="{5BFDA5A5-B761-464F-AEA5-E04C5D6FE07E}" type="pres">
      <dgm:prSet presAssocID="{59610EA0-0C17-4C5E-A7A9-A0E2CCC0F562}" presName="parentNode2" presStyleLbl="node1" presStyleIdx="3" presStyleCnt="5" custScaleX="140462" custScaleY="199157">
        <dgm:presLayoutVars>
          <dgm:chMax val="0"/>
          <dgm:bulletEnabled val="1"/>
        </dgm:presLayoutVars>
      </dgm:prSet>
      <dgm:spPr/>
    </dgm:pt>
    <dgm:pt modelId="{ECA13E97-EFB0-4236-87A7-5A2B8CBED2C8}" type="pres">
      <dgm:prSet presAssocID="{59610EA0-0C17-4C5E-A7A9-A0E2CCC0F562}" presName="connSite2" presStyleCnt="0"/>
      <dgm:spPr/>
    </dgm:pt>
    <dgm:pt modelId="{8F9E6702-BD47-4CDF-86A2-715A26D9EDEE}" type="pres">
      <dgm:prSet presAssocID="{DDC81837-1408-45B4-955F-66174CCECB75}" presName="Name18" presStyleLbl="sibTrans2D1" presStyleIdx="3" presStyleCnt="4"/>
      <dgm:spPr/>
    </dgm:pt>
    <dgm:pt modelId="{39BE2592-743B-4191-8E3D-FA45681AB19B}" type="pres">
      <dgm:prSet presAssocID="{1694C2DD-B1FB-43EC-8039-8B3B05856D4E}" presName="composite1" presStyleCnt="0"/>
      <dgm:spPr/>
    </dgm:pt>
    <dgm:pt modelId="{36E2D681-BFD4-4C10-8318-F8D243D8B8CB}" type="pres">
      <dgm:prSet presAssocID="{1694C2DD-B1FB-43EC-8039-8B3B05856D4E}" presName="dummyNode1" presStyleLbl="node1" presStyleIdx="3" presStyleCnt="5"/>
      <dgm:spPr/>
    </dgm:pt>
    <dgm:pt modelId="{FD996206-2A73-4884-8657-0726465B7AD9}" type="pres">
      <dgm:prSet presAssocID="{1694C2DD-B1FB-43EC-8039-8B3B05856D4E}" presName="childNode1" presStyleLbl="bgAcc1" presStyleIdx="4" presStyleCnt="5" custScaleY="161853">
        <dgm:presLayoutVars>
          <dgm:bulletEnabled val="1"/>
        </dgm:presLayoutVars>
      </dgm:prSet>
      <dgm:spPr>
        <a:ln>
          <a:solidFill>
            <a:schemeClr val="accent5">
              <a:lumMod val="50000"/>
            </a:schemeClr>
          </a:solidFill>
        </a:ln>
      </dgm:spPr>
    </dgm:pt>
    <dgm:pt modelId="{14DCACE7-4F08-401E-B80B-9A8AC02F35F6}" type="pres">
      <dgm:prSet presAssocID="{1694C2DD-B1FB-43EC-8039-8B3B05856D4E}" presName="childNode1tx" presStyleLbl="bgAcc1" presStyleIdx="4" presStyleCnt="5">
        <dgm:presLayoutVars>
          <dgm:bulletEnabled val="1"/>
        </dgm:presLayoutVars>
      </dgm:prSet>
      <dgm:spPr/>
    </dgm:pt>
    <dgm:pt modelId="{9C4D2849-DF6B-4581-9454-98615A51A59F}" type="pres">
      <dgm:prSet presAssocID="{1694C2DD-B1FB-43EC-8039-8B3B05856D4E}" presName="parentNode1" presStyleLbl="node1" presStyleIdx="4" presStyleCnt="5" custScaleX="140462" custScaleY="199157">
        <dgm:presLayoutVars>
          <dgm:chMax val="1"/>
          <dgm:bulletEnabled val="1"/>
        </dgm:presLayoutVars>
      </dgm:prSet>
      <dgm:spPr/>
    </dgm:pt>
    <dgm:pt modelId="{B8E6AB1C-6EAB-459A-B292-2B3CE06DD422}" type="pres">
      <dgm:prSet presAssocID="{1694C2DD-B1FB-43EC-8039-8B3B05856D4E}" presName="connSite1" presStyleCnt="0"/>
      <dgm:spPr/>
    </dgm:pt>
  </dgm:ptLst>
  <dgm:cxnLst>
    <dgm:cxn modelId="{9B76CF08-478C-472D-9279-2FFD69756399}" type="presOf" srcId="{191E6B60-EB39-4907-BF85-8DAD69FF9481}" destId="{282C2FF9-6BE4-488F-B5C0-B7E5CC3D3CAC}" srcOrd="0" destOrd="0" presId="urn:microsoft.com/office/officeart/2005/8/layout/hProcess4"/>
    <dgm:cxn modelId="{DDB88814-DE30-4C67-9D80-34652F27E6F6}" type="presOf" srcId="{31A5085A-C4FA-4792-8F51-FEECFC7B1DFA}" destId="{4F24BD70-8FD8-4DA8-BB29-680BD3B5F522}" srcOrd="0" destOrd="0" presId="urn:microsoft.com/office/officeart/2005/8/layout/hProcess4"/>
    <dgm:cxn modelId="{F047381D-F59D-4A9D-B657-F86E9FC6E153}" srcId="{0A1E8F20-591F-4AEE-8AFC-BEBAC371FFF0}" destId="{59610EA0-0C17-4C5E-A7A9-A0E2CCC0F562}" srcOrd="3" destOrd="0" parTransId="{EFBAE9A0-F537-484F-9A5C-EA26F2636756}" sibTransId="{DDC81837-1408-45B4-955F-66174CCECB75}"/>
    <dgm:cxn modelId="{C8238D1D-8BC0-417A-A09E-C53C5D71B3B6}" srcId="{0A1E8F20-591F-4AEE-8AFC-BEBAC371FFF0}" destId="{CFFCA567-1354-457D-BBEE-428A91A7A49D}" srcOrd="2" destOrd="0" parTransId="{730CCC74-1F9F-4A25-953D-103BB957AC9D}" sibTransId="{CCB98521-2EED-4B48-8A78-D3BED3A0E402}"/>
    <dgm:cxn modelId="{31D4BE33-EBDB-432A-8F5A-BC0FED2F5EF4}" type="presOf" srcId="{CFFCA567-1354-457D-BBEE-428A91A7A49D}" destId="{9879F1B0-6926-4D22-9DE0-C8022832559A}" srcOrd="0" destOrd="0" presId="urn:microsoft.com/office/officeart/2005/8/layout/hProcess4"/>
    <dgm:cxn modelId="{A9DBE933-337A-4920-B346-0A87F2E371D3}" type="presOf" srcId="{59610EA0-0C17-4C5E-A7A9-A0E2CCC0F562}" destId="{5BFDA5A5-B761-464F-AEA5-E04C5D6FE07E}" srcOrd="0" destOrd="0" presId="urn:microsoft.com/office/officeart/2005/8/layout/hProcess4"/>
    <dgm:cxn modelId="{4E392741-60E2-45F4-9A2D-209D95F84827}" srcId="{0A1E8F20-591F-4AEE-8AFC-BEBAC371FFF0}" destId="{00F881F8-A4FD-4308-95D3-4445D234620D}" srcOrd="0" destOrd="0" parTransId="{C510A3CE-BA3B-4BC0-886C-081E9C825C8B}" sibTransId="{31A5085A-C4FA-4792-8F51-FEECFC7B1DFA}"/>
    <dgm:cxn modelId="{64F7E246-8EB8-4159-BE45-408888B9D9F0}" type="presOf" srcId="{FE05ED00-99D6-4B80-AF0A-691AB6849FCB}" destId="{DF99EA8B-6FC4-43C1-88D4-67BD7AE24F87}" srcOrd="0" destOrd="0" presId="urn:microsoft.com/office/officeart/2005/8/layout/hProcess4"/>
    <dgm:cxn modelId="{BCC53C74-A9C1-429F-BB78-5F2C442668A2}" type="presOf" srcId="{0A1E8F20-591F-4AEE-8AFC-BEBAC371FFF0}" destId="{0AA8FCD3-C8EC-4EB9-93B7-B8C1F337CB10}" srcOrd="0" destOrd="0" presId="urn:microsoft.com/office/officeart/2005/8/layout/hProcess4"/>
    <dgm:cxn modelId="{4060FA85-2D7F-4050-AB95-64F9578CF3B9}" srcId="{0A1E8F20-591F-4AEE-8AFC-BEBAC371FFF0}" destId="{1694C2DD-B1FB-43EC-8039-8B3B05856D4E}" srcOrd="4" destOrd="0" parTransId="{F163F9E9-4942-4747-A550-1A5339D6AF00}" sibTransId="{ACA8D4D7-5D19-4C4B-8559-EDF5A012A8FE}"/>
    <dgm:cxn modelId="{7C263C8F-BCB3-46F0-A97A-732F32FB1EED}" type="presOf" srcId="{DDC81837-1408-45B4-955F-66174CCECB75}" destId="{8F9E6702-BD47-4CDF-86A2-715A26D9EDEE}" srcOrd="0" destOrd="0" presId="urn:microsoft.com/office/officeart/2005/8/layout/hProcess4"/>
    <dgm:cxn modelId="{AD9916A0-F570-4569-A0FC-130BD5733731}" type="presOf" srcId="{00F881F8-A4FD-4308-95D3-4445D234620D}" destId="{3620C846-AE1B-4167-B8F7-976733169C2A}" srcOrd="0" destOrd="0" presId="urn:microsoft.com/office/officeart/2005/8/layout/hProcess4"/>
    <dgm:cxn modelId="{7C185AAC-5661-4C6C-8AF6-9F027ECFAD59}" srcId="{0A1E8F20-591F-4AEE-8AFC-BEBAC371FFF0}" destId="{191E6B60-EB39-4907-BF85-8DAD69FF9481}" srcOrd="1" destOrd="0" parTransId="{53964860-0E30-4E58-BA56-07651CA7EEBB}" sibTransId="{FE05ED00-99D6-4B80-AF0A-691AB6849FCB}"/>
    <dgm:cxn modelId="{A52692C7-9022-43F7-AB53-7303AB3B49F1}" type="presOf" srcId="{1694C2DD-B1FB-43EC-8039-8B3B05856D4E}" destId="{9C4D2849-DF6B-4581-9454-98615A51A59F}" srcOrd="0" destOrd="0" presId="urn:microsoft.com/office/officeart/2005/8/layout/hProcess4"/>
    <dgm:cxn modelId="{D5E371D7-CA63-4BCB-9EB4-09A8AF3449D2}" type="presOf" srcId="{CCB98521-2EED-4B48-8A78-D3BED3A0E402}" destId="{5225EE78-3E28-4FC1-95B1-007D5ABCE104}" srcOrd="0" destOrd="0" presId="urn:microsoft.com/office/officeart/2005/8/layout/hProcess4"/>
    <dgm:cxn modelId="{A26F9E6B-883E-4CFE-8227-485846F487E6}" type="presParOf" srcId="{0AA8FCD3-C8EC-4EB9-93B7-B8C1F337CB10}" destId="{9B1A19B4-AFCE-445D-BA96-3BC5340BBE11}" srcOrd="0" destOrd="0" presId="urn:microsoft.com/office/officeart/2005/8/layout/hProcess4"/>
    <dgm:cxn modelId="{6E6A43A7-0CCE-4A04-80BD-E6318CEE3950}" type="presParOf" srcId="{0AA8FCD3-C8EC-4EB9-93B7-B8C1F337CB10}" destId="{8E6814D5-C919-47CB-B673-805900DB73D8}" srcOrd="1" destOrd="0" presId="urn:microsoft.com/office/officeart/2005/8/layout/hProcess4"/>
    <dgm:cxn modelId="{EC78175F-2FBD-4EF2-B181-6F5AEF24F4DA}" type="presParOf" srcId="{0AA8FCD3-C8EC-4EB9-93B7-B8C1F337CB10}" destId="{466AE9CA-ECDB-439B-A4F3-72A04DF741FA}" srcOrd="2" destOrd="0" presId="urn:microsoft.com/office/officeart/2005/8/layout/hProcess4"/>
    <dgm:cxn modelId="{3DEECA2F-0B75-48BD-9FB6-BF2468AAF199}" type="presParOf" srcId="{466AE9CA-ECDB-439B-A4F3-72A04DF741FA}" destId="{E29B49F3-EFCD-4347-B232-748375B75D6F}" srcOrd="0" destOrd="0" presId="urn:microsoft.com/office/officeart/2005/8/layout/hProcess4"/>
    <dgm:cxn modelId="{7668F07F-A69A-41BB-9F63-CB281CC11C56}" type="presParOf" srcId="{E29B49F3-EFCD-4347-B232-748375B75D6F}" destId="{93CAD677-E14D-4AE6-90CF-1B094985BCC6}" srcOrd="0" destOrd="0" presId="urn:microsoft.com/office/officeart/2005/8/layout/hProcess4"/>
    <dgm:cxn modelId="{657E8109-7E87-40DB-AD5E-D55F2F0B4B93}" type="presParOf" srcId="{E29B49F3-EFCD-4347-B232-748375B75D6F}" destId="{DDD2D694-4C16-4AC1-B25C-CA0410814BB5}" srcOrd="1" destOrd="0" presId="urn:microsoft.com/office/officeart/2005/8/layout/hProcess4"/>
    <dgm:cxn modelId="{2AC39177-FE5D-4B2F-9962-ED1DF9345D16}" type="presParOf" srcId="{E29B49F3-EFCD-4347-B232-748375B75D6F}" destId="{BC0C5E6A-D560-4A83-9060-473A40E06362}" srcOrd="2" destOrd="0" presId="urn:microsoft.com/office/officeart/2005/8/layout/hProcess4"/>
    <dgm:cxn modelId="{1D3FC3CB-C842-4E22-B05A-8955E9EEA54D}" type="presParOf" srcId="{E29B49F3-EFCD-4347-B232-748375B75D6F}" destId="{3620C846-AE1B-4167-B8F7-976733169C2A}" srcOrd="3" destOrd="0" presId="urn:microsoft.com/office/officeart/2005/8/layout/hProcess4"/>
    <dgm:cxn modelId="{A54A5899-A3C2-42F4-B97B-7DE21F3459F5}" type="presParOf" srcId="{E29B49F3-EFCD-4347-B232-748375B75D6F}" destId="{9BD18DDE-F90E-4900-BC98-9263C42268B2}" srcOrd="4" destOrd="0" presId="urn:microsoft.com/office/officeart/2005/8/layout/hProcess4"/>
    <dgm:cxn modelId="{DD393C7A-BFE2-4526-A620-CAA5366BA16B}" type="presParOf" srcId="{466AE9CA-ECDB-439B-A4F3-72A04DF741FA}" destId="{4F24BD70-8FD8-4DA8-BB29-680BD3B5F522}" srcOrd="1" destOrd="0" presId="urn:microsoft.com/office/officeart/2005/8/layout/hProcess4"/>
    <dgm:cxn modelId="{E7EF064D-0540-42C5-A7A3-224127D10913}" type="presParOf" srcId="{466AE9CA-ECDB-439B-A4F3-72A04DF741FA}" destId="{6E8B5FE3-AB4A-46E8-AAC0-6E4212127253}" srcOrd="2" destOrd="0" presId="urn:microsoft.com/office/officeart/2005/8/layout/hProcess4"/>
    <dgm:cxn modelId="{BE5F7927-5E30-4B8D-BA1E-654C71BE855F}" type="presParOf" srcId="{6E8B5FE3-AB4A-46E8-AAC0-6E4212127253}" destId="{821FDC21-E657-49DF-BE78-8EA71CD3E00E}" srcOrd="0" destOrd="0" presId="urn:microsoft.com/office/officeart/2005/8/layout/hProcess4"/>
    <dgm:cxn modelId="{6DDC4A92-B331-4EF7-B25B-BF3F1E1047AA}" type="presParOf" srcId="{6E8B5FE3-AB4A-46E8-AAC0-6E4212127253}" destId="{A3FF7ECB-1916-4DD2-B6C2-69D8E37D0BA3}" srcOrd="1" destOrd="0" presId="urn:microsoft.com/office/officeart/2005/8/layout/hProcess4"/>
    <dgm:cxn modelId="{51FA4B29-FF71-4198-9F80-A36C473A5BD7}" type="presParOf" srcId="{6E8B5FE3-AB4A-46E8-AAC0-6E4212127253}" destId="{CF436F76-87B7-4427-A801-ABF95A174946}" srcOrd="2" destOrd="0" presId="urn:microsoft.com/office/officeart/2005/8/layout/hProcess4"/>
    <dgm:cxn modelId="{99B6F369-A36E-4833-955C-1C904B8CD075}" type="presParOf" srcId="{6E8B5FE3-AB4A-46E8-AAC0-6E4212127253}" destId="{282C2FF9-6BE4-488F-B5C0-B7E5CC3D3CAC}" srcOrd="3" destOrd="0" presId="urn:microsoft.com/office/officeart/2005/8/layout/hProcess4"/>
    <dgm:cxn modelId="{2FCAA0C8-CA03-40F4-BD1B-7B855FDB18D6}" type="presParOf" srcId="{6E8B5FE3-AB4A-46E8-AAC0-6E4212127253}" destId="{4AAEF1A3-142B-47C9-B3EB-F182ECC2D874}" srcOrd="4" destOrd="0" presId="urn:microsoft.com/office/officeart/2005/8/layout/hProcess4"/>
    <dgm:cxn modelId="{09CF1289-BC49-4A80-B7A0-BEF19F31E5C8}" type="presParOf" srcId="{466AE9CA-ECDB-439B-A4F3-72A04DF741FA}" destId="{DF99EA8B-6FC4-43C1-88D4-67BD7AE24F87}" srcOrd="3" destOrd="0" presId="urn:microsoft.com/office/officeart/2005/8/layout/hProcess4"/>
    <dgm:cxn modelId="{EA5C4879-E5FE-4C10-9B5F-D0B6E0F9BEF8}" type="presParOf" srcId="{466AE9CA-ECDB-439B-A4F3-72A04DF741FA}" destId="{00342EA0-5CD3-4351-8415-1EC3CE671E74}" srcOrd="4" destOrd="0" presId="urn:microsoft.com/office/officeart/2005/8/layout/hProcess4"/>
    <dgm:cxn modelId="{B2A73712-F457-4475-9AD8-BB2C10D5AA0D}" type="presParOf" srcId="{00342EA0-5CD3-4351-8415-1EC3CE671E74}" destId="{3E0F958F-BF0D-4AF0-83C7-32045BA367CE}" srcOrd="0" destOrd="0" presId="urn:microsoft.com/office/officeart/2005/8/layout/hProcess4"/>
    <dgm:cxn modelId="{04D61C69-E46C-4E31-866B-887E9C8EA86D}" type="presParOf" srcId="{00342EA0-5CD3-4351-8415-1EC3CE671E74}" destId="{2C053B3D-D53B-403C-8D2A-A56CE0ECE6A6}" srcOrd="1" destOrd="0" presId="urn:microsoft.com/office/officeart/2005/8/layout/hProcess4"/>
    <dgm:cxn modelId="{3DA65B3B-884E-4075-BD50-982592195AF1}" type="presParOf" srcId="{00342EA0-5CD3-4351-8415-1EC3CE671E74}" destId="{6C6ADD19-8B51-44B6-A5CC-048F26E3AB5C}" srcOrd="2" destOrd="0" presId="urn:microsoft.com/office/officeart/2005/8/layout/hProcess4"/>
    <dgm:cxn modelId="{B27B7134-C8BD-4565-BFF5-B21C1DE611A9}" type="presParOf" srcId="{00342EA0-5CD3-4351-8415-1EC3CE671E74}" destId="{9879F1B0-6926-4D22-9DE0-C8022832559A}" srcOrd="3" destOrd="0" presId="urn:microsoft.com/office/officeart/2005/8/layout/hProcess4"/>
    <dgm:cxn modelId="{E97BE0B7-9640-42EA-AB4B-82AC3BB1CD10}" type="presParOf" srcId="{00342EA0-5CD3-4351-8415-1EC3CE671E74}" destId="{D40C090E-0353-4267-AC40-6CCCAA1DAE61}" srcOrd="4" destOrd="0" presId="urn:microsoft.com/office/officeart/2005/8/layout/hProcess4"/>
    <dgm:cxn modelId="{7175C41B-72EE-4C39-9063-4C58896720B9}" type="presParOf" srcId="{466AE9CA-ECDB-439B-A4F3-72A04DF741FA}" destId="{5225EE78-3E28-4FC1-95B1-007D5ABCE104}" srcOrd="5" destOrd="0" presId="urn:microsoft.com/office/officeart/2005/8/layout/hProcess4"/>
    <dgm:cxn modelId="{2900E0C0-6711-43A8-9353-D530C8D78923}" type="presParOf" srcId="{466AE9CA-ECDB-439B-A4F3-72A04DF741FA}" destId="{9778C8DA-E617-429E-BB10-15EA6C68F4FB}" srcOrd="6" destOrd="0" presId="urn:microsoft.com/office/officeart/2005/8/layout/hProcess4"/>
    <dgm:cxn modelId="{A3C14DE6-FE0C-4813-B91A-3ACE462E342E}" type="presParOf" srcId="{9778C8DA-E617-429E-BB10-15EA6C68F4FB}" destId="{5C238CEE-F5CC-4CC3-85D3-B4F565D81FB8}" srcOrd="0" destOrd="0" presId="urn:microsoft.com/office/officeart/2005/8/layout/hProcess4"/>
    <dgm:cxn modelId="{57E46DBA-A15D-41E6-95EA-0B6E80279806}" type="presParOf" srcId="{9778C8DA-E617-429E-BB10-15EA6C68F4FB}" destId="{B74E21AB-B994-41CF-8F25-B6E0CC4F8EFC}" srcOrd="1" destOrd="0" presId="urn:microsoft.com/office/officeart/2005/8/layout/hProcess4"/>
    <dgm:cxn modelId="{AC219E6C-0417-41F4-97E9-F10C3430EE71}" type="presParOf" srcId="{9778C8DA-E617-429E-BB10-15EA6C68F4FB}" destId="{D7E0566F-E748-4151-8ED9-24F4E3CE78A4}" srcOrd="2" destOrd="0" presId="urn:microsoft.com/office/officeart/2005/8/layout/hProcess4"/>
    <dgm:cxn modelId="{A4FF3B48-10F6-4541-9711-200F91DB2AE4}" type="presParOf" srcId="{9778C8DA-E617-429E-BB10-15EA6C68F4FB}" destId="{5BFDA5A5-B761-464F-AEA5-E04C5D6FE07E}" srcOrd="3" destOrd="0" presId="urn:microsoft.com/office/officeart/2005/8/layout/hProcess4"/>
    <dgm:cxn modelId="{3408A5FA-96CE-49BF-A16D-109DE9686282}" type="presParOf" srcId="{9778C8DA-E617-429E-BB10-15EA6C68F4FB}" destId="{ECA13E97-EFB0-4236-87A7-5A2B8CBED2C8}" srcOrd="4" destOrd="0" presId="urn:microsoft.com/office/officeart/2005/8/layout/hProcess4"/>
    <dgm:cxn modelId="{C5F615D5-DF70-4F34-855C-ECCAD254C19D}" type="presParOf" srcId="{466AE9CA-ECDB-439B-A4F3-72A04DF741FA}" destId="{8F9E6702-BD47-4CDF-86A2-715A26D9EDEE}" srcOrd="7" destOrd="0" presId="urn:microsoft.com/office/officeart/2005/8/layout/hProcess4"/>
    <dgm:cxn modelId="{9D1B764F-AFF3-48FC-AD95-F737B7E48CB6}" type="presParOf" srcId="{466AE9CA-ECDB-439B-A4F3-72A04DF741FA}" destId="{39BE2592-743B-4191-8E3D-FA45681AB19B}" srcOrd="8" destOrd="0" presId="urn:microsoft.com/office/officeart/2005/8/layout/hProcess4"/>
    <dgm:cxn modelId="{E3814391-8B56-45A4-8A6E-6465DB3C6DF3}" type="presParOf" srcId="{39BE2592-743B-4191-8E3D-FA45681AB19B}" destId="{36E2D681-BFD4-4C10-8318-F8D243D8B8CB}" srcOrd="0" destOrd="0" presId="urn:microsoft.com/office/officeart/2005/8/layout/hProcess4"/>
    <dgm:cxn modelId="{C4E6C909-9104-4860-97F2-2904064DB988}" type="presParOf" srcId="{39BE2592-743B-4191-8E3D-FA45681AB19B}" destId="{FD996206-2A73-4884-8657-0726465B7AD9}" srcOrd="1" destOrd="0" presId="urn:microsoft.com/office/officeart/2005/8/layout/hProcess4"/>
    <dgm:cxn modelId="{55AC02AB-DCEC-49A7-9D35-B8340A9A1A3B}" type="presParOf" srcId="{39BE2592-743B-4191-8E3D-FA45681AB19B}" destId="{14DCACE7-4F08-401E-B80B-9A8AC02F35F6}" srcOrd="2" destOrd="0" presId="urn:microsoft.com/office/officeart/2005/8/layout/hProcess4"/>
    <dgm:cxn modelId="{C1121EE5-E74A-4372-97A1-5993038A8668}" type="presParOf" srcId="{39BE2592-743B-4191-8E3D-FA45681AB19B}" destId="{9C4D2849-DF6B-4581-9454-98615A51A59F}" srcOrd="3" destOrd="0" presId="urn:microsoft.com/office/officeart/2005/8/layout/hProcess4"/>
    <dgm:cxn modelId="{CEDADCEC-A3C1-401D-BBFE-19CAEAD339DE}" type="presParOf" srcId="{39BE2592-743B-4191-8E3D-FA45681AB19B}" destId="{B8E6AB1C-6EAB-459A-B292-2B3CE06DD42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75212-9EBC-4FF4-B427-C22B256A8120}">
      <dsp:nvSpPr>
        <dsp:cNvPr id="0" name=""/>
        <dsp:cNvSpPr/>
      </dsp:nvSpPr>
      <dsp:spPr>
        <a:xfrm>
          <a:off x="7011" y="783818"/>
          <a:ext cx="1719905" cy="1418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setting overall direction</a:t>
          </a:r>
        </a:p>
      </dsp:txBody>
      <dsp:txXfrm>
        <a:off x="39656" y="816463"/>
        <a:ext cx="1654615" cy="1049294"/>
      </dsp:txXfrm>
    </dsp:sp>
    <dsp:sp modelId="{870C46F2-8F26-45B5-BACD-4CDDF9429105}">
      <dsp:nvSpPr>
        <dsp:cNvPr id="0" name=""/>
        <dsp:cNvSpPr/>
      </dsp:nvSpPr>
      <dsp:spPr>
        <a:xfrm>
          <a:off x="1279067" y="1033217"/>
          <a:ext cx="1229248" cy="1193880"/>
        </a:xfrm>
        <a:prstGeom prst="mathPlus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F117E-0369-48D9-BF46-035041B71B5D}">
      <dsp:nvSpPr>
        <dsp:cNvPr id="0" name=""/>
        <dsp:cNvSpPr/>
      </dsp:nvSpPr>
      <dsp:spPr>
        <a:xfrm>
          <a:off x="389212" y="1898273"/>
          <a:ext cx="1528804" cy="607955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guide</a:t>
          </a:r>
        </a:p>
      </dsp:txBody>
      <dsp:txXfrm>
        <a:off x="407018" y="1916079"/>
        <a:ext cx="1493192" cy="572343"/>
      </dsp:txXfrm>
    </dsp:sp>
    <dsp:sp modelId="{D8ED3C5B-92B8-4722-A793-B64EF6A9EE61}">
      <dsp:nvSpPr>
        <dsp:cNvPr id="0" name=""/>
        <dsp:cNvSpPr/>
      </dsp:nvSpPr>
      <dsp:spPr>
        <a:xfrm>
          <a:off x="2268954" y="783818"/>
          <a:ext cx="1719905" cy="1418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structuring the process </a:t>
          </a:r>
        </a:p>
      </dsp:txBody>
      <dsp:txXfrm>
        <a:off x="2301599" y="1120440"/>
        <a:ext cx="1654615" cy="1049294"/>
      </dsp:txXfrm>
    </dsp:sp>
    <dsp:sp modelId="{974C9EA0-39F0-4F4D-B4D0-DEC88D855945}">
      <dsp:nvSpPr>
        <dsp:cNvPr id="0" name=""/>
        <dsp:cNvSpPr/>
      </dsp:nvSpPr>
      <dsp:spPr>
        <a:xfrm>
          <a:off x="3525912" y="746239"/>
          <a:ext cx="1364138" cy="1324889"/>
        </a:xfrm>
        <a:prstGeom prst="mathPlus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43386-F240-4900-8B4D-5D9A31B1C6C1}">
      <dsp:nvSpPr>
        <dsp:cNvPr id="0" name=""/>
        <dsp:cNvSpPr/>
      </dsp:nvSpPr>
      <dsp:spPr>
        <a:xfrm>
          <a:off x="2651155" y="479710"/>
          <a:ext cx="1528804" cy="607955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organize</a:t>
          </a:r>
        </a:p>
      </dsp:txBody>
      <dsp:txXfrm>
        <a:off x="2668961" y="497516"/>
        <a:ext cx="1493192" cy="572343"/>
      </dsp:txXfrm>
    </dsp:sp>
    <dsp:sp modelId="{C4E81B3C-3E84-43FB-BBA3-CAF7E39504DE}">
      <dsp:nvSpPr>
        <dsp:cNvPr id="0" name=""/>
        <dsp:cNvSpPr/>
      </dsp:nvSpPr>
      <dsp:spPr>
        <a:xfrm>
          <a:off x="4530896" y="783818"/>
          <a:ext cx="1719905" cy="1418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identifying &amp; maintaining resources</a:t>
          </a:r>
        </a:p>
      </dsp:txBody>
      <dsp:txXfrm>
        <a:off x="4563541" y="816463"/>
        <a:ext cx="1654615" cy="1049294"/>
      </dsp:txXfrm>
    </dsp:sp>
    <dsp:sp modelId="{81870C53-58D3-4ED0-AC15-040E2817336C}">
      <dsp:nvSpPr>
        <dsp:cNvPr id="0" name=""/>
        <dsp:cNvSpPr/>
      </dsp:nvSpPr>
      <dsp:spPr>
        <a:xfrm>
          <a:off x="5775615" y="1033217"/>
          <a:ext cx="1229248" cy="1193880"/>
        </a:xfrm>
        <a:prstGeom prst="mathPlus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126B6-17F3-4537-8906-DFD8E771897B}">
      <dsp:nvSpPr>
        <dsp:cNvPr id="0" name=""/>
        <dsp:cNvSpPr/>
      </dsp:nvSpPr>
      <dsp:spPr>
        <a:xfrm>
          <a:off x="4913098" y="1898273"/>
          <a:ext cx="1528804" cy="607955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manage</a:t>
          </a:r>
        </a:p>
      </dsp:txBody>
      <dsp:txXfrm>
        <a:off x="4930904" y="1916079"/>
        <a:ext cx="1493192" cy="572343"/>
      </dsp:txXfrm>
    </dsp:sp>
    <dsp:sp modelId="{95AEAB97-A592-4A57-AEA5-3C3ABE959064}">
      <dsp:nvSpPr>
        <dsp:cNvPr id="0" name=""/>
        <dsp:cNvSpPr/>
      </dsp:nvSpPr>
      <dsp:spPr>
        <a:xfrm>
          <a:off x="6792839" y="783818"/>
          <a:ext cx="1719905" cy="1418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connecting people with people &amp; resources </a:t>
          </a:r>
        </a:p>
      </dsp:txBody>
      <dsp:txXfrm>
        <a:off x="6825484" y="1120440"/>
        <a:ext cx="1654615" cy="1049294"/>
      </dsp:txXfrm>
    </dsp:sp>
    <dsp:sp modelId="{5AEDF8F9-9D1C-4765-8D87-C007599DD65A}">
      <dsp:nvSpPr>
        <dsp:cNvPr id="0" name=""/>
        <dsp:cNvSpPr/>
      </dsp:nvSpPr>
      <dsp:spPr>
        <a:xfrm>
          <a:off x="8127562" y="746239"/>
          <a:ext cx="1364138" cy="1324889"/>
        </a:xfrm>
        <a:prstGeom prst="mathPlus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0DD3D-79F9-4152-B5F3-E79279B15F62}">
      <dsp:nvSpPr>
        <dsp:cNvPr id="0" name=""/>
        <dsp:cNvSpPr/>
      </dsp:nvSpPr>
      <dsp:spPr>
        <a:xfrm>
          <a:off x="7175040" y="479710"/>
          <a:ext cx="1528804" cy="607955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bridge</a:t>
          </a:r>
        </a:p>
      </dsp:txBody>
      <dsp:txXfrm>
        <a:off x="7192846" y="497516"/>
        <a:ext cx="1493192" cy="572343"/>
      </dsp:txXfrm>
    </dsp:sp>
    <dsp:sp modelId="{C5ECB063-1F76-418F-89D6-1BF43492841B}">
      <dsp:nvSpPr>
        <dsp:cNvPr id="0" name=""/>
        <dsp:cNvSpPr/>
      </dsp:nvSpPr>
      <dsp:spPr>
        <a:xfrm>
          <a:off x="9054782" y="783818"/>
          <a:ext cx="1719905" cy="1418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providing ongoing oversight</a:t>
          </a:r>
        </a:p>
      </dsp:txBody>
      <dsp:txXfrm>
        <a:off x="9087427" y="816463"/>
        <a:ext cx="1654615" cy="1049294"/>
      </dsp:txXfrm>
    </dsp:sp>
    <dsp:sp modelId="{63C128CC-BBCE-4314-8CA9-972ED779728F}">
      <dsp:nvSpPr>
        <dsp:cNvPr id="0" name=""/>
        <dsp:cNvSpPr/>
      </dsp:nvSpPr>
      <dsp:spPr>
        <a:xfrm>
          <a:off x="9436983" y="1898273"/>
          <a:ext cx="1528804" cy="607955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oversee</a:t>
          </a:r>
        </a:p>
      </dsp:txBody>
      <dsp:txXfrm>
        <a:off x="9454789" y="1916079"/>
        <a:ext cx="1493192" cy="5723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2D694-4C16-4AC1-B25C-CA0410814BB5}">
      <dsp:nvSpPr>
        <dsp:cNvPr id="0" name=""/>
        <dsp:cNvSpPr/>
      </dsp:nvSpPr>
      <dsp:spPr>
        <a:xfrm>
          <a:off x="820" y="845487"/>
          <a:ext cx="1400142" cy="1869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4BD70-8FD8-4DA8-BB29-680BD3B5F522}">
      <dsp:nvSpPr>
        <dsp:cNvPr id="0" name=""/>
        <dsp:cNvSpPr/>
      </dsp:nvSpPr>
      <dsp:spPr>
        <a:xfrm>
          <a:off x="707353" y="1345612"/>
          <a:ext cx="1995522" cy="1995522"/>
        </a:xfrm>
        <a:prstGeom prst="leftCircularArrow">
          <a:avLst>
            <a:gd name="adj1" fmla="val 3476"/>
            <a:gd name="adj2" fmla="val 431096"/>
            <a:gd name="adj3" fmla="val 1982379"/>
            <a:gd name="adj4" fmla="val 8800261"/>
            <a:gd name="adj5" fmla="val 4056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20C846-AE1B-4167-B8F7-976733169C2A}">
      <dsp:nvSpPr>
        <dsp:cNvPr id="0" name=""/>
        <dsp:cNvSpPr/>
      </dsp:nvSpPr>
      <dsp:spPr>
        <a:xfrm>
          <a:off x="60173" y="1864620"/>
          <a:ext cx="1748149" cy="985677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S</a:t>
          </a:r>
          <a:r>
            <a:rPr lang="en-US" sz="1600" b="1" kern="1200" dirty="0"/>
            <a:t>pecific</a:t>
          </a:r>
        </a:p>
      </dsp:txBody>
      <dsp:txXfrm>
        <a:off x="89042" y="1893489"/>
        <a:ext cx="1690411" cy="927939"/>
      </dsp:txXfrm>
    </dsp:sp>
    <dsp:sp modelId="{A3FF7ECB-1916-4DD2-B6C2-69D8E37D0BA3}">
      <dsp:nvSpPr>
        <dsp:cNvPr id="0" name=""/>
        <dsp:cNvSpPr/>
      </dsp:nvSpPr>
      <dsp:spPr>
        <a:xfrm>
          <a:off x="2138665" y="981179"/>
          <a:ext cx="1400142" cy="1869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99EA8B-6FC4-43C1-88D4-67BD7AE24F87}">
      <dsp:nvSpPr>
        <dsp:cNvPr id="0" name=""/>
        <dsp:cNvSpPr/>
      </dsp:nvSpPr>
      <dsp:spPr>
        <a:xfrm>
          <a:off x="2833704" y="309542"/>
          <a:ext cx="2174083" cy="2174083"/>
        </a:xfrm>
        <a:prstGeom prst="circularArrow">
          <a:avLst>
            <a:gd name="adj1" fmla="val 3191"/>
            <a:gd name="adj2" fmla="val 393017"/>
            <a:gd name="adj3" fmla="val 19635893"/>
            <a:gd name="adj4" fmla="val 12779931"/>
            <a:gd name="adj5" fmla="val 3723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2C2FF9-6BE4-488F-B5C0-B7E5CC3D3CAC}">
      <dsp:nvSpPr>
        <dsp:cNvPr id="0" name=""/>
        <dsp:cNvSpPr/>
      </dsp:nvSpPr>
      <dsp:spPr>
        <a:xfrm>
          <a:off x="2198019" y="845487"/>
          <a:ext cx="1748149" cy="985677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M</a:t>
          </a:r>
          <a:r>
            <a:rPr lang="en-US" sz="1600" b="1" kern="1200" dirty="0"/>
            <a:t>easurable</a:t>
          </a:r>
        </a:p>
      </dsp:txBody>
      <dsp:txXfrm>
        <a:off x="2226888" y="874356"/>
        <a:ext cx="1690411" cy="927939"/>
      </dsp:txXfrm>
    </dsp:sp>
    <dsp:sp modelId="{2C053B3D-D53B-403C-8D2A-A56CE0ECE6A6}">
      <dsp:nvSpPr>
        <dsp:cNvPr id="0" name=""/>
        <dsp:cNvSpPr/>
      </dsp:nvSpPr>
      <dsp:spPr>
        <a:xfrm>
          <a:off x="4276511" y="845487"/>
          <a:ext cx="1400142" cy="1869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25EE78-3E28-4FC1-95B1-007D5ABCE104}">
      <dsp:nvSpPr>
        <dsp:cNvPr id="0" name=""/>
        <dsp:cNvSpPr/>
      </dsp:nvSpPr>
      <dsp:spPr>
        <a:xfrm>
          <a:off x="4983044" y="1345612"/>
          <a:ext cx="1995522" cy="1995522"/>
        </a:xfrm>
        <a:prstGeom prst="leftCircularArrow">
          <a:avLst>
            <a:gd name="adj1" fmla="val 3476"/>
            <a:gd name="adj2" fmla="val 431096"/>
            <a:gd name="adj3" fmla="val 1982379"/>
            <a:gd name="adj4" fmla="val 8800261"/>
            <a:gd name="adj5" fmla="val 4056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9F1B0-6926-4D22-9DE0-C8022832559A}">
      <dsp:nvSpPr>
        <dsp:cNvPr id="0" name=""/>
        <dsp:cNvSpPr/>
      </dsp:nvSpPr>
      <dsp:spPr>
        <a:xfrm>
          <a:off x="4335865" y="1864620"/>
          <a:ext cx="1748149" cy="985677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A</a:t>
          </a:r>
          <a:r>
            <a:rPr lang="en-US" sz="1600" b="1" kern="1200" dirty="0"/>
            <a:t>ction-oriented</a:t>
          </a:r>
        </a:p>
      </dsp:txBody>
      <dsp:txXfrm>
        <a:off x="4364734" y="1893489"/>
        <a:ext cx="1690411" cy="927939"/>
      </dsp:txXfrm>
    </dsp:sp>
    <dsp:sp modelId="{B74E21AB-B994-41CF-8F25-B6E0CC4F8EFC}">
      <dsp:nvSpPr>
        <dsp:cNvPr id="0" name=""/>
        <dsp:cNvSpPr/>
      </dsp:nvSpPr>
      <dsp:spPr>
        <a:xfrm>
          <a:off x="6414357" y="981179"/>
          <a:ext cx="1400142" cy="1869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E6702-BD47-4CDF-86A2-715A26D9EDEE}">
      <dsp:nvSpPr>
        <dsp:cNvPr id="0" name=""/>
        <dsp:cNvSpPr/>
      </dsp:nvSpPr>
      <dsp:spPr>
        <a:xfrm>
          <a:off x="7109396" y="309542"/>
          <a:ext cx="2174083" cy="2174083"/>
        </a:xfrm>
        <a:prstGeom prst="circularArrow">
          <a:avLst>
            <a:gd name="adj1" fmla="val 3191"/>
            <a:gd name="adj2" fmla="val 393017"/>
            <a:gd name="adj3" fmla="val 19635893"/>
            <a:gd name="adj4" fmla="val 12779931"/>
            <a:gd name="adj5" fmla="val 3723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DA5A5-B761-464F-AEA5-E04C5D6FE07E}">
      <dsp:nvSpPr>
        <dsp:cNvPr id="0" name=""/>
        <dsp:cNvSpPr/>
      </dsp:nvSpPr>
      <dsp:spPr>
        <a:xfrm>
          <a:off x="6473710" y="845487"/>
          <a:ext cx="1748149" cy="985677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R</a:t>
          </a:r>
          <a:r>
            <a:rPr lang="en-US" sz="2400" b="1" kern="1200" dirty="0"/>
            <a:t>ealistic</a:t>
          </a:r>
        </a:p>
      </dsp:txBody>
      <dsp:txXfrm>
        <a:off x="6502579" y="874356"/>
        <a:ext cx="1690411" cy="927939"/>
      </dsp:txXfrm>
    </dsp:sp>
    <dsp:sp modelId="{FD996206-2A73-4884-8657-0726465B7AD9}">
      <dsp:nvSpPr>
        <dsp:cNvPr id="0" name=""/>
        <dsp:cNvSpPr/>
      </dsp:nvSpPr>
      <dsp:spPr>
        <a:xfrm>
          <a:off x="8552203" y="845487"/>
          <a:ext cx="1400142" cy="1869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D2849-DF6B-4581-9454-98615A51A59F}">
      <dsp:nvSpPr>
        <dsp:cNvPr id="0" name=""/>
        <dsp:cNvSpPr/>
      </dsp:nvSpPr>
      <dsp:spPr>
        <a:xfrm>
          <a:off x="8611556" y="1864620"/>
          <a:ext cx="1748149" cy="985677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T</a:t>
          </a:r>
          <a:r>
            <a:rPr lang="en-US" sz="3100" b="1" kern="1200" dirty="0"/>
            <a:t>imely</a:t>
          </a:r>
        </a:p>
      </dsp:txBody>
      <dsp:txXfrm>
        <a:off x="8640425" y="1893489"/>
        <a:ext cx="1690411" cy="927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6B8DAC-4AB2-4E4D-AC81-D6B8BB990E70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45CB77-ECB1-495F-BA40-4DAB301E86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51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36F4B5-3C99-4B89-8EFE-486598191862}" type="datetimeFigureOut">
              <a:rPr lang="en-US"/>
              <a:pPr/>
              <a:t>7/27/2018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F59FDA-70D5-4740-82A6-E3DAA109E1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7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Notice: Please do not repurpose these slides without permission from DRA and IEDC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07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B9CC-3D54-B940-B703-10F84597B84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49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Joy Wilkins edited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10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http://showmeinstitute.org/blog/employment-jobs/sad-state-missouris-labor-force-participation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24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32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Joy Wilkins edited slightly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29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65887">
              <a:defRPr/>
            </a:pPr>
            <a:r>
              <a:rPr lang="en-US" dirty="0"/>
              <a:t>Factors that could serve as the basis for achieving the mission &amp; vision of the strategic plan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B9CC-3D54-B940-B703-10F84597B84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02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2008 Speech from the Throne, entitled “One Island Community, One Island Future,” the provincial government declared its intention to form a new department responsible for rural development and to produce a rural economic development strategy. Both the department and the strategy would be the first of their kind for Prince Edward Island.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Upon being elected, the provincial government immediately began to implement measures to assist rural Prince Edward Island. Subsequently, the Throne speech initiated the evolution of a more strategic, government-wide focus on rural issues.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government’s first major priorities included: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 developing a province-wide broadband system;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(2) partnering in an industry-led process to articulate a new vision for the future of agriculture;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(3) launching programs to address access to capital issues in the fishery;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(4) mandating a review of land-use and local governance policy;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(5) fully funding the municipal equalization program and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(6) investing in, and stabilizing, rural health care.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Consultations In the summer of 2008, the government began working on the rural economic development strategy by undertaking foundational research and, in turn, extensive Island-wide consultations, including regional consultations, workshops, and an on-line survey.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1,200 Islanders participated in the consultations, which took place between February and October, 2009. In July, regional consultations were held in Mill River,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Crapaud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Montague. A French-language consultation was held in Wellington. Over 200 people, representing private interests, sector organizations and development groups, attended the four sessions. The participants emphasized the need to focus on: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economic development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environmental conservation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sustaining and improving the quality of life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securing local involvement in implementing the Rural Action Plan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Rural Action Plan represents the culmination of these efforts, combined with the input garnered from an extensive, province-wide consultation process that derived input from over 1,200 Islanders. The Plan sets out 40 Actions intended to focus on existing and new efforts to develop the rural economy.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Actions are based on seven goals: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 1: To create a sound basis for rural businesses to grow, for new ones to be formed and for new sectors to emerge.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 2: To enable the growth of innovative, competitive and sustainable primary sectors, in order to ensure that they remain pillars of the rural economy and community for generations to come.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 3: To augment rural areas of Prince Edward Island as tourist destinations; to expand and grow products, such as festivals and events, that complement the primary sectors and strengthen local culture, while increasing visitations Island-wide.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 4: To improve the balance between the growth and health of primary industries and rural communities with the need for environmental conservation.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 5: To invest in community development efforts and to strengthen community-based capacities.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 6: To invest in education and the development of human resources in order to create opportunities, strengthen the base of Island industries and to share – to the fullest extent possible – the benefits of the ‘One Island Community’ principle.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 7: To increase development investments in areas of greatest need in order to stimulate growth and opportunity.</a:t>
            </a:r>
          </a:p>
          <a:p>
            <a:endParaRPr lang="en-US" dirty="0"/>
          </a:p>
          <a:p>
            <a:r>
              <a:rPr lang="en-US" dirty="0"/>
              <a:t>https://www.princeedwardisland.ca/en</a:t>
            </a:r>
          </a:p>
          <a:p>
            <a:r>
              <a:rPr lang="en-US" baseline="0" dirty="0"/>
              <a:t>https://www.britannica.com/place/Prince-Edward-Island/images-videos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83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65887">
              <a:defRPr/>
            </a:pPr>
            <a:r>
              <a:rPr lang="en-US" dirty="0"/>
              <a:t>Factors that could serve as the basis for achieving the mission &amp; vision of the strategic plan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B9CC-3D54-B940-B703-10F84597B84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22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from Joy Wilkins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49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65887">
              <a:defRPr/>
            </a:pPr>
            <a:r>
              <a:rPr lang="en-US" dirty="0"/>
              <a:t>Factors that could serve as the basis for achieving the mission &amp; vision of the strategic plan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B9CC-3D54-B940-B703-10F84597B84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400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– the Savings and loan</a:t>
            </a:r>
            <a:r>
              <a:rPr lang="en-US" baseline="0" dirty="0"/>
              <a:t> crisis in California, the collapse of the sub-prime mortgage market – the OPEC oil embargo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B9CC-3D54-B940-B703-10F84597B84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511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 more at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http://www.pridco.com/industries/Pages/Pharmaceutical.aspx</a:t>
            </a:r>
          </a:p>
          <a:p>
            <a:endParaRPr lang="en-US" sz="1200" b="1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​A Hotspot for Pharmaceutical Manufacturing</a:t>
            </a:r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Puerto Rico is one of the most important biopharmaceutical manufacturing centers in the world, with more than 50 years of experience in pharmaceutical manufacturing and 30-plus years of experience in sterile pharmaceutical manufacturing.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49 FDA-approved pharmaceutical plants scattered across the island, Puerto Rico is home to top multinational pharmaceutical companies, including Astra Zeneca, Abbott-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Abbvie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Bristol-Meyers Squibb, Merck, Pfizer, Eli Lilly and numerous others. Many companies operate more than one site on the island.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dozen different kinds pharmaceutical products are manufactured in Puerto Rico: antihypertensive drugs, tranquilizers, laxatives, anti-diabetic drugs, vasodilators, antibiotics and contraceptives, among many others. At last count, 12 of the top 20 pharmaceutical companies have presence on the island.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Experienced, Competitive Workforce</a:t>
            </a:r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five decades of pharmaceutical manufacturing under its belt, Puerto Rico has a highly experienced workforce knowledgeable in GMP, FDA and other global regulations. Although 60% of employees in the life sciences have at least a bachelor's degree, Puerto Rico offers the lowest labor costs of any region under U.S. jurisdiction – with hourly earnings in manufacturing averaging 65 to 80% of the U.S. average.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32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from Joy Wilkins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603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from Joy Wilkins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14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Internally because if</a:t>
            </a:r>
            <a:r>
              <a:rPr lang="en-US" baseline="0" dirty="0"/>
              <a:t> your outreach is successful - if you get citizens to the meetings, if you do surveys, if you let everyone show up, but don't let some dominate and others go unheard - you will build community support. And externally because when you go for funding or assistance, having a developed strategy in the plan shows that you have internal support and clear vision. It's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B9CC-3D54-B940-B703-10F84597B84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08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a good discussion slide too. It would be good to have an example of a Strategic</a:t>
            </a:r>
            <a:r>
              <a:rPr lang="en-US" baseline="0" dirty="0"/>
              <a:t> Plan that came from a shared sense of urgency.</a:t>
            </a:r>
          </a:p>
          <a:p>
            <a:endParaRPr lang="en-US" baseline="0" dirty="0"/>
          </a:p>
          <a:p>
            <a:r>
              <a:rPr lang="en-US" dirty="0"/>
              <a:t>https://www.cityofvancouver.us/citycouncil/page/strategic-plan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B9CC-3D54-B940-B703-10F84597B84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05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Slide from Joy Wilkins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Slide from Joy Wilkins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96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Slide from Joy Wilkins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95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35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67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10158761" y="-8467"/>
              <a:ext cx="203006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48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6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5561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515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184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54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641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47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482602"/>
            <a:ext cx="7721600" cy="609599"/>
          </a:xfrm>
        </p:spPr>
        <p:txBody>
          <a:bodyPr>
            <a:noAutofit/>
          </a:bodyPr>
          <a:lstStyle>
            <a:lvl1pPr algn="l">
              <a:defRPr sz="4300" b="1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12800" y="1193800"/>
            <a:ext cx="2133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1422400" y="1600200"/>
            <a:ext cx="1828800" cy="1828800"/>
          </a:xfrm>
          <a:prstGeom prst="ellipse">
            <a:avLst/>
          </a:prstGeom>
          <a:solidFill>
            <a:srgbClr val="CCCCCC"/>
          </a:solidFill>
        </p:spPr>
        <p:txBody>
          <a:bodyPr>
            <a:normAutofit/>
          </a:bodyPr>
          <a:lstStyle>
            <a:lvl1pPr>
              <a:buNone/>
              <a:defRPr sz="1900"/>
            </a:lvl1pPr>
          </a:lstStyle>
          <a:p>
            <a:endParaRPr lang="en-US" dirty="0"/>
          </a:p>
        </p:txBody>
      </p:sp>
      <p:sp>
        <p:nvSpPr>
          <p:cNvPr id="21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5181600" y="1600200"/>
            <a:ext cx="1828800" cy="18288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buNone/>
              <a:defRPr sz="1900"/>
            </a:lvl1pPr>
          </a:lstStyle>
          <a:p>
            <a:endParaRPr lang="en-US" dirty="0"/>
          </a:p>
        </p:txBody>
      </p:sp>
      <p:sp>
        <p:nvSpPr>
          <p:cNvPr id="22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839200" y="1600200"/>
            <a:ext cx="1828800" cy="18288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buNone/>
              <a:defRPr sz="1900"/>
            </a:lvl1pPr>
          </a:lstStyle>
          <a:p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609600" y="3632200"/>
            <a:ext cx="3454400" cy="1727200"/>
          </a:xfrm>
        </p:spPr>
        <p:txBody>
          <a:bodyPr>
            <a:normAutofit/>
          </a:bodyPr>
          <a:lstStyle>
            <a:lvl1pPr>
              <a:buNone/>
              <a:defRPr sz="3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4267200" y="3632200"/>
            <a:ext cx="3454400" cy="1727200"/>
          </a:xfrm>
        </p:spPr>
        <p:txBody>
          <a:bodyPr>
            <a:normAutofit/>
          </a:bodyPr>
          <a:lstStyle>
            <a:lvl1pPr>
              <a:buNone/>
              <a:defRPr sz="3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8026400" y="3632200"/>
            <a:ext cx="3454400" cy="1727200"/>
          </a:xfrm>
        </p:spPr>
        <p:txBody>
          <a:bodyPr>
            <a:normAutofit/>
          </a:bodyPr>
          <a:lstStyle>
            <a:lvl1pPr>
              <a:buNone/>
              <a:defRPr sz="3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algn="l">
              <a:defRPr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anchor="ctr"/>
          <a:lstStyle>
            <a:lvl1pPr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>
              <a:buFont typeface="Courier New" pitchFamily="49" charset="0"/>
              <a:buChar char="o"/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144000" y="6356352"/>
            <a:ext cx="2438400" cy="365125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71FE57B-55C4-473E-BFA1-BBC3D91DF0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118" y="6060818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53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004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985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06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72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45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6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16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9" name="Picture 28" descr="IEDC Logo Color Vert No Tag_tif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08562" y="5875506"/>
            <a:ext cx="1108953" cy="98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084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a.gov/ced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s.gov/eag/eag.vi.htm" TargetMode="External"/><Relationship Id="rId2" Type="http://schemas.openxmlformats.org/officeDocument/2006/relationships/hyperlink" Target="https://www.census.gov/quickfacts/fact/table/US/PST045217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vidolviews.org/vosnet/lmi/default.aspx?pu=1&amp;plang=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dolviews.org/gsipub/index.asp?docid=66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dolviews.org/vosnet/analyzer/results.aspx?enc=HofuwY22SoLTS/uC+bpmizGZkm52zV+sR+lKAe/bUj0=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dolviews.org/vosnet/analyzer/results.aspx?enc=HofuwY22SoLTS/uC+bpmizGZkm52zV+sR+lKAe/bUj0=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vieda.org/node/589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www.gov.pe.ca/photos/original/FARD_REDS.pdf" TargetMode="Externa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9302" y="856034"/>
            <a:ext cx="8618707" cy="2833855"/>
          </a:xfrm>
        </p:spPr>
        <p:txBody>
          <a:bodyPr/>
          <a:lstStyle/>
          <a:p>
            <a:r>
              <a:rPr lang="en-US" sz="6000" dirty="0"/>
              <a:t>Thinking Strategically about Your Economy &amp; the Future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24412" y="4026768"/>
            <a:ext cx="7766936" cy="166416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sz="1400" i="1" dirty="0"/>
          </a:p>
        </p:txBody>
      </p:sp>
      <p:pic>
        <p:nvPicPr>
          <p:cNvPr id="7" name="Picture 6" descr="IEDC Logo Color Vert No Tag_t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879" y="4455269"/>
            <a:ext cx="2696785" cy="207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694450" y="4858851"/>
            <a:ext cx="3562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Marva Bryan, CEcD EDFP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CEDS: Comprehensive Economic Development Strategy</a:t>
            </a:r>
            <a:endParaRPr lang="en-US" kern="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213" y="1851493"/>
            <a:ext cx="8596668" cy="388077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sz="3700" dirty="0"/>
          </a:p>
          <a:p>
            <a:pPr lvl="1"/>
            <a:r>
              <a:rPr lang="en-US" sz="2900" dirty="0"/>
              <a:t>U.S. Economic Development Administration defines CEDS as “a strategy-driven plan for regional economic development”</a:t>
            </a:r>
          </a:p>
          <a:p>
            <a:pPr lvl="1"/>
            <a:r>
              <a:rPr lang="en-US" sz="2900" dirty="0"/>
              <a:t>CEDS is a framework for collaboration and action on regional economic development initiatives</a:t>
            </a:r>
          </a:p>
          <a:p>
            <a:pPr lvl="1"/>
            <a:r>
              <a:rPr lang="en-US" sz="2900" dirty="0"/>
              <a:t>Helps prove priorities when applying for grants</a:t>
            </a:r>
          </a:p>
          <a:p>
            <a:pPr lvl="1"/>
            <a:r>
              <a:rPr lang="en-US" sz="2900" dirty="0"/>
              <a:t>New requirement:  resiliency measures to avoid shocks, recover from natural disasters like what you have experienced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19718" y="5782615"/>
            <a:ext cx="5594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Content guidelines can be found on the EDA website</a:t>
            </a:r>
          </a:p>
          <a:p>
            <a:r>
              <a:rPr lang="en-US" dirty="0">
                <a:hlinkClick r:id="rId3"/>
              </a:rPr>
              <a:t>https://www.eda.gov/ceds/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23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88127" y="31183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b="0" dirty="0">
                <a:solidFill>
                  <a:schemeClr val="accent1"/>
                </a:solidFill>
              </a:rPr>
              <a:t>Strategic Planning Process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12941" y="1764381"/>
            <a:ext cx="6831048" cy="388077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dirty="0"/>
              <a:t>Organizing &amp; pre-planning </a:t>
            </a:r>
          </a:p>
          <a:p>
            <a:pPr lvl="1"/>
            <a:r>
              <a:rPr lang="en-US" sz="1900" dirty="0">
                <a:solidFill>
                  <a:schemeClr val="tx1"/>
                </a:solidFill>
              </a:rPr>
              <a:t>identify &amp; recruit players &amp; stakeholders</a:t>
            </a:r>
          </a:p>
          <a:p>
            <a:pPr lvl="1"/>
            <a:r>
              <a:rPr lang="en-US" sz="1900" dirty="0">
                <a:solidFill>
                  <a:schemeClr val="tx1"/>
                </a:solidFill>
              </a:rPr>
              <a:t>create organizational structure </a:t>
            </a:r>
          </a:p>
          <a:p>
            <a:pPr lvl="1"/>
            <a:r>
              <a:rPr lang="en-US" sz="1900" dirty="0">
                <a:solidFill>
                  <a:schemeClr val="tx1"/>
                </a:solidFill>
              </a:rPr>
              <a:t>determine resources</a:t>
            </a:r>
          </a:p>
          <a:p>
            <a:pPr>
              <a:buNone/>
            </a:pPr>
            <a:r>
              <a:rPr lang="en-US" sz="2000" b="1" dirty="0"/>
              <a:t>Visioning </a:t>
            </a:r>
          </a:p>
          <a:p>
            <a:pPr>
              <a:buNone/>
            </a:pPr>
            <a:r>
              <a:rPr lang="en-US" sz="2000" b="1" dirty="0"/>
              <a:t>Assessing community &amp; economic competitiveness </a:t>
            </a:r>
          </a:p>
          <a:p>
            <a:pPr lvl="1"/>
            <a:r>
              <a:rPr lang="en-US" sz="1900" dirty="0">
                <a:solidFill>
                  <a:schemeClr val="tx1"/>
                </a:solidFill>
              </a:rPr>
              <a:t>evaluate &amp; define your situation</a:t>
            </a:r>
          </a:p>
          <a:p>
            <a:pPr>
              <a:buNone/>
            </a:pPr>
            <a:r>
              <a:rPr lang="en-US" sz="2000" b="1" dirty="0"/>
              <a:t>Identifying issues &amp; formulating realistic goals, objectives &amp; strategies</a:t>
            </a:r>
          </a:p>
          <a:p>
            <a:pPr>
              <a:buNone/>
            </a:pPr>
            <a:r>
              <a:rPr lang="en-US" sz="2000" b="1" dirty="0"/>
              <a:t>Laying out the strategies and implementation plans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FE57B-55C4-473E-BFA1-BBC3D91DF05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Content Placeholder 4" descr="Process in a nutshell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0" t="4260" r="15387" b="8418"/>
          <a:stretch>
            <a:fillRect/>
          </a:stretch>
        </p:blipFill>
        <p:spPr>
          <a:xfrm>
            <a:off x="7096262" y="1493951"/>
            <a:ext cx="4687910" cy="425182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482602"/>
            <a:ext cx="10058401" cy="609599"/>
          </a:xfrm>
        </p:spPr>
        <p:txBody>
          <a:bodyPr/>
          <a:lstStyle/>
          <a:p>
            <a:r>
              <a:rPr lang="en-US" b="0" dirty="0"/>
              <a:t>Key Elements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12421" r="12421"/>
          <a:stretch>
            <a:fillRect/>
          </a:stretch>
        </p:blipFill>
        <p:spPr/>
      </p:pic>
      <p:pic>
        <p:nvPicPr>
          <p:cNvPr id="16" name="Picture Placeholder 15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/>
          <a:srcRect l="11523" r="11523"/>
          <a:stretch>
            <a:fillRect/>
          </a:stretch>
        </p:blipFill>
        <p:spPr/>
      </p:pic>
      <p:pic>
        <p:nvPicPr>
          <p:cNvPr id="15" name="Picture Placeholder 14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/>
          <a:srcRect l="16727" r="16727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3733800"/>
            <a:ext cx="3454400" cy="1625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DATA:  Where are we?  What are the trends saying about our economy?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673600" y="4648200"/>
            <a:ext cx="2946400" cy="1422400"/>
          </a:xfrm>
        </p:spPr>
        <p:txBody>
          <a:bodyPr>
            <a:noAutofit/>
          </a:bodyPr>
          <a:lstStyle/>
          <a:p>
            <a:r>
              <a:rPr lang="en-US" sz="2800" dirty="0"/>
              <a:t>Where do we want to go? - VISION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What's standing in our way? The SWOT analysis</a:t>
            </a:r>
          </a:p>
        </p:txBody>
      </p:sp>
      <p:pic>
        <p:nvPicPr>
          <p:cNvPr id="11" name="Picture 10" descr="mage result for directio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1397000"/>
            <a:ext cx="2294467" cy="3318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Key Elements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09600" y="3632200"/>
            <a:ext cx="3454400" cy="203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Strategies and Actions to get there</a:t>
            </a:r>
          </a:p>
          <a:p>
            <a:r>
              <a:rPr lang="en-US" dirty="0"/>
              <a:t>     ACTION PLAN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267200" y="3632200"/>
            <a:ext cx="3657600" cy="2032000"/>
          </a:xfrm>
        </p:spPr>
        <p:txBody>
          <a:bodyPr>
            <a:noAutofit/>
          </a:bodyPr>
          <a:lstStyle/>
          <a:p>
            <a:r>
              <a:rPr lang="en-US" dirty="0"/>
              <a:t>Who's going to do what</a:t>
            </a:r>
          </a:p>
          <a:p>
            <a:r>
              <a:rPr lang="en-US" dirty="0"/>
              <a:t>     ROLES/PARTNERS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How do we know if it's working  </a:t>
            </a:r>
          </a:p>
          <a:p>
            <a:r>
              <a:rPr lang="en-US" dirty="0"/>
              <a:t>      METRICS</a:t>
            </a:r>
          </a:p>
        </p:txBody>
      </p:sp>
      <p:pic>
        <p:nvPicPr>
          <p:cNvPr id="12" name="Picture Placeholder 11" descr="mage result for actions"/>
          <p:cNvPicPr>
            <a:picLocks noGrp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021982"/>
            <a:ext cx="1333679" cy="1407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Placeholder 13" descr="https://encrypted-tbn0.gstatic.com/images?q=tbn:ANd9GcRw-8ds_h_WvuYC54-nS93fweii73WkFBvqlhO9mkkHlBZj4i7oAYTydwBW"/>
          <p:cNvPicPr>
            <a:picLocks noGrp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" r="239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16" name="Picture Placeholder 15" descr="mage result for did it work"/>
          <p:cNvPicPr>
            <a:picLocks noGrp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286" b="-39286"/>
          <a:stretch>
            <a:fillRect/>
          </a:stretch>
        </p:blipFill>
        <p:spPr bwMode="auto">
          <a:xfrm>
            <a:off x="8504352" y="1497169"/>
            <a:ext cx="2378298" cy="223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7511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45205" y="373530"/>
            <a:ext cx="10972800" cy="731838"/>
          </a:xfrm>
        </p:spPr>
        <p:txBody>
          <a:bodyPr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Key Element 1: Data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237542" y="1674126"/>
            <a:ext cx="8880700" cy="36576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>
                <a:solidFill>
                  <a:srgbClr val="215968"/>
                </a:solidFill>
              </a:rPr>
              <a:t>Qualitative and quantitative info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215968"/>
                </a:solidFill>
              </a:rPr>
              <a:t>Economic dashboard indicators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215968"/>
                </a:solidFill>
              </a:rPr>
              <a:t>Analysis of trends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>
                <a:solidFill>
                  <a:srgbClr val="215968"/>
                </a:solidFill>
              </a:rPr>
              <a:t>Strengths and weaknesses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215968"/>
                </a:solidFill>
              </a:rPr>
              <a:t>SWOT analysis, discussion of assets</a:t>
            </a:r>
            <a:endParaRPr lang="en-US" sz="2800" b="1" dirty="0">
              <a:solidFill>
                <a:srgbClr val="215968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>
                <a:solidFill>
                  <a:srgbClr val="215968"/>
                </a:solidFill>
              </a:rPr>
              <a:t>Comparative advantages &amp; challenges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215968"/>
                </a:solidFill>
              </a:rPr>
              <a:t>Location quotients, import/export data</a:t>
            </a:r>
            <a:endParaRPr lang="en-US" dirty="0">
              <a:solidFill>
                <a:srgbClr val="215968"/>
              </a:solidFill>
            </a:endParaRP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>
              <a:solidFill>
                <a:srgbClr val="21596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7713E-1842-454B-9F87-2326EBC1B89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40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7334" y="58068"/>
            <a:ext cx="8596668" cy="1320800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Understand Your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791" y="2378304"/>
            <a:ext cx="4184035" cy="3880772"/>
          </a:xfrm>
        </p:spPr>
        <p:txBody>
          <a:bodyPr>
            <a:normAutofit fontScale="77500" lnSpcReduction="20000"/>
          </a:bodyPr>
          <a:lstStyle/>
          <a:p>
            <a:r>
              <a:rPr lang="en-US" sz="2900" dirty="0"/>
              <a:t>Gather as much data as possible on local and regional economic conditions</a:t>
            </a:r>
          </a:p>
          <a:p>
            <a:pPr lvl="1"/>
            <a:r>
              <a:rPr lang="en-US" sz="2900" dirty="0"/>
              <a:t>Unemployment, types and sizes of firms/industries, wages, income, new business starts, retail sales, housing prices, types of imports and exports, number of businesses closed</a:t>
            </a:r>
          </a:p>
          <a:p>
            <a:pPr lvl="1"/>
            <a:endParaRPr lang="en-US" sz="2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33257" y="2138822"/>
            <a:ext cx="5421086" cy="4392607"/>
          </a:xfrm>
        </p:spPr>
        <p:txBody>
          <a:bodyPr>
            <a:noAutofit/>
          </a:bodyPr>
          <a:lstStyle/>
          <a:p>
            <a:r>
              <a:rPr lang="en-US" dirty="0"/>
              <a:t>Population Size and growth, age, education level</a:t>
            </a:r>
          </a:p>
          <a:p>
            <a:pPr lvl="1"/>
            <a:r>
              <a:rPr lang="en-US" sz="1800" dirty="0">
                <a:hlinkClick r:id="rId2"/>
              </a:rPr>
              <a:t>https://www.census.gov/quickfacts/fact/table/US/PST045217</a:t>
            </a:r>
            <a:r>
              <a:rPr lang="en-US" sz="1800" dirty="0"/>
              <a:t> </a:t>
            </a:r>
          </a:p>
          <a:p>
            <a:endParaRPr lang="en-US" dirty="0"/>
          </a:p>
          <a:p>
            <a:r>
              <a:rPr lang="en-US" dirty="0"/>
              <a:t>Labor Force Statistics</a:t>
            </a:r>
          </a:p>
          <a:p>
            <a:pPr lvl="1"/>
            <a:r>
              <a:rPr lang="en-US" sz="1800" dirty="0"/>
              <a:t>Participation, occupations, skills, commuter characteristics</a:t>
            </a:r>
          </a:p>
          <a:p>
            <a:pPr lvl="1"/>
            <a:r>
              <a:rPr lang="en-US" sz="1800" dirty="0"/>
              <a:t>Virgin Islands </a:t>
            </a:r>
            <a:r>
              <a:rPr lang="en-US" sz="1800" dirty="0">
                <a:hlinkClick r:id="rId3"/>
              </a:rPr>
              <a:t>https://www.bls.gov/eag/eag.vi.htm</a:t>
            </a:r>
            <a:r>
              <a:rPr lang="en-US" sz="1800" dirty="0"/>
              <a:t> </a:t>
            </a:r>
          </a:p>
          <a:p>
            <a:pPr lvl="1"/>
            <a:r>
              <a:rPr lang="en-US" sz="1800" dirty="0">
                <a:hlinkClick r:id="rId4"/>
              </a:rPr>
              <a:t>https://www.vidolviews.org/vosnet/lmi/default.aspx?pu=1&amp;plang=E</a:t>
            </a:r>
            <a:r>
              <a:rPr lang="en-US" sz="18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F8B2-0BB8-49DD-ABAA-37DD1B2A654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29" y="185058"/>
            <a:ext cx="8667503" cy="838200"/>
          </a:xfrm>
        </p:spPr>
        <p:txBody>
          <a:bodyPr>
            <a:normAutofit/>
          </a:bodyPr>
          <a:lstStyle/>
          <a:p>
            <a:r>
              <a:rPr lang="en-US" sz="4000" dirty="0"/>
              <a:t>Labor Force and Employment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2941" y="962519"/>
          <a:ext cx="10355942" cy="4850448"/>
        </p:xfrm>
        <a:graphic>
          <a:graphicData uri="http://schemas.openxmlformats.org/drawingml/2006/table">
            <a:tbl>
              <a:tblPr/>
              <a:tblGrid>
                <a:gridCol w="1205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6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6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6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6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60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60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60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60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606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606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606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17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22725"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Garamond"/>
                        </a:rPr>
                        <a:t>2016 Virgin Islands Labor Force Estimates</a:t>
                      </a:r>
                    </a:p>
                  </a:txBody>
                  <a:tcPr marL="7292" marR="7292" marT="72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4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b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Feb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Apr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May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Jun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Jul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Aug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Oct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Dec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Annual </a:t>
                      </a:r>
                      <a:b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Average</a:t>
                      </a:r>
                    </a:p>
                  </a:txBody>
                  <a:tcPr marL="7292" marR="7292" marT="72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7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Virgin Islands</a:t>
                      </a:r>
                    </a:p>
                  </a:txBody>
                  <a:tcPr marL="7292" marR="7292" marT="72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Labor Force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47,856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48,133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48,131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48,148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48,235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48,151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47,897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48,031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47,659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48,188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48,191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48,384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11.1 </a:t>
                      </a:r>
                    </a:p>
                  </a:txBody>
                  <a:tcPr marL="7292" marR="7292" marT="72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Employment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42,311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42,713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42,722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42,815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42,984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42,846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43,173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42,611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42,185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42,717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42,958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43,197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0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Unemployment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5,545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5,420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5,409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5,333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5,251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5,305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4,724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5,420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5,474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5,471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5,233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5,187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8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Unemployment Rate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11.6 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11.3 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11.2 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11.1 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10.9 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11.0 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9.9 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11.3 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11.5 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11.4 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10.9 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10.7 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07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St. Croix</a:t>
                      </a:r>
                    </a:p>
                  </a:txBody>
                  <a:tcPr marL="7292" marR="7292" marT="72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Labor Force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21,801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21,814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21,854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21,856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21,888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21,812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21,789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21,823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21,423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21,671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21,843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21,998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11.1 </a:t>
                      </a:r>
                    </a:p>
                  </a:txBody>
                  <a:tcPr marL="7292" marR="7292" marT="72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0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Employment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19,178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19,360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19,364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19,406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19,483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19,420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19,568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19,314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19,121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19,362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19,471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19,579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0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Unemployment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2,623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2,454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2,490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2,450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2,405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2,392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2,221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2,509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2,302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2,309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2,372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2,419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08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Unemployment Rate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12.0 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11.2 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11.4 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11.2 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11.0 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11.0 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10.2 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11.5 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10.7 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10.7 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10.9 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11.0 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07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St. Thomas/ St. John</a:t>
                      </a:r>
                    </a:p>
                  </a:txBody>
                  <a:tcPr marL="7292" marR="7292" marT="72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Labor Force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26,055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26,319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26,277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26,292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26,347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26,339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26,108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26,208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26,236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26,517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26,348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26,386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11.1 </a:t>
                      </a:r>
                    </a:p>
                  </a:txBody>
                  <a:tcPr marL="7292" marR="7292" marT="72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0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Employment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23,133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23,353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23,358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23,409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23,501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23,426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23,605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23,297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23,064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23,355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23,487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23,618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30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Unemployment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2,922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2,966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2,919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2,883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2,846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2,913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2,503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2,911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3,172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3,162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2,861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2,768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608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Unemployment Rate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11.2 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11.3 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11.1 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11.0 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10.8 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11.1 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9.6 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11.1 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12.1 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11.9 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10.9 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10.5 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108209" y="6150820"/>
            <a:ext cx="6447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https://www.vidolviews.org/gsipub/index.asp?docid=668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02" name="Picture 2" descr="C:\Users\intern2\Downloads\chart (1)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6572" y="1"/>
            <a:ext cx="10689772" cy="593271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709057" y="6065851"/>
            <a:ext cx="90133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>
                <a:hlinkClick r:id="rId3"/>
              </a:rPr>
              <a:t>https://www.vidolviews.org/vosnet/analyzer/results.aspx?enc=HofuwY22SoLTS/uC+bpmizGZkm52zV+sR+lKAe/bUj0=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426" name="Picture 2" descr="C:\Users\intern2\Downloads\char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915" y="152400"/>
            <a:ext cx="9612086" cy="555171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959429" y="5737322"/>
            <a:ext cx="88283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>
                <a:hlinkClick r:id="rId3"/>
              </a:rPr>
              <a:t>https://www.vidolviews.org/vosnet/analyzer/results.aspx?enc=HofuwY22SoLTS/uC+bpmizGZkm52zV+sR+lKAe/bUj0=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656" y="270464"/>
            <a:ext cx="817478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Your community’s place in the regional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643" y="1813389"/>
            <a:ext cx="3833864" cy="431369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How do you define your region?</a:t>
            </a:r>
          </a:p>
          <a:p>
            <a:r>
              <a:rPr lang="en-US" sz="2400" dirty="0"/>
              <a:t>How does the strength of your community depend on or impact others?</a:t>
            </a:r>
          </a:p>
          <a:p>
            <a:r>
              <a:rPr lang="en-US" sz="2400" dirty="0"/>
              <a:t>What assets do you contribute to the regional economy?</a:t>
            </a:r>
          </a:p>
          <a:p>
            <a:r>
              <a:rPr lang="en-US" sz="2400" dirty="0"/>
              <a:t>How does your performance compare?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BF8B2-0BB8-49DD-ABAA-37DD1B2A654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 descr="Related imag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4001" y="1413464"/>
            <a:ext cx="5606142" cy="511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for Action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1790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000" b="1" dirty="0"/>
              <a:t>Every community has the potential to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support</a:t>
            </a:r>
            <a:r>
              <a:rPr lang="en-US" sz="4000" b="1" dirty="0"/>
              <a:t> existing industries,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nurture</a:t>
            </a:r>
            <a:r>
              <a:rPr lang="en-US" sz="4000" b="1" dirty="0"/>
              <a:t> and grow start-up firms,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attract</a:t>
            </a:r>
            <a:r>
              <a:rPr lang="en-US" sz="4000" b="1" dirty="0"/>
              <a:t> new dollars, and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develop </a:t>
            </a:r>
            <a:r>
              <a:rPr lang="en-US" sz="4000" b="1" dirty="0"/>
              <a:t>a sense of community… </a:t>
            </a:r>
          </a:p>
          <a:p>
            <a:pPr marL="0" indent="0" algn="ctr">
              <a:buNone/>
            </a:pPr>
            <a:r>
              <a:rPr lang="en-US" sz="4000" b="1" dirty="0"/>
              <a:t>…all of which will eventually improve the community’s tax base.</a:t>
            </a:r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However, not every community is “ready”…</a:t>
            </a:r>
          </a:p>
          <a:p>
            <a:pPr marL="0" indent="0" algn="ctr">
              <a:buNone/>
            </a:pPr>
            <a:br>
              <a:rPr lang="en-US" sz="4000" dirty="0">
                <a:solidFill>
                  <a:schemeClr val="tx1"/>
                </a:solidFill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52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Your Industry Clusters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686" y="1534593"/>
            <a:ext cx="8596668" cy="416952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Key Industries</a:t>
            </a:r>
          </a:p>
          <a:p>
            <a:r>
              <a:rPr lang="en-US" dirty="0"/>
              <a:t>Advanced Manufacturing</a:t>
            </a:r>
            <a:br>
              <a:rPr lang="en-US" dirty="0"/>
            </a:br>
            <a:r>
              <a:rPr lang="en-US" dirty="0"/>
              <a:t> </a:t>
            </a:r>
          </a:p>
          <a:p>
            <a:r>
              <a:rPr lang="en-US" dirty="0"/>
              <a:t>Financial Services</a:t>
            </a:r>
            <a:br>
              <a:rPr lang="en-US" dirty="0"/>
            </a:br>
            <a:r>
              <a:rPr lang="en-US" dirty="0"/>
              <a:t> </a:t>
            </a:r>
          </a:p>
          <a:p>
            <a:r>
              <a:rPr lang="en-US" dirty="0"/>
              <a:t>Information &amp; Technology</a:t>
            </a:r>
            <a:br>
              <a:rPr lang="en-US" dirty="0"/>
            </a:br>
            <a:r>
              <a:rPr lang="en-US" dirty="0"/>
              <a:t> </a:t>
            </a:r>
          </a:p>
          <a:p>
            <a:r>
              <a:rPr lang="en-US" dirty="0"/>
              <a:t>Tourism &amp; Hospitality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503295" y="5910441"/>
            <a:ext cx="37015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https://www.usvieda.org/node/589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37734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Element 2: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67404"/>
            <a:ext cx="8596668" cy="388077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Where does your community want to be in ___ years?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Concise statement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Where community wants to be in definable future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Informs economic development activities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Encompasses worthwhile &amp; important values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Influences individual thought &amp; action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3386" y="321975"/>
            <a:ext cx="9667741" cy="1438251"/>
          </a:xfrm>
        </p:spPr>
        <p:txBody>
          <a:bodyPr>
            <a:noAutofit/>
          </a:bodyPr>
          <a:lstStyle/>
          <a:p>
            <a:r>
              <a:rPr lang="en-US" sz="4800" b="0" dirty="0">
                <a:solidFill>
                  <a:schemeClr val="accent1"/>
                </a:solidFill>
              </a:rPr>
              <a:t>Inclusiveness &amp; Consensus                  Makes a Difference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17416" y="2591720"/>
            <a:ext cx="10972800" cy="4525963"/>
          </a:xfrm>
        </p:spPr>
        <p:txBody>
          <a:bodyPr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Engage and involve the community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Seek feedback often 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Strive for a thorough 360 degree view</a:t>
            </a:r>
          </a:p>
          <a:p>
            <a:pPr>
              <a:buNone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Few projects succeed/sustain without it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050BF-E98F-497C-93DD-9F507454895A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22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2602"/>
            <a:ext cx="8534400" cy="609599"/>
          </a:xfrm>
        </p:spPr>
        <p:txBody>
          <a:bodyPr>
            <a:normAutofit fontScale="90000"/>
          </a:bodyPr>
          <a:lstStyle/>
          <a:p>
            <a:r>
              <a:rPr lang="en-US" dirty="0"/>
              <a:t>Key Element 3: Analysis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SWOT helps </a:t>
            </a:r>
            <a:r>
              <a:rPr lang="en-US" sz="4400" dirty="0"/>
              <a:t>focus</a:t>
            </a:r>
            <a:r>
              <a:rPr lang="en-US" sz="4000" dirty="0"/>
              <a:t> on priorities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03092" y="2624228"/>
            <a:ext cx="8596668" cy="3880773"/>
          </a:xfrm>
        </p:spPr>
        <p:txBody>
          <a:bodyPr/>
          <a:lstStyle/>
          <a:p>
            <a:pPr>
              <a:spcBef>
                <a:spcPts val="1600"/>
              </a:spcBef>
              <a:spcAft>
                <a:spcPts val="1600"/>
              </a:spcAft>
            </a:pPr>
            <a:r>
              <a:rPr lang="en-US" dirty="0"/>
              <a:t>Analyzes strengths, weaknesses, opportunities and threats – the SWOT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215968"/>
                </a:solidFill>
              </a:rPr>
              <a:t>Recognize comparative advantages</a:t>
            </a:r>
          </a:p>
          <a:p>
            <a:pPr lvl="2"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solidFill>
                  <a:srgbClr val="215968"/>
                </a:solidFill>
              </a:rPr>
              <a:t>Location quotients, clusters, export industries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215968"/>
                </a:solidFill>
              </a:rPr>
              <a:t>Know your place in the regional economy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679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07703"/>
            <a:ext cx="8596668" cy="388077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Arial"/>
              </a:rPr>
              <a:t>Some examples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Arial"/>
              </a:rPr>
              <a:t>Available industrial, retail or office space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Arial"/>
              </a:rPr>
              <a:t>Intermodal transportation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Arial"/>
              </a:rPr>
              <a:t>Reputation as a “business friendly community”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Arial"/>
              </a:rPr>
              <a:t>Resources to support small businesses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Arial"/>
              </a:rPr>
              <a:t>Presence of clusters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936172"/>
            <a:ext cx="5994400" cy="1117600"/>
          </a:xfrm>
        </p:spPr>
        <p:txBody>
          <a:bodyPr>
            <a:noAutofit/>
          </a:bodyPr>
          <a:lstStyle/>
          <a:p>
            <a:r>
              <a:rPr lang="en-US" sz="3200" dirty="0"/>
              <a:t>Example of an Island-based Economic Development Plan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86" y="2754086"/>
            <a:ext cx="7728855" cy="3080657"/>
          </a:xfrm>
        </p:spPr>
        <p:txBody>
          <a:bodyPr numCol="1">
            <a:noAutofit/>
          </a:bodyPr>
          <a:lstStyle/>
          <a:p>
            <a:r>
              <a:rPr lang="en-US" sz="1900" dirty="0"/>
              <a:t>Goal 1: Enhance Business Development </a:t>
            </a:r>
          </a:p>
          <a:p>
            <a:r>
              <a:rPr lang="en-US" sz="1900" dirty="0"/>
              <a:t>Goal 2: Strengthen Primary Sectors </a:t>
            </a:r>
          </a:p>
          <a:p>
            <a:r>
              <a:rPr lang="en-US" sz="1900" dirty="0"/>
              <a:t>Goal 3: Expanding Tourism </a:t>
            </a:r>
          </a:p>
          <a:p>
            <a:r>
              <a:rPr lang="en-US" sz="1900" dirty="0"/>
              <a:t>Goal 4: Environmental Conservation and the Rural Economy </a:t>
            </a:r>
          </a:p>
          <a:p>
            <a:r>
              <a:rPr lang="en-US" sz="1900" dirty="0"/>
              <a:t>Goal 5: Support Community Development and Capacity Building </a:t>
            </a:r>
          </a:p>
          <a:p>
            <a:r>
              <a:rPr lang="en-US" sz="1900" dirty="0"/>
              <a:t>Goal 6: Human Resources, Education and Essential Services </a:t>
            </a:r>
          </a:p>
          <a:p>
            <a:r>
              <a:rPr lang="en-US" sz="1900" dirty="0"/>
              <a:t>Goal 7: Increase development investments in areas of greatest need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0115" y="210458"/>
            <a:ext cx="7721600" cy="609599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Playing to Your Strengths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2142" y="2042886"/>
            <a:ext cx="7347857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/>
              <a:t>Prince Edward Island, Canada</a:t>
            </a:r>
          </a:p>
          <a:p>
            <a:r>
              <a:rPr lang="en-US" dirty="0"/>
              <a:t>Establishes 7 goals and 40 corresponding actions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60037" y="6052848"/>
            <a:ext cx="5468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Source</a:t>
            </a:r>
            <a:r>
              <a:rPr lang="en-US" dirty="0"/>
              <a:t>: </a:t>
            </a:r>
            <a:r>
              <a:rPr lang="en-US" sz="1400" dirty="0">
                <a:hlinkClick r:id="rId3"/>
              </a:rPr>
              <a:t>http://www.gov.pe.ca/photos/original/FARD_REDS.pdf</a:t>
            </a:r>
            <a:endParaRPr lang="en-US" sz="1400" dirty="0"/>
          </a:p>
        </p:txBody>
      </p:sp>
      <p:pic>
        <p:nvPicPr>
          <p:cNvPr id="26626" name="Picture 2" descr="Prince Edward Island. Political map: cities. Includes locator. CORE MAP ONLY. CONTAINS IMAGEMAP TO CORE ARTICLES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8628" y="0"/>
            <a:ext cx="2688772" cy="1877873"/>
          </a:xfrm>
          <a:prstGeom prst="rect">
            <a:avLst/>
          </a:prstGeom>
          <a:noFill/>
        </p:spPr>
      </p:pic>
      <p:sp>
        <p:nvSpPr>
          <p:cNvPr id="26628" name="AutoShape 4" descr="Image result for image results prince edward is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Image result for image results prince edward is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AutoShape 8" descr="Image result for image results prince edward is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4" name="Picture 10" descr="Prince Edward Island: Queens count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13229" y="3760273"/>
            <a:ext cx="3978771" cy="2956213"/>
          </a:xfrm>
          <a:prstGeom prst="rect">
            <a:avLst/>
          </a:prstGeom>
          <a:noFill/>
        </p:spPr>
      </p:pic>
      <p:pic>
        <p:nvPicPr>
          <p:cNvPr id="26636" name="Picture 12" descr="Rows of potatoes on a farm on Prince Edward Island, Can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84771" y="1905000"/>
            <a:ext cx="3407229" cy="2373086"/>
          </a:xfrm>
          <a:prstGeom prst="rect">
            <a:avLst/>
          </a:prstGeom>
          <a:noFill/>
        </p:spPr>
      </p:pic>
      <p:pic>
        <p:nvPicPr>
          <p:cNvPr id="26638" name="Picture 14" descr="Ayrshire cattle on a dairy farm on Prince Edward Island, Can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27915" y="1872344"/>
            <a:ext cx="3279577" cy="2002970"/>
          </a:xfrm>
          <a:prstGeom prst="rect">
            <a:avLst/>
          </a:prstGeom>
          <a:noFill/>
        </p:spPr>
      </p:pic>
      <p:pic>
        <p:nvPicPr>
          <p:cNvPr id="26640" name="Picture 16" descr="Image result for logo prince edward islan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28031" y="0"/>
            <a:ext cx="2563969" cy="1890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430" y="1684066"/>
            <a:ext cx="6470441" cy="388077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Arial"/>
              </a:rPr>
              <a:t>Some examples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/>
              </a:rPr>
              <a:t>Reliance on one major employer or industry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/>
              </a:rPr>
              <a:t>Declining tax base – out migration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/>
              </a:rPr>
              <a:t>Out-dated or vacant buildings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/>
              </a:rPr>
              <a:t>Shortage of skilled workers</a:t>
            </a:r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4811" y="3231319"/>
            <a:ext cx="3105217" cy="2325915"/>
          </a:xfrm>
          <a:prstGeom prst="rect">
            <a:avLst/>
          </a:prstGeom>
        </p:spPr>
      </p:pic>
      <p:pic>
        <p:nvPicPr>
          <p:cNvPr id="6" name="Picture 5" descr="DSI_USA_Coal_Mine_Appalachian_Mountains_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3987" y="643943"/>
            <a:ext cx="3886347" cy="258927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92552-586B-48EC-BAF5-DB1A48B82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Addressing weaknesses:</a:t>
            </a:r>
            <a:br>
              <a:rPr lang="en-US" dirty="0"/>
            </a:br>
            <a:r>
              <a:rPr lang="en-US" dirty="0"/>
              <a:t>Northern Mariana Islands Strategic Plan for Tourism &amp; Master Plan for Tourism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178E0-F998-40A3-B4C7-5A00EC41D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153" y="4451967"/>
            <a:ext cx="8596668" cy="3880773"/>
          </a:xfrm>
        </p:spPr>
        <p:txBody>
          <a:bodyPr/>
          <a:lstStyle/>
          <a:p>
            <a:r>
              <a:rPr lang="en-US" dirty="0"/>
              <a:t>(LYNN’s NOTE:  I have examples of strategic plans that I can show and talk about here.)</a:t>
            </a:r>
          </a:p>
        </p:txBody>
      </p:sp>
    </p:spTree>
    <p:extLst>
      <p:ext uri="{BB962C8B-B14F-4D97-AF65-F5344CB8AC3E}">
        <p14:creationId xmlns:p14="http://schemas.microsoft.com/office/powerpoint/2010/main" val="1560867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93162"/>
            <a:ext cx="8596668" cy="3880773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sz="3700" dirty="0">
                <a:solidFill>
                  <a:srgbClr val="215968"/>
                </a:solidFill>
              </a:rPr>
              <a:t>Areas where the application of resources could result in new developments beneficial to business and the community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700" dirty="0">
                <a:latin typeface="Arial"/>
              </a:rPr>
              <a:t>Historic or natural assets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700" dirty="0">
                <a:latin typeface="Arial"/>
              </a:rPr>
              <a:t>Development of new facilities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700" dirty="0">
                <a:latin typeface="Arial"/>
              </a:rPr>
              <a:t>Local expertise and good work ethic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700" dirty="0">
                <a:latin typeface="Arial"/>
              </a:rPr>
              <a:t>Issues that have community interest or support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12856"/>
            <a:ext cx="8596668" cy="388077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3700" dirty="0">
                <a:solidFill>
                  <a:srgbClr val="215968"/>
                </a:solidFill>
              </a:rPr>
              <a:t>Future events, that are often beyond local control, and that could lead to negative impacts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3300" dirty="0">
                <a:latin typeface="Arial"/>
              </a:rPr>
              <a:t>Regional, national or global economic shift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3300" dirty="0">
                <a:latin typeface="Arial"/>
              </a:rPr>
              <a:t>Natural or manmade disasters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3300" dirty="0">
                <a:latin typeface="Arial"/>
              </a:rPr>
              <a:t>Technological advances that make a product or service made in your community obsolete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3300" dirty="0">
                <a:latin typeface="Arial"/>
              </a:rPr>
              <a:t>Loss of a major industry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endParaRPr lang="en-US" sz="3300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2602"/>
            <a:ext cx="8229600" cy="609599"/>
          </a:xfrm>
        </p:spPr>
        <p:txBody>
          <a:bodyPr>
            <a:normAutofit fontScale="90000"/>
          </a:bodyPr>
          <a:lstStyle/>
          <a:p>
            <a:r>
              <a:rPr lang="en-US" dirty="0"/>
              <a:t>Why You Need Integrated Strategic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9927" y="2131494"/>
            <a:ext cx="6779534" cy="38807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Essential in building consensus and support - both internally and externally</a:t>
            </a:r>
          </a:p>
          <a:p>
            <a:r>
              <a:rPr lang="en-US" dirty="0"/>
              <a:t>Helps figure out what's possible, and how you might achieve it</a:t>
            </a:r>
          </a:p>
          <a:p>
            <a:r>
              <a:rPr lang="en-US" dirty="0"/>
              <a:t>Is your roadmap to move forward, show progress and celebrate success</a:t>
            </a:r>
          </a:p>
        </p:txBody>
      </p:sp>
    </p:spTree>
    <p:extLst>
      <p:ext uri="{BB962C8B-B14F-4D97-AF65-F5344CB8AC3E}">
        <p14:creationId xmlns:p14="http://schemas.microsoft.com/office/powerpoint/2010/main" val="906351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72" y="181429"/>
            <a:ext cx="8432800" cy="609599"/>
          </a:xfrm>
        </p:spPr>
        <p:txBody>
          <a:bodyPr>
            <a:normAutofit fontScale="90000"/>
          </a:bodyPr>
          <a:lstStyle/>
          <a:p>
            <a:r>
              <a:rPr lang="en-US" kern="0" dirty="0"/>
              <a:t>Dealing with a Threat: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554" y="1733263"/>
            <a:ext cx="6186558" cy="4757057"/>
          </a:xfrm>
        </p:spPr>
        <p:txBody>
          <a:bodyPr>
            <a:noAutofit/>
          </a:bodyPr>
          <a:lstStyle/>
          <a:p>
            <a:r>
              <a:rPr lang="en-US" sz="2000" dirty="0"/>
              <a:t>An industry of over 5 decades old that was boosted by a tax incentive</a:t>
            </a:r>
          </a:p>
          <a:p>
            <a:r>
              <a:rPr lang="en-US" sz="2000" dirty="0"/>
              <a:t>An expired federal tax incentive known as Section 936, allowed manufacturers to send profits to parent plants </a:t>
            </a:r>
          </a:p>
          <a:p>
            <a:r>
              <a:rPr lang="en-US" sz="2000" dirty="0"/>
              <a:t>One of the most important biopharmaceutical manufacturing centers in the world</a:t>
            </a:r>
          </a:p>
          <a:p>
            <a:r>
              <a:rPr lang="en-US" sz="2000" dirty="0"/>
              <a:t>Pharmaceutical products comprises more than half of manufacturing on the Island</a:t>
            </a:r>
          </a:p>
          <a:p>
            <a:r>
              <a:rPr lang="en-US" sz="2000" dirty="0"/>
              <a:t>​Over 20 different kinds pharmaceutical products are manufactured on the Island </a:t>
            </a:r>
          </a:p>
          <a:p>
            <a:r>
              <a:rPr lang="en-US" sz="2000" dirty="0"/>
              <a:t>Despite growth, there have been challenges due to the repeal of the incentive and Hurricane Maria </a:t>
            </a:r>
          </a:p>
          <a:p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8341" y="885420"/>
            <a:ext cx="9427029" cy="711200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/>
          <a:p>
            <a:r>
              <a:rPr lang="en-US" sz="3200" dirty="0"/>
              <a:t>Pharmaceutical Manufacturing in Puerto Rico </a:t>
            </a:r>
          </a:p>
        </p:txBody>
      </p:sp>
      <p:pic>
        <p:nvPicPr>
          <p:cNvPr id="14338" name="Picture 2" descr="icon-creative-l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97825" y="5028289"/>
            <a:ext cx="1406393" cy="1406393"/>
          </a:xfrm>
          <a:prstGeom prst="rect">
            <a:avLst/>
          </a:prstGeom>
          <a:noFill/>
        </p:spPr>
      </p:pic>
      <p:pic>
        <p:nvPicPr>
          <p:cNvPr id="14340" name="Picture 4" descr="http://www.pridco.com/Style%20Library/PRIDCO/images/mapa-med-201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367133"/>
            <a:ext cx="6668112" cy="3484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336461" cy="13208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Element 4: Strategies and Action Plan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087245" y="1728903"/>
            <a:ext cx="8178800" cy="4716502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C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Times New Roman" pitchFamily="18" charset="0"/>
              </a:rPr>
              <a:t>reate both a </a:t>
            </a:r>
            <a:r>
              <a:rPr lang="en-US" sz="2400" b="1" dirty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  <a:t>living tool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Times New Roman" pitchFamily="18" charset="0"/>
              </a:rPr>
              <a:t> and </a:t>
            </a:r>
            <a:r>
              <a:rPr lang="en-US" sz="2400" b="1" dirty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  <a:t>sustainable process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Times New Roman" pitchFamily="18" charset="0"/>
              </a:rPr>
              <a:t>consisting of strategies that are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:</a:t>
            </a:r>
          </a:p>
          <a:p>
            <a:pPr lvl="1" algn="just"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Compatible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with your community’s vision and quality of life</a:t>
            </a:r>
          </a:p>
          <a:p>
            <a:pPr lvl="1" algn="just"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Feasible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given your community’s strengths and weaknesses</a:t>
            </a:r>
          </a:p>
          <a:p>
            <a:pPr lvl="1" algn="just"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Implementable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given your community’s resources and leadership</a:t>
            </a:r>
          </a:p>
          <a:p>
            <a:pPr lvl="1" algn="just"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Strategic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given the most urgent challenges facing your community</a:t>
            </a:r>
          </a:p>
          <a:p>
            <a:pPr lvl="1" algn="just"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Innovative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for enabling your community to best “move forward” on the most promising opportunities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400" b="1" u="sng" dirty="0">
                <a:latin typeface="Arial" charset="0"/>
                <a:cs typeface="Arial" charset="0"/>
              </a:rPr>
              <a:t>Desired Effect</a:t>
            </a:r>
            <a:r>
              <a:rPr lang="en-US" sz="2400" b="1" dirty="0">
                <a:latin typeface="Arial" charset="0"/>
                <a:cs typeface="Arial" charset="0"/>
              </a:rPr>
              <a:t>: Strategies lead to an action plan that sets the course for </a:t>
            </a:r>
            <a:r>
              <a:rPr lang="en-US" sz="24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community innovation</a:t>
            </a:r>
            <a:r>
              <a:rPr lang="en-US" sz="2400" b="1" dirty="0">
                <a:latin typeface="Arial" charset="0"/>
                <a:cs typeface="Arial" charset="0"/>
              </a:rPr>
              <a:t> and </a:t>
            </a:r>
            <a:r>
              <a:rPr lang="en-US" sz="24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transformation</a:t>
            </a:r>
            <a:r>
              <a:rPr lang="en-US" sz="2400" b="1" dirty="0">
                <a:latin typeface="Arial" charset="0"/>
                <a:cs typeface="Arial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6661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336461" cy="13208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Element 5: Partner and Community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851" y="2056695"/>
            <a:ext cx="8596668" cy="4287718"/>
          </a:xfrm>
        </p:spPr>
        <p:txBody>
          <a:bodyPr>
            <a:normAutofit/>
          </a:bodyPr>
          <a:lstStyle/>
          <a:p>
            <a:r>
              <a:rPr lang="en-US" sz="2400" dirty="0"/>
              <a:t>Engage people who are strategic thinkers and make this their joint “to do.”  Make formal appointments.</a:t>
            </a:r>
          </a:p>
          <a:p>
            <a:r>
              <a:rPr lang="en-US" sz="2400" dirty="0"/>
              <a:t>Meet regularly to share information, discuss challenges and opportunities, and brainstorm solutions that can be jointly pursued.</a:t>
            </a:r>
          </a:p>
          <a:p>
            <a:r>
              <a:rPr lang="en-US" sz="2400" dirty="0"/>
              <a:t>Choose at least one person whose every day job is to be your Chief Intelligence Officer.</a:t>
            </a:r>
          </a:p>
          <a:p>
            <a:r>
              <a:rPr lang="en-US" sz="2400" dirty="0"/>
              <a:t>Make developing new leaders an everyday priority and you will stretch your capacity.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9619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04779" y="1840832"/>
          <a:ext cx="10360526" cy="3695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582400" cy="1345800"/>
          </a:xfrm>
        </p:spPr>
        <p:txBody>
          <a:bodyPr>
            <a:normAutofit/>
          </a:bodyPr>
          <a:lstStyle/>
          <a:p>
            <a:r>
              <a:rPr lang="en-US" sz="4000" b="0" dirty="0">
                <a:solidFill>
                  <a:schemeClr val="accent1"/>
                </a:solidFill>
              </a:rPr>
              <a:t>Finally</a:t>
            </a:r>
            <a:r>
              <a:rPr lang="en-US" sz="4000" b="0">
                <a:solidFill>
                  <a:schemeClr val="accent1"/>
                </a:solidFill>
              </a:rPr>
              <a:t>… </a:t>
            </a:r>
            <a:br>
              <a:rPr lang="en-US" sz="4000" b="0" dirty="0">
                <a:solidFill>
                  <a:schemeClr val="accent1"/>
                </a:solidFill>
              </a:rPr>
            </a:br>
            <a:r>
              <a:rPr lang="en-US" sz="4000" b="0" dirty="0">
                <a:solidFill>
                  <a:schemeClr val="accent1"/>
                </a:solidFill>
              </a:rPr>
              <a:t>Element 6:  Smart Targets that are Measurable  </a:t>
            </a:r>
          </a:p>
        </p:txBody>
      </p:sp>
      <p:grpSp>
        <p:nvGrpSpPr>
          <p:cNvPr id="2" name="Group 28"/>
          <p:cNvGrpSpPr/>
          <p:nvPr/>
        </p:nvGrpSpPr>
        <p:grpSpPr>
          <a:xfrm>
            <a:off x="508001" y="3048000"/>
            <a:ext cx="10594879" cy="1676400"/>
            <a:chOff x="381000" y="3048000"/>
            <a:chExt cx="7946159" cy="1676400"/>
          </a:xfrm>
        </p:grpSpPr>
        <p:grpSp>
          <p:nvGrpSpPr>
            <p:cNvPr id="8" name="Group 7"/>
            <p:cNvGrpSpPr/>
            <p:nvPr/>
          </p:nvGrpSpPr>
          <p:grpSpPr>
            <a:xfrm>
              <a:off x="381000" y="3124200"/>
              <a:ext cx="609600" cy="609600"/>
              <a:chOff x="3276600" y="5257800"/>
              <a:chExt cx="990600" cy="9906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276600" y="5257800"/>
                <a:ext cx="990600" cy="990600"/>
              </a:xfrm>
              <a:prstGeom prst="ellipse">
                <a:avLst/>
              </a:prstGeom>
              <a:noFill/>
              <a:ln w="1270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634740" y="5615940"/>
                <a:ext cx="274320" cy="27432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" name="Group 21"/>
            <p:cNvGrpSpPr/>
            <p:nvPr/>
          </p:nvGrpSpPr>
          <p:grpSpPr>
            <a:xfrm>
              <a:off x="2286000" y="3886200"/>
              <a:ext cx="685800" cy="838200"/>
              <a:chOff x="2286000" y="3886200"/>
              <a:chExt cx="685800" cy="838200"/>
            </a:xfrm>
          </p:grpSpPr>
          <p:cxnSp>
            <p:nvCxnSpPr>
              <p:cNvPr id="10" name="Elbow Connector 9"/>
              <p:cNvCxnSpPr/>
              <p:nvPr/>
            </p:nvCxnSpPr>
            <p:spPr>
              <a:xfrm rot="16200000" flipH="1">
                <a:off x="2209800" y="3962400"/>
                <a:ext cx="838200" cy="685800"/>
              </a:xfrm>
              <a:prstGeom prst="bentConnector3">
                <a:avLst>
                  <a:gd name="adj1" fmla="val 98743"/>
                </a:avLst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Elbow Connector 16"/>
              <p:cNvCxnSpPr/>
              <p:nvPr/>
            </p:nvCxnSpPr>
            <p:spPr>
              <a:xfrm rot="2820000" flipV="1">
                <a:off x="2322921" y="4182846"/>
                <a:ext cx="685799" cy="190781"/>
              </a:xfrm>
              <a:prstGeom prst="bentConnector3">
                <a:avLst>
                  <a:gd name="adj1" fmla="val 37184"/>
                </a:avLst>
              </a:prstGeom>
              <a:ln>
                <a:solidFill>
                  <a:schemeClr val="accent3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50" name="Picture 2" descr="http://www.clker.com/cliparts/f/v/B/C/G/T/cog-8-th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886200" y="3200400"/>
              <a:ext cx="952500" cy="514351"/>
            </a:xfrm>
            <a:prstGeom prst="rect">
              <a:avLst/>
            </a:prstGeom>
            <a:noFill/>
          </p:spPr>
        </p:pic>
        <p:pic>
          <p:nvPicPr>
            <p:cNvPr id="2054" name="Picture 6" descr="http://www.clker.com/cliparts/a/7/d/3/1194988995527403575clock_michael_breuer_02.svg.thumb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620000" y="3048000"/>
              <a:ext cx="707159" cy="714376"/>
            </a:xfrm>
            <a:prstGeom prst="rect">
              <a:avLst/>
            </a:prstGeom>
            <a:noFill/>
          </p:spPr>
        </p:pic>
        <p:pic>
          <p:nvPicPr>
            <p:cNvPr id="2056" name="Picture 8" descr="http://www.clker.com/cliparts/s/1/v/q/p/N/black-check-mark-th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943600" y="3886200"/>
              <a:ext cx="838200" cy="77952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233844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Plan - Must Haves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Purpose - a shared sense of urgency</a:t>
            </a:r>
          </a:p>
          <a:p>
            <a:r>
              <a:rPr lang="en-US" dirty="0"/>
              <a:t>Champions and leadership</a:t>
            </a:r>
          </a:p>
          <a:p>
            <a:r>
              <a:rPr lang="en-US" dirty="0"/>
              <a:t>Collaboration and buy-in</a:t>
            </a:r>
          </a:p>
          <a:p>
            <a:r>
              <a:rPr lang="en-US" dirty="0"/>
              <a:t>Good data</a:t>
            </a:r>
          </a:p>
          <a:p>
            <a:r>
              <a:rPr lang="en-US" dirty="0"/>
              <a:t>Realistic goals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127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What Strategic Planning is NOT…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event</a:t>
            </a:r>
          </a:p>
          <a:p>
            <a:r>
              <a:rPr lang="en-US" dirty="0"/>
              <a:t>About planning meetings</a:t>
            </a:r>
          </a:p>
          <a:p>
            <a:r>
              <a:rPr lang="en-US" dirty="0"/>
              <a:t>Developing a great, well-written report</a:t>
            </a:r>
          </a:p>
          <a:p>
            <a:r>
              <a:rPr lang="en-US" dirty="0"/>
              <a:t>Fulfilling a grant or regulatory requirement</a:t>
            </a:r>
          </a:p>
        </p:txBody>
      </p:sp>
    </p:spTree>
    <p:extLst>
      <p:ext uri="{BB962C8B-B14F-4D97-AF65-F5344CB8AC3E}">
        <p14:creationId xmlns:p14="http://schemas.microsoft.com/office/powerpoint/2010/main" val="2824518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Instead, Strategic Planning is About…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88446"/>
            <a:ext cx="8596668" cy="3880773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Understanding and optimizing your people equation</a:t>
            </a:r>
          </a:p>
          <a:p>
            <a:r>
              <a:rPr lang="en-US" dirty="0"/>
              <a:t>Creating a culture for strategic thinking…for regularly and creatively reinventing your future together</a:t>
            </a:r>
          </a:p>
          <a:p>
            <a:r>
              <a:rPr lang="en-US" dirty="0"/>
              <a:t>Developing your quality of place</a:t>
            </a:r>
          </a:p>
          <a:p>
            <a:r>
              <a:rPr lang="en-US" dirty="0"/>
              <a:t>Most importantly…developing your sense of community</a:t>
            </a:r>
          </a:p>
        </p:txBody>
      </p:sp>
    </p:spTree>
    <p:extLst>
      <p:ext uri="{BB962C8B-B14F-4D97-AF65-F5344CB8AC3E}">
        <p14:creationId xmlns:p14="http://schemas.microsoft.com/office/powerpoint/2010/main" val="3195776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PLACE MATTERS…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024227" cy="392797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b="1" dirty="0">
                <a:solidFill>
                  <a:schemeClr val="accent1">
                    <a:lumMod val="75000"/>
                  </a:schemeClr>
                </a:solidFill>
              </a:rPr>
              <a:t>WHERE PEOPLE WANT TO BE IS MORE AND MORE DRIVING WHERE ECONOMIC DEVELOPMENT HAPPENS...</a:t>
            </a:r>
          </a:p>
          <a:p>
            <a:endParaRPr lang="en-US" sz="9600" dirty="0"/>
          </a:p>
          <a:p>
            <a:r>
              <a:rPr lang="en-US" sz="9600" dirty="0"/>
              <a:t>“Quality of place” considerations are critical site selection criteria to consider for business creation, retention, expansion, and recruitment</a:t>
            </a:r>
          </a:p>
          <a:p>
            <a:endParaRPr lang="en-US" sz="9600" dirty="0"/>
          </a:p>
          <a:p>
            <a:r>
              <a:rPr lang="en-US" sz="9600" dirty="0"/>
              <a:t>Simply put, community competitiveness in the global economy is driven by its quality of place</a:t>
            </a:r>
          </a:p>
          <a:p>
            <a:endParaRPr lang="en-US" sz="4200" dirty="0"/>
          </a:p>
          <a:p>
            <a:endParaRPr lang="en-US" sz="4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278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5" y="200512"/>
            <a:ext cx="8879620" cy="1320800"/>
          </a:xfrm>
        </p:spPr>
        <p:txBody>
          <a:bodyPr>
            <a:normAutofit/>
          </a:bodyPr>
          <a:lstStyle/>
          <a:p>
            <a:r>
              <a:rPr lang="en-US" sz="4000" b="0" dirty="0">
                <a:solidFill>
                  <a:schemeClr val="accent1"/>
                </a:solidFill>
              </a:rPr>
              <a:t>Importance of the Leadership Team</a:t>
            </a:r>
            <a:endParaRPr lang="en-US" sz="4000" b="0" dirty="0">
              <a:solidFill>
                <a:schemeClr val="accent1"/>
              </a:solidFill>
              <a:latin typeface="Garamond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69759" y="1985212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FE57B-55C4-473E-BFA1-BBC3D91DF05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17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Choosing leaders for strategic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6591" y="2367627"/>
            <a:ext cx="8596668" cy="3880773"/>
          </a:xfrm>
        </p:spPr>
        <p:txBody>
          <a:bodyPr>
            <a:noAutofit/>
          </a:bodyPr>
          <a:lstStyle/>
          <a:p>
            <a:r>
              <a:rPr lang="en-US" sz="2400" dirty="0"/>
              <a:t>Well-respected by community </a:t>
            </a:r>
          </a:p>
          <a:p>
            <a:r>
              <a:rPr lang="en-US" sz="2400" dirty="0"/>
              <a:t>Preferably both the public and private sector to give mixed perspectives</a:t>
            </a:r>
          </a:p>
          <a:p>
            <a:r>
              <a:rPr lang="en-US" sz="2400" dirty="0"/>
              <a:t>Known for getting things done &amp; done well</a:t>
            </a:r>
          </a:p>
          <a:p>
            <a:r>
              <a:rPr lang="en-US" sz="2400" dirty="0"/>
              <a:t>Successful in launching new ventures</a:t>
            </a:r>
          </a:p>
          <a:p>
            <a:r>
              <a:rPr lang="en-US" sz="2400" dirty="0"/>
              <a:t>Easily able to recruit others to join in</a:t>
            </a:r>
          </a:p>
          <a:p>
            <a:r>
              <a:rPr lang="en-US" sz="2400" dirty="0"/>
              <a:t>Reputation for being fair, ethical</a:t>
            </a:r>
          </a:p>
          <a:p>
            <a:r>
              <a:rPr lang="en-US" sz="2400" dirty="0"/>
              <a:t>Thought of as respectful of others</a:t>
            </a:r>
          </a:p>
        </p:txBody>
      </p:sp>
    </p:spTree>
    <p:extLst>
      <p:ext uri="{BB962C8B-B14F-4D97-AF65-F5344CB8AC3E}">
        <p14:creationId xmlns:p14="http://schemas.microsoft.com/office/powerpoint/2010/main" val="153045339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3409</TotalTime>
  <Words>2760</Words>
  <Application>Microsoft Office PowerPoint</Application>
  <PresentationFormat>Widescreen</PresentationFormat>
  <Paragraphs>468</Paragraphs>
  <Slides>33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Courier New</vt:lpstr>
      <vt:lpstr>Garamond</vt:lpstr>
      <vt:lpstr>Times New Roman</vt:lpstr>
      <vt:lpstr>Trebuchet MS</vt:lpstr>
      <vt:lpstr>Wingdings 3</vt:lpstr>
      <vt:lpstr>Facet</vt:lpstr>
      <vt:lpstr>Thinking Strategically about Your Economy &amp; the Future</vt:lpstr>
      <vt:lpstr>Call for Action 1</vt:lpstr>
      <vt:lpstr>Why You Need Integrated Strategic Plans</vt:lpstr>
      <vt:lpstr>Strategic Plan - Must Haves</vt:lpstr>
      <vt:lpstr> What Strategic Planning is NOT…</vt:lpstr>
      <vt:lpstr> Instead, Strategic Planning is About…</vt:lpstr>
      <vt:lpstr> PLACE MATTERS…</vt:lpstr>
      <vt:lpstr>Importance of the Leadership Team</vt:lpstr>
      <vt:lpstr>Choosing leaders for strategic planning</vt:lpstr>
      <vt:lpstr>CEDS: Comprehensive Economic Development Strategy</vt:lpstr>
      <vt:lpstr>Strategic Planning Process</vt:lpstr>
      <vt:lpstr>Key Elements</vt:lpstr>
      <vt:lpstr>Key Elements</vt:lpstr>
      <vt:lpstr>Key Element 1: Data</vt:lpstr>
      <vt:lpstr>  Understand Your Economy</vt:lpstr>
      <vt:lpstr>Labor Force and Employment</vt:lpstr>
      <vt:lpstr>PowerPoint Presentation</vt:lpstr>
      <vt:lpstr>PowerPoint Presentation</vt:lpstr>
      <vt:lpstr>Your community’s place in the regional economy</vt:lpstr>
      <vt:lpstr>Your Industry Clusters</vt:lpstr>
      <vt:lpstr>Key Element 2: Vision</vt:lpstr>
      <vt:lpstr>Inclusiveness &amp; Consensus                  Makes a Difference</vt:lpstr>
      <vt:lpstr>Key Element 3: Analysis  SWOT helps focus on priorities</vt:lpstr>
      <vt:lpstr>Strengths</vt:lpstr>
      <vt:lpstr>Example of an Island-based Economic Development Plan</vt:lpstr>
      <vt:lpstr>Weaknesses</vt:lpstr>
      <vt:lpstr>Addressing weaknesses: Northern Mariana Islands Strategic Plan for Tourism &amp; Master Plan for Tourism Development</vt:lpstr>
      <vt:lpstr>Opportunities</vt:lpstr>
      <vt:lpstr>Threats</vt:lpstr>
      <vt:lpstr>Dealing with a Threat: </vt:lpstr>
      <vt:lpstr>Element 4: Strategies and Action Plan</vt:lpstr>
      <vt:lpstr>Element 5: Partner and Community Engagement</vt:lpstr>
      <vt:lpstr>Finally…  Element 6:  Smart Targets that are Measurable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Knight</dc:creator>
  <cp:lastModifiedBy>Mickie Valente</cp:lastModifiedBy>
  <cp:revision>289</cp:revision>
  <dcterms:created xsi:type="dcterms:W3CDTF">2014-09-12T02:18:09Z</dcterms:created>
  <dcterms:modified xsi:type="dcterms:W3CDTF">2018-07-27T17:59:18Z</dcterms:modified>
</cp:coreProperties>
</file>