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 id="2147483783" r:id="rId3"/>
  </p:sldMasterIdLst>
  <p:notesMasterIdLst>
    <p:notesMasterId r:id="rId26"/>
  </p:notesMasterIdLst>
  <p:sldIdLst>
    <p:sldId id="355" r:id="rId4"/>
    <p:sldId id="341" r:id="rId5"/>
    <p:sldId id="342" r:id="rId6"/>
    <p:sldId id="351" r:id="rId7"/>
    <p:sldId id="315" r:id="rId8"/>
    <p:sldId id="337" r:id="rId9"/>
    <p:sldId id="350" r:id="rId10"/>
    <p:sldId id="352" r:id="rId11"/>
    <p:sldId id="340" r:id="rId12"/>
    <p:sldId id="343" r:id="rId13"/>
    <p:sldId id="344" r:id="rId14"/>
    <p:sldId id="298" r:id="rId15"/>
    <p:sldId id="311" r:id="rId16"/>
    <p:sldId id="348" r:id="rId17"/>
    <p:sldId id="349" r:id="rId18"/>
    <p:sldId id="299" r:id="rId19"/>
    <p:sldId id="345" r:id="rId20"/>
    <p:sldId id="321" r:id="rId21"/>
    <p:sldId id="284" r:id="rId22"/>
    <p:sldId id="265" r:id="rId23"/>
    <p:sldId id="335" r:id="rId24"/>
    <p:sldId id="35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snapToObjects="1">
      <p:cViewPr varScale="1">
        <p:scale>
          <a:sx n="108" d="100"/>
          <a:sy n="108" d="100"/>
        </p:scale>
        <p:origin x="584" y="80"/>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5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4CB5D-2005-7A42-98B2-7C2583A2961F}" type="datetimeFigureOut">
              <a:rPr lang="en-US" smtClean="0"/>
              <a:t>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92B39-F082-164A-AB63-CB325FC188B9}" type="slidenum">
              <a:rPr lang="en-US" smtClean="0"/>
              <a:t>‹#›</a:t>
            </a:fld>
            <a:endParaRPr lang="en-US" dirty="0"/>
          </a:p>
        </p:txBody>
      </p:sp>
    </p:spTree>
    <p:extLst>
      <p:ext uri="{BB962C8B-B14F-4D97-AF65-F5344CB8AC3E}">
        <p14:creationId xmlns:p14="http://schemas.microsoft.com/office/powerpoint/2010/main" val="1540743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1716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Welcome to our Lunch n Learn event!  We’re so pleased you are able to join us.  My name is Elaine McArthur and I am the Outreach and Education Coordinator for the U.S. Equal Employment Opportunity Commission’s Miami District Office.  Today’s event is a collaborative effort to provide employers and other interested individuals with important information as it relates to COVID-19 and the Americans with Disabilities Act.  Our partnership includes:</a:t>
            </a:r>
          </a:p>
          <a:p>
            <a:endParaRPr lang="en-US" sz="1500" dirty="0"/>
          </a:p>
          <a:p>
            <a:r>
              <a:rPr lang="en-US" sz="1500" dirty="0"/>
              <a:t>Shammi Carr, representing the Disability Rights Center of the Virgin Islands</a:t>
            </a:r>
          </a:p>
          <a:p>
            <a:r>
              <a:rPr lang="en-US" sz="1500" dirty="0"/>
              <a:t>Mary Joe Williams and Sherrika Industrious-Phillips, from the Virgin Islands Small Business Development Center, which is hosted by the University of the Virgin Islands </a:t>
            </a:r>
          </a:p>
          <a:p>
            <a:pPr defTabSz="914318">
              <a:defRPr/>
            </a:pPr>
            <a:r>
              <a:rPr lang="en-US" sz="1500" dirty="0"/>
              <a:t>Astia (Ass-tee-a) Lebron,  representing the Virgin Islands Department of Labor </a:t>
            </a:r>
          </a:p>
          <a:p>
            <a:r>
              <a:rPr lang="en-US" sz="1500" dirty="0"/>
              <a:t>Shanell Petersen, VI Economic Development Authority</a:t>
            </a:r>
          </a:p>
          <a:p>
            <a:r>
              <a:rPr lang="en-US" sz="1500" dirty="0"/>
              <a:t>and myself</a:t>
            </a:r>
          </a:p>
          <a:p>
            <a:endParaRPr lang="en-US" sz="1500" dirty="0"/>
          </a:p>
          <a:p>
            <a:pPr defTabSz="914318">
              <a:defRPr/>
            </a:pPr>
            <a:r>
              <a:rPr lang="en-US" sz="1500" dirty="0"/>
              <a:t>This is our inaugural presentation!  Please be on the lookout for invitations to our free quarterly events, where we will discuss various trending topics of interest and need.  We anticipate these future events will be held in March, June, Sept and Dec 2021.</a:t>
            </a:r>
          </a:p>
          <a:p>
            <a:endParaRPr lang="en-US" sz="1500" dirty="0"/>
          </a:p>
          <a:p>
            <a:r>
              <a:rPr lang="en-US" sz="1500" dirty="0"/>
              <a:t>Just a few housekeeping items – First of all, please type any questions you may have in the Q&amp;A box.  We won’t be monitoring the chat box, but we will be looking for questions in the Q&amp;A,  We will answer as many questions as time permits at the end of our hour long program.  Secondly, if you signed in to the webinar via your Zoom link today, we will have captured your email information and a copy of today’s presentation will be emailed to you following this event.  </a:t>
            </a:r>
          </a:p>
        </p:txBody>
      </p:sp>
      <p:sp>
        <p:nvSpPr>
          <p:cNvPr id="4" name="Slide Number Placeholder 3"/>
          <p:cNvSpPr>
            <a:spLocks noGrp="1"/>
          </p:cNvSpPr>
          <p:nvPr>
            <p:ph type="sldNum" sz="quarter" idx="5"/>
          </p:nvPr>
        </p:nvSpPr>
        <p:spPr/>
        <p:txBody>
          <a:bodyPr/>
          <a:lstStyle/>
          <a:p>
            <a:fld id="{DF583A87-F967-4C3D-9DBA-15DCD606A08F}" type="slidenum">
              <a:rPr lang="en-US" smtClean="0"/>
              <a:t>2</a:t>
            </a:fld>
            <a:endParaRPr lang="en-US" dirty="0"/>
          </a:p>
        </p:txBody>
      </p:sp>
    </p:spTree>
    <p:extLst>
      <p:ext uri="{BB962C8B-B14F-4D97-AF65-F5344CB8AC3E}">
        <p14:creationId xmlns:p14="http://schemas.microsoft.com/office/powerpoint/2010/main" val="70563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92B39-F082-164A-AB63-CB325FC188B9}" type="slidenum">
              <a:rPr lang="en-US" smtClean="0"/>
              <a:t>7</a:t>
            </a:fld>
            <a:endParaRPr lang="en-US" dirty="0"/>
          </a:p>
        </p:txBody>
      </p:sp>
    </p:spTree>
    <p:extLst>
      <p:ext uri="{BB962C8B-B14F-4D97-AF65-F5344CB8AC3E}">
        <p14:creationId xmlns:p14="http://schemas.microsoft.com/office/powerpoint/2010/main" val="100368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1718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 xmlns:a16="http://schemas.microsoft.com/office/drawing/2014/main" id="{4A7BA6A9-732F-DD4D-A79A-0CD8BD766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6065"/>
          <a:stretch/>
        </p:blipFill>
        <p:spPr>
          <a:xfrm>
            <a:off x="3319040" y="1606514"/>
            <a:ext cx="2505920" cy="2694899"/>
          </a:xfrm>
          <a:prstGeom prst="rect">
            <a:avLst/>
          </a:prstGeom>
        </p:spPr>
      </p:pic>
      <p:sp>
        <p:nvSpPr>
          <p:cNvPr id="5" name="Title 4">
            <a:extLst>
              <a:ext uri="{FF2B5EF4-FFF2-40B4-BE49-F238E27FC236}">
                <a16:creationId xmlns=""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404974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80242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227131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164899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7725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97297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45208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5"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a:xfrm>
            <a:off x="390920" y="6194301"/>
            <a:ext cx="1795815" cy="365125"/>
          </a:xfrm>
          <a:prstGeom prst="rect">
            <a:avLst/>
          </a:prstGeom>
        </p:spPr>
        <p:txBody>
          <a:bodyPr/>
          <a:lstStyle/>
          <a:p>
            <a:fld id="{1DC0E40B-D7C8-41F6-874C-8A0DF5748741}" type="datetime4">
              <a:rPr lang="en-US" smtClean="0">
                <a:solidFill>
                  <a:srgbClr val="1B1E29"/>
                </a:solidFill>
              </a:rPr>
              <a:pPr/>
              <a:t>February 8, 2021</a:t>
            </a:fld>
            <a:endParaRPr lang="en-US">
              <a:solidFill>
                <a:srgbClr val="1B1E29"/>
              </a:solidFill>
            </a:endParaRPr>
          </a:p>
        </p:txBody>
      </p:sp>
      <p:sp>
        <p:nvSpPr>
          <p:cNvPr id="6" name="Slide Number Placeholder 5"/>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194877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390920" y="6194301"/>
            <a:ext cx="1795815" cy="365125"/>
          </a:xfrm>
          <a:prstGeom prst="rect">
            <a:avLst/>
          </a:prstGeom>
        </p:spPr>
        <p:txBody>
          <a:bodyPr/>
          <a:lstStyle/>
          <a:p>
            <a:fld id="{CB0E017F-6BEB-4712-902E-A93091F37A3A}" type="datetime4">
              <a:rPr lang="en-US" smtClean="0">
                <a:solidFill>
                  <a:srgbClr val="1B1E29"/>
                </a:solidFill>
              </a:rPr>
              <a:pPr/>
              <a:t>February 8, 2021</a:t>
            </a:fld>
            <a:endParaRPr lang="en-US">
              <a:solidFill>
                <a:srgbClr val="1B1E29"/>
              </a:solidFill>
            </a:endParaRPr>
          </a:p>
        </p:txBody>
      </p:sp>
      <p:sp>
        <p:nvSpPr>
          <p:cNvPr id="10" name="Slide Number Placeholder 6"/>
          <p:cNvSpPr>
            <a:spLocks noGrp="1"/>
          </p:cNvSpPr>
          <p:nvPr>
            <p:ph type="sldNum" sz="quarter" idx="12"/>
          </p:nvPr>
        </p:nvSpPr>
        <p:spPr>
          <a:xfrm>
            <a:off x="6796510" y="6194301"/>
            <a:ext cx="2057400" cy="365125"/>
          </a:xfrm>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
        <p:nvSpPr>
          <p:cNvPr id="11" name="Subtitle 2"/>
          <p:cNvSpPr>
            <a:spLocks noGrp="1"/>
          </p:cNvSpPr>
          <p:nvPr>
            <p:ph type="subTitle" idx="13"/>
          </p:nvPr>
        </p:nvSpPr>
        <p:spPr>
          <a:xfrm>
            <a:off x="628650" y="1129555"/>
            <a:ext cx="7886700" cy="696071"/>
          </a:xfrm>
        </p:spPr>
        <p:txBody>
          <a:bodyPr>
            <a:normAutofit/>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7486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90920" y="6194301"/>
            <a:ext cx="1795815" cy="365125"/>
          </a:xfrm>
          <a:prstGeom prst="rect">
            <a:avLst/>
          </a:prstGeom>
        </p:spPr>
        <p:txBody>
          <a:bodyPr/>
          <a:lstStyle/>
          <a:p>
            <a:fld id="{58C28BA9-B5BA-43EF-A3AE-D8037162C513}" type="datetime4">
              <a:rPr lang="en-US" smtClean="0">
                <a:solidFill>
                  <a:srgbClr val="1B1E29"/>
                </a:solidFill>
              </a:rPr>
              <a:pPr/>
              <a:t>February 8, 2021</a:t>
            </a:fld>
            <a:endParaRPr lang="en-US">
              <a:solidFill>
                <a:srgbClr val="1B1E29"/>
              </a:solidFill>
            </a:endParaRPr>
          </a:p>
        </p:txBody>
      </p:sp>
      <p:sp>
        <p:nvSpPr>
          <p:cNvPr id="6" name="Footer Placeholder 5"/>
          <p:cNvSpPr>
            <a:spLocks noGrp="1"/>
          </p:cNvSpPr>
          <p:nvPr>
            <p:ph type="ftr" sz="quarter" idx="11"/>
          </p:nvPr>
        </p:nvSpPr>
        <p:spPr>
          <a:xfrm>
            <a:off x="3028950" y="6194301"/>
            <a:ext cx="3086100" cy="365125"/>
          </a:xfrm>
          <a:prstGeom prst="rect">
            <a:avLst/>
          </a:prstGeom>
        </p:spPr>
        <p:txBody>
          <a:bodyPr/>
          <a:lstStyle/>
          <a:p>
            <a:r>
              <a:rPr lang="en-US" dirty="0">
                <a:solidFill>
                  <a:srgbClr val="1B1E29"/>
                </a:solidFill>
              </a:rPr>
              <a:t>Pre-decisional and Deliberative  Internal Only </a:t>
            </a: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3564337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90920" y="6194301"/>
            <a:ext cx="1795815" cy="365125"/>
          </a:xfrm>
          <a:prstGeom prst="rect">
            <a:avLst/>
          </a:prstGeom>
        </p:spPr>
        <p:txBody>
          <a:bodyPr/>
          <a:lstStyle/>
          <a:p>
            <a:fld id="{931D8791-2C45-4944-8CC2-B4C65725817F}" type="datetime4">
              <a:rPr lang="en-US" smtClean="0">
                <a:solidFill>
                  <a:srgbClr val="1B1E29"/>
                </a:solidFill>
              </a:rPr>
              <a:pPr/>
              <a:t>February 8, 2021</a:t>
            </a:fld>
            <a:endParaRPr lang="en-US">
              <a:solidFill>
                <a:srgbClr val="1B1E29"/>
              </a:solidFill>
            </a:endParaRPr>
          </a:p>
        </p:txBody>
      </p:sp>
      <p:sp>
        <p:nvSpPr>
          <p:cNvPr id="9" name="Slide Number Placeholder 8"/>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27977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
        <p:nvSpPr>
          <p:cNvPr id="3" name="Date Placeholder 2"/>
          <p:cNvSpPr>
            <a:spLocks noGrp="1"/>
          </p:cNvSpPr>
          <p:nvPr>
            <p:ph type="dt" sz="half" idx="10"/>
          </p:nvPr>
        </p:nvSpPr>
        <p:spPr>
          <a:xfrm>
            <a:off x="390920" y="6194301"/>
            <a:ext cx="1795815" cy="365125"/>
          </a:xfrm>
          <a:prstGeom prst="rect">
            <a:avLst/>
          </a:prstGeom>
        </p:spPr>
        <p:txBody>
          <a:bodyPr/>
          <a:lstStyle/>
          <a:p>
            <a:fld id="{4F1FE3C6-4560-413D-8FC6-57F51363D05F}" type="datetime4">
              <a:rPr lang="en-US" smtClean="0">
                <a:solidFill>
                  <a:srgbClr val="1B1E29"/>
                </a:solidFill>
              </a:rPr>
              <a:pPr/>
              <a:t>February 8, 2021</a:t>
            </a:fld>
            <a:endParaRPr lang="en-US">
              <a:solidFill>
                <a:srgbClr val="1B1E29"/>
              </a:solidFill>
            </a:endParaRPr>
          </a:p>
        </p:txBody>
      </p:sp>
      <p:sp>
        <p:nvSpPr>
          <p:cNvPr id="5" name="Slide Number Placeholder 4"/>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761262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0920" y="6194301"/>
            <a:ext cx="1795815" cy="365125"/>
          </a:xfrm>
          <a:prstGeom prst="rect">
            <a:avLst/>
          </a:prstGeom>
        </p:spPr>
        <p:txBody>
          <a:bodyPr/>
          <a:lstStyle/>
          <a:p>
            <a:fld id="{52AA936D-8E0B-4BDE-AD04-11C506A19C45}" type="datetime4">
              <a:rPr lang="en-US" smtClean="0">
                <a:solidFill>
                  <a:srgbClr val="1B1E29"/>
                </a:solidFill>
              </a:rPr>
              <a:pPr/>
              <a:t>February 8, 2021</a:t>
            </a:fld>
            <a:endParaRPr lang="en-US">
              <a:solidFill>
                <a:srgbClr val="1B1E29"/>
              </a:solidFill>
            </a:endParaRPr>
          </a:p>
        </p:txBody>
      </p:sp>
      <p:sp>
        <p:nvSpPr>
          <p:cNvPr id="3" name="Footer Placeholder 2"/>
          <p:cNvSpPr>
            <a:spLocks noGrp="1"/>
          </p:cNvSpPr>
          <p:nvPr>
            <p:ph type="ftr" sz="quarter" idx="11"/>
          </p:nvPr>
        </p:nvSpPr>
        <p:spPr>
          <a:xfrm>
            <a:off x="3028950" y="6194301"/>
            <a:ext cx="3086100" cy="365125"/>
          </a:xfrm>
          <a:prstGeom prst="rect">
            <a:avLst/>
          </a:prstGeom>
        </p:spPr>
        <p:txBody>
          <a:bodyPr/>
          <a:lstStyle/>
          <a:p>
            <a:r>
              <a:rPr lang="en-US">
                <a:solidFill>
                  <a:srgbClr val="1B1E29"/>
                </a:solidFill>
              </a:rPr>
              <a:t>Pre-decisional and Deliberative  Internal Only </a:t>
            </a:r>
          </a:p>
        </p:txBody>
      </p:sp>
      <p:sp>
        <p:nvSpPr>
          <p:cNvPr id="4" name="Slide Number Placeholder 3"/>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794324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90920" y="6194301"/>
            <a:ext cx="1795815" cy="365125"/>
          </a:xfrm>
          <a:prstGeom prst="rect">
            <a:avLst/>
          </a:prstGeom>
        </p:spPr>
        <p:txBody>
          <a:bodyPr/>
          <a:lstStyle/>
          <a:p>
            <a:fld id="{CE56D686-2115-424F-B0E4-88BE2F045224}" type="datetime4">
              <a:rPr lang="en-US" smtClean="0">
                <a:solidFill>
                  <a:srgbClr val="1B1E29"/>
                </a:solidFill>
              </a:rPr>
              <a:pPr/>
              <a:t>February 8, 2021</a:t>
            </a:fld>
            <a:endParaRPr lang="en-US">
              <a:solidFill>
                <a:srgbClr val="1B1E29"/>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4281472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a:xfrm>
            <a:off x="390920" y="6194301"/>
            <a:ext cx="1795815" cy="365125"/>
          </a:xfrm>
          <a:prstGeom prst="rect">
            <a:avLst/>
          </a:prstGeom>
        </p:spPr>
        <p:txBody>
          <a:bodyPr/>
          <a:lstStyle/>
          <a:p>
            <a:fld id="{B2985C79-6D14-46DA-A0AF-B070740A39BF}" type="datetime4">
              <a:rPr lang="en-US" smtClean="0">
                <a:solidFill>
                  <a:srgbClr val="1B1E29"/>
                </a:solidFill>
              </a:rPr>
              <a:pPr/>
              <a:t>February 8, 2021</a:t>
            </a:fld>
            <a:endParaRPr lang="en-US">
              <a:solidFill>
                <a:srgbClr val="1B1E29"/>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
        <p:nvSpPr>
          <p:cNvPr id="8"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576876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3E8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1800" b="0" i="0">
                <a:solidFill>
                  <a:srgbClr val="1B1E29"/>
                </a:solidFill>
                <a:latin typeface="Nimbus Sans L"/>
                <a:cs typeface="Nimbus Sans L"/>
              </a:defRPr>
            </a:lvl1pPr>
          </a:lstStyle>
          <a:p>
            <a:endParaRPr/>
          </a:p>
        </p:txBody>
      </p:sp>
      <p:sp>
        <p:nvSpPr>
          <p:cNvPr id="5" name="Holder 5"/>
          <p:cNvSpPr>
            <a:spLocks noGrp="1"/>
          </p:cNvSpPr>
          <p:nvPr>
            <p:ph type="dt" sz="half" idx="6"/>
          </p:nvPr>
        </p:nvSpPr>
        <p:spPr>
          <a:xfrm>
            <a:off x="390920" y="6194301"/>
            <a:ext cx="1795815" cy="365125"/>
          </a:xfrm>
          <a:prstGeom prst="rect">
            <a:avLst/>
          </a:prstGeom>
        </p:spPr>
        <p:txBody>
          <a:bodyPr lIns="0" tIns="0" rIns="0" bIns="0"/>
          <a:lstStyle>
            <a:lvl1pPr algn="l">
              <a:defRPr>
                <a:solidFill>
                  <a:schemeClr val="tx1">
                    <a:tint val="75000"/>
                  </a:schemeClr>
                </a:solidFill>
              </a:defRPr>
            </a:lvl1pPr>
          </a:lstStyle>
          <a:p>
            <a:fld id="{7669EBDB-0700-43DD-A5A7-61101956598E}" type="datetime4">
              <a:rPr lang="en-US" smtClean="0">
                <a:solidFill>
                  <a:srgbClr val="1B1E29">
                    <a:tint val="75000"/>
                  </a:srgbClr>
                </a:solidFill>
              </a:rPr>
              <a:pPr/>
              <a:t>February 8, 2021</a:t>
            </a:fld>
            <a:endParaRPr lang="en-US">
              <a:solidFill>
                <a:srgbClr val="1B1E29">
                  <a:tint val="75000"/>
                </a:srgbClr>
              </a:solidFill>
            </a:endParaRPr>
          </a:p>
        </p:txBody>
      </p:sp>
      <p:sp>
        <p:nvSpPr>
          <p:cNvPr id="6" name="Holder 6"/>
          <p:cNvSpPr>
            <a:spLocks noGrp="1"/>
          </p:cNvSpPr>
          <p:nvPr>
            <p:ph type="sldNum" sz="quarter" idx="7"/>
          </p:nvPr>
        </p:nvSpPr>
        <p:spPr/>
        <p:txBody>
          <a:bodyPr lIns="0" tIns="0" rIns="0" bIns="0"/>
          <a:lstStyle>
            <a:lvl1pPr>
              <a:defRPr sz="675" b="0" i="0">
                <a:solidFill>
                  <a:srgbClr val="8A8A8D"/>
                </a:solidFill>
                <a:latin typeface="Nimbus Sans L"/>
                <a:cs typeface="Nimbus Sans L"/>
              </a:defRPr>
            </a:lvl1pPr>
          </a:lstStyle>
          <a:p>
            <a:pPr marL="28575">
              <a:spcBef>
                <a:spcPts val="326"/>
              </a:spcBef>
            </a:pPr>
            <a:fld id="{81D60167-4931-47E6-BA6A-407CBD079E47}" type="slidenum">
              <a:rPr lang="en-US" smtClean="0"/>
              <a:pPr marL="28575">
                <a:spcBef>
                  <a:spcPts val="326"/>
                </a:spcBef>
              </a:pPr>
              <a:t>‹#›</a:t>
            </a:fld>
            <a:endParaRPr lang="en-US" dirty="0"/>
          </a:p>
        </p:txBody>
      </p:sp>
    </p:spTree>
    <p:extLst>
      <p:ext uri="{BB962C8B-B14F-4D97-AF65-F5344CB8AC3E}">
        <p14:creationId xmlns:p14="http://schemas.microsoft.com/office/powerpoint/2010/main" val="379286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 xmlns:a16="http://schemas.microsoft.com/office/drawing/2014/main" id="{4A7BA6A9-732F-DD4D-A79A-0CD8BD766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6065"/>
          <a:stretch/>
        </p:blipFill>
        <p:spPr>
          <a:xfrm>
            <a:off x="3319040" y="1606514"/>
            <a:ext cx="2505920" cy="2694899"/>
          </a:xfrm>
          <a:prstGeom prst="rect">
            <a:avLst/>
          </a:prstGeom>
        </p:spPr>
      </p:pic>
      <p:sp>
        <p:nvSpPr>
          <p:cNvPr id="5" name="Title 4">
            <a:extLst>
              <a:ext uri="{FF2B5EF4-FFF2-40B4-BE49-F238E27FC236}">
                <a16:creationId xmlns=""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2173216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8133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62170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60022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184430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67322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15738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5"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a:xfrm>
            <a:off x="390920" y="6194301"/>
            <a:ext cx="1795815" cy="365125"/>
          </a:xfrm>
          <a:prstGeom prst="rect">
            <a:avLst/>
          </a:prstGeom>
        </p:spPr>
        <p:txBody>
          <a:bodyPr/>
          <a:lstStyle/>
          <a:p>
            <a:fld id="{1DC0E40B-D7C8-41F6-874C-8A0DF5748741}" type="datetime4">
              <a:rPr lang="en-US" smtClean="0">
                <a:solidFill>
                  <a:srgbClr val="1B1E29"/>
                </a:solidFill>
              </a:rPr>
              <a:pPr/>
              <a:t>February 8, 2021</a:t>
            </a:fld>
            <a:endParaRPr lang="en-US">
              <a:solidFill>
                <a:srgbClr val="1B1E29"/>
              </a:solidFill>
            </a:endParaRPr>
          </a:p>
        </p:txBody>
      </p:sp>
      <p:sp>
        <p:nvSpPr>
          <p:cNvPr id="6" name="Slide Number Placeholder 5"/>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1288656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390920" y="6194301"/>
            <a:ext cx="1795815" cy="365125"/>
          </a:xfrm>
          <a:prstGeom prst="rect">
            <a:avLst/>
          </a:prstGeom>
        </p:spPr>
        <p:txBody>
          <a:bodyPr/>
          <a:lstStyle/>
          <a:p>
            <a:fld id="{CB0E017F-6BEB-4712-902E-A93091F37A3A}" type="datetime4">
              <a:rPr lang="en-US" smtClean="0">
                <a:solidFill>
                  <a:srgbClr val="1B1E29"/>
                </a:solidFill>
              </a:rPr>
              <a:pPr/>
              <a:t>February 8, 2021</a:t>
            </a:fld>
            <a:endParaRPr lang="en-US">
              <a:solidFill>
                <a:srgbClr val="1B1E29"/>
              </a:solidFill>
            </a:endParaRPr>
          </a:p>
        </p:txBody>
      </p:sp>
      <p:sp>
        <p:nvSpPr>
          <p:cNvPr id="10" name="Slide Number Placeholder 6"/>
          <p:cNvSpPr>
            <a:spLocks noGrp="1"/>
          </p:cNvSpPr>
          <p:nvPr>
            <p:ph type="sldNum" sz="quarter" idx="12"/>
          </p:nvPr>
        </p:nvSpPr>
        <p:spPr>
          <a:xfrm>
            <a:off x="6796510" y="6194301"/>
            <a:ext cx="2057400" cy="365125"/>
          </a:xfrm>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
        <p:nvSpPr>
          <p:cNvPr id="11" name="Subtitle 2"/>
          <p:cNvSpPr>
            <a:spLocks noGrp="1"/>
          </p:cNvSpPr>
          <p:nvPr>
            <p:ph type="subTitle" idx="13"/>
          </p:nvPr>
        </p:nvSpPr>
        <p:spPr>
          <a:xfrm>
            <a:off x="628650" y="1129555"/>
            <a:ext cx="7886700" cy="696071"/>
          </a:xfrm>
        </p:spPr>
        <p:txBody>
          <a:bodyPr>
            <a:normAutofit/>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4040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90920" y="6194301"/>
            <a:ext cx="1795815" cy="365125"/>
          </a:xfrm>
          <a:prstGeom prst="rect">
            <a:avLst/>
          </a:prstGeom>
        </p:spPr>
        <p:txBody>
          <a:bodyPr/>
          <a:lstStyle/>
          <a:p>
            <a:fld id="{58C28BA9-B5BA-43EF-A3AE-D8037162C513}" type="datetime4">
              <a:rPr lang="en-US" smtClean="0">
                <a:solidFill>
                  <a:srgbClr val="1B1E29"/>
                </a:solidFill>
              </a:rPr>
              <a:pPr/>
              <a:t>February 8, 2021</a:t>
            </a:fld>
            <a:endParaRPr lang="en-US">
              <a:solidFill>
                <a:srgbClr val="1B1E29"/>
              </a:solidFill>
            </a:endParaRPr>
          </a:p>
        </p:txBody>
      </p:sp>
      <p:sp>
        <p:nvSpPr>
          <p:cNvPr id="6" name="Footer Placeholder 5"/>
          <p:cNvSpPr>
            <a:spLocks noGrp="1"/>
          </p:cNvSpPr>
          <p:nvPr>
            <p:ph type="ftr" sz="quarter" idx="11"/>
          </p:nvPr>
        </p:nvSpPr>
        <p:spPr>
          <a:xfrm>
            <a:off x="3028950" y="6194301"/>
            <a:ext cx="3086100" cy="365125"/>
          </a:xfrm>
          <a:prstGeom prst="rect">
            <a:avLst/>
          </a:prstGeom>
        </p:spPr>
        <p:txBody>
          <a:bodyPr/>
          <a:lstStyle/>
          <a:p>
            <a:r>
              <a:rPr lang="en-US" dirty="0">
                <a:solidFill>
                  <a:srgbClr val="1B1E29"/>
                </a:solidFill>
              </a:rPr>
              <a:t>Pre-decisional and Deliberative  Internal Only </a:t>
            </a: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3943925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90920" y="6194301"/>
            <a:ext cx="1795815" cy="365125"/>
          </a:xfrm>
          <a:prstGeom prst="rect">
            <a:avLst/>
          </a:prstGeom>
        </p:spPr>
        <p:txBody>
          <a:bodyPr/>
          <a:lstStyle/>
          <a:p>
            <a:fld id="{931D8791-2C45-4944-8CC2-B4C65725817F}" type="datetime4">
              <a:rPr lang="en-US" smtClean="0">
                <a:solidFill>
                  <a:srgbClr val="1B1E29"/>
                </a:solidFill>
              </a:rPr>
              <a:pPr/>
              <a:t>February 8, 2021</a:t>
            </a:fld>
            <a:endParaRPr lang="en-US">
              <a:solidFill>
                <a:srgbClr val="1B1E29"/>
              </a:solidFill>
            </a:endParaRPr>
          </a:p>
        </p:txBody>
      </p:sp>
      <p:sp>
        <p:nvSpPr>
          <p:cNvPr id="9" name="Slide Number Placeholder 8"/>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605363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
        <p:nvSpPr>
          <p:cNvPr id="3" name="Date Placeholder 2"/>
          <p:cNvSpPr>
            <a:spLocks noGrp="1"/>
          </p:cNvSpPr>
          <p:nvPr>
            <p:ph type="dt" sz="half" idx="10"/>
          </p:nvPr>
        </p:nvSpPr>
        <p:spPr>
          <a:xfrm>
            <a:off x="390920" y="6194301"/>
            <a:ext cx="1795815" cy="365125"/>
          </a:xfrm>
          <a:prstGeom prst="rect">
            <a:avLst/>
          </a:prstGeom>
        </p:spPr>
        <p:txBody>
          <a:bodyPr/>
          <a:lstStyle/>
          <a:p>
            <a:fld id="{4F1FE3C6-4560-413D-8FC6-57F51363D05F}" type="datetime4">
              <a:rPr lang="en-US" smtClean="0">
                <a:solidFill>
                  <a:srgbClr val="1B1E29"/>
                </a:solidFill>
              </a:rPr>
              <a:pPr/>
              <a:t>February 8, 2021</a:t>
            </a:fld>
            <a:endParaRPr lang="en-US">
              <a:solidFill>
                <a:srgbClr val="1B1E29"/>
              </a:solidFill>
            </a:endParaRPr>
          </a:p>
        </p:txBody>
      </p:sp>
      <p:sp>
        <p:nvSpPr>
          <p:cNvPr id="5" name="Slide Number Placeholder 4"/>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201257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0920" y="6194301"/>
            <a:ext cx="1795815" cy="365125"/>
          </a:xfrm>
          <a:prstGeom prst="rect">
            <a:avLst/>
          </a:prstGeom>
        </p:spPr>
        <p:txBody>
          <a:bodyPr/>
          <a:lstStyle/>
          <a:p>
            <a:fld id="{52AA936D-8E0B-4BDE-AD04-11C506A19C45}" type="datetime4">
              <a:rPr lang="en-US" smtClean="0">
                <a:solidFill>
                  <a:srgbClr val="1B1E29"/>
                </a:solidFill>
              </a:rPr>
              <a:pPr/>
              <a:t>February 8, 2021</a:t>
            </a:fld>
            <a:endParaRPr lang="en-US">
              <a:solidFill>
                <a:srgbClr val="1B1E29"/>
              </a:solidFill>
            </a:endParaRPr>
          </a:p>
        </p:txBody>
      </p:sp>
      <p:sp>
        <p:nvSpPr>
          <p:cNvPr id="3" name="Footer Placeholder 2"/>
          <p:cNvSpPr>
            <a:spLocks noGrp="1"/>
          </p:cNvSpPr>
          <p:nvPr>
            <p:ph type="ftr" sz="quarter" idx="11"/>
          </p:nvPr>
        </p:nvSpPr>
        <p:spPr>
          <a:xfrm>
            <a:off x="3028950" y="6194301"/>
            <a:ext cx="3086100" cy="365125"/>
          </a:xfrm>
          <a:prstGeom prst="rect">
            <a:avLst/>
          </a:prstGeom>
        </p:spPr>
        <p:txBody>
          <a:bodyPr/>
          <a:lstStyle/>
          <a:p>
            <a:r>
              <a:rPr lang="en-US">
                <a:solidFill>
                  <a:srgbClr val="1B1E29"/>
                </a:solidFill>
              </a:rPr>
              <a:t>Pre-decisional and Deliberative  Internal Only </a:t>
            </a:r>
          </a:p>
        </p:txBody>
      </p:sp>
      <p:sp>
        <p:nvSpPr>
          <p:cNvPr id="4" name="Slide Number Placeholder 3"/>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1307285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90920" y="6194301"/>
            <a:ext cx="1795815" cy="365125"/>
          </a:xfrm>
          <a:prstGeom prst="rect">
            <a:avLst/>
          </a:prstGeom>
        </p:spPr>
        <p:txBody>
          <a:bodyPr/>
          <a:lstStyle/>
          <a:p>
            <a:fld id="{CE56D686-2115-424F-B0E4-88BE2F045224}" type="datetime4">
              <a:rPr lang="en-US" smtClean="0">
                <a:solidFill>
                  <a:srgbClr val="1B1E29"/>
                </a:solidFill>
              </a:rPr>
              <a:pPr/>
              <a:t>February 8, 2021</a:t>
            </a:fld>
            <a:endParaRPr lang="en-US">
              <a:solidFill>
                <a:srgbClr val="1B1E29"/>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Tree>
    <p:extLst>
      <p:ext uri="{BB962C8B-B14F-4D97-AF65-F5344CB8AC3E}">
        <p14:creationId xmlns:p14="http://schemas.microsoft.com/office/powerpoint/2010/main" val="1098137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a:xfrm>
            <a:off x="390920" y="6194301"/>
            <a:ext cx="1795815" cy="365125"/>
          </a:xfrm>
          <a:prstGeom prst="rect">
            <a:avLst/>
          </a:prstGeom>
        </p:spPr>
        <p:txBody>
          <a:bodyPr/>
          <a:lstStyle/>
          <a:p>
            <a:fld id="{B2985C79-6D14-46DA-A0AF-B070740A39BF}" type="datetime4">
              <a:rPr lang="en-US" smtClean="0">
                <a:solidFill>
                  <a:srgbClr val="1B1E29"/>
                </a:solidFill>
              </a:rPr>
              <a:pPr/>
              <a:t>February 8, 2021</a:t>
            </a:fld>
            <a:endParaRPr lang="en-US">
              <a:solidFill>
                <a:srgbClr val="1B1E29"/>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a:solidFill>
                <a:srgbClr val="1B1E29">
                  <a:tint val="75000"/>
                </a:srgbClr>
              </a:solidFill>
            </a:endParaRPr>
          </a:p>
        </p:txBody>
      </p:sp>
      <p:sp>
        <p:nvSpPr>
          <p:cNvPr id="8"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34149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3E80"/>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1800" b="0" i="0">
                <a:solidFill>
                  <a:srgbClr val="1B1E29"/>
                </a:solidFill>
                <a:latin typeface="Nimbus Sans L"/>
                <a:cs typeface="Nimbus Sans L"/>
              </a:defRPr>
            </a:lvl1pPr>
          </a:lstStyle>
          <a:p>
            <a:endParaRPr/>
          </a:p>
        </p:txBody>
      </p:sp>
      <p:sp>
        <p:nvSpPr>
          <p:cNvPr id="5" name="Holder 5"/>
          <p:cNvSpPr>
            <a:spLocks noGrp="1"/>
          </p:cNvSpPr>
          <p:nvPr>
            <p:ph type="dt" sz="half" idx="6"/>
          </p:nvPr>
        </p:nvSpPr>
        <p:spPr>
          <a:xfrm>
            <a:off x="390920" y="6194301"/>
            <a:ext cx="1795815" cy="365125"/>
          </a:xfrm>
          <a:prstGeom prst="rect">
            <a:avLst/>
          </a:prstGeom>
        </p:spPr>
        <p:txBody>
          <a:bodyPr lIns="0" tIns="0" rIns="0" bIns="0"/>
          <a:lstStyle>
            <a:lvl1pPr algn="l">
              <a:defRPr>
                <a:solidFill>
                  <a:schemeClr val="tx1">
                    <a:tint val="75000"/>
                  </a:schemeClr>
                </a:solidFill>
              </a:defRPr>
            </a:lvl1pPr>
          </a:lstStyle>
          <a:p>
            <a:fld id="{7669EBDB-0700-43DD-A5A7-61101956598E}" type="datetime4">
              <a:rPr lang="en-US" smtClean="0">
                <a:solidFill>
                  <a:srgbClr val="1B1E29">
                    <a:tint val="75000"/>
                  </a:srgbClr>
                </a:solidFill>
              </a:rPr>
              <a:pPr/>
              <a:t>February 8, 2021</a:t>
            </a:fld>
            <a:endParaRPr lang="en-US">
              <a:solidFill>
                <a:srgbClr val="1B1E29">
                  <a:tint val="75000"/>
                </a:srgbClr>
              </a:solidFill>
            </a:endParaRPr>
          </a:p>
        </p:txBody>
      </p:sp>
      <p:sp>
        <p:nvSpPr>
          <p:cNvPr id="6" name="Holder 6"/>
          <p:cNvSpPr>
            <a:spLocks noGrp="1"/>
          </p:cNvSpPr>
          <p:nvPr>
            <p:ph type="sldNum" sz="quarter" idx="7"/>
          </p:nvPr>
        </p:nvSpPr>
        <p:spPr/>
        <p:txBody>
          <a:bodyPr lIns="0" tIns="0" rIns="0" bIns="0"/>
          <a:lstStyle>
            <a:lvl1pPr>
              <a:defRPr sz="675" b="0" i="0">
                <a:solidFill>
                  <a:srgbClr val="8A8A8D"/>
                </a:solidFill>
                <a:latin typeface="Nimbus Sans L"/>
                <a:cs typeface="Nimbus Sans L"/>
              </a:defRPr>
            </a:lvl1pPr>
          </a:lstStyle>
          <a:p>
            <a:pPr marL="28575">
              <a:spcBef>
                <a:spcPts val="326"/>
              </a:spcBef>
            </a:pPr>
            <a:fld id="{81D60167-4931-47E6-BA6A-407CBD079E47}" type="slidenum">
              <a:rPr lang="en-US" smtClean="0"/>
              <a:pPr marL="28575">
                <a:spcBef>
                  <a:spcPts val="326"/>
                </a:spcBef>
              </a:pPr>
              <a:t>‹#›</a:t>
            </a:fld>
            <a:endParaRPr lang="en-US" dirty="0"/>
          </a:p>
        </p:txBody>
      </p:sp>
    </p:spTree>
    <p:extLst>
      <p:ext uri="{BB962C8B-B14F-4D97-AF65-F5344CB8AC3E}">
        <p14:creationId xmlns:p14="http://schemas.microsoft.com/office/powerpoint/2010/main" val="201002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4.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01F9CA3-105E-4857-9057-6DB6197DA786}" type="datetimeFigureOut">
              <a:rPr lang="en-US" smtClean="0"/>
              <a:t>2/8/2021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quot;&quot;">
            <a:extLst>
              <a:ext uri="{FF2B5EF4-FFF2-40B4-BE49-F238E27FC236}">
                <a16:creationId xmlns="" xmlns:a16="http://schemas.microsoft.com/office/drawing/2014/main" id="{B65615E0-D08D-45AC-9AD9-F9D06B8B461F}"/>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t="-18262"/>
          <a:stretch/>
        </p:blipFill>
        <p:spPr>
          <a:xfrm>
            <a:off x="114300" y="6194301"/>
            <a:ext cx="8915400" cy="527175"/>
          </a:xfrm>
          <a:prstGeom prst="rect">
            <a:avLst/>
          </a:prstGeom>
        </p:spPr>
      </p:pic>
      <p:sp>
        <p:nvSpPr>
          <p:cNvPr id="6" name="Slide Number Placeholder 5"/>
          <p:cNvSpPr>
            <a:spLocks noGrp="1"/>
          </p:cNvSpPr>
          <p:nvPr>
            <p:ph type="sldNum" sz="quarter" idx="4"/>
          </p:nvPr>
        </p:nvSpPr>
        <p:spPr>
          <a:xfrm>
            <a:off x="6796510" y="6194301"/>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2" name="Title Placeholder 1"/>
          <p:cNvSpPr>
            <a:spLocks noGrp="1"/>
          </p:cNvSpPr>
          <p:nvPr>
            <p:ph type="title"/>
          </p:nvPr>
        </p:nvSpPr>
        <p:spPr>
          <a:xfrm>
            <a:off x="628650" y="530650"/>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descr="&quot;&quot;"/>
          <p:cNvSpPr/>
          <p:nvPr userDrawn="1"/>
        </p:nvSpPr>
        <p:spPr>
          <a:xfrm>
            <a:off x="0" y="6135624"/>
            <a:ext cx="454446"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nvGrpSpPr>
          <p:cNvPr id="14" name="Group 13" descr="&quot;&quot;"/>
          <p:cNvGrpSpPr/>
          <p:nvPr userDrawn="1"/>
        </p:nvGrpSpPr>
        <p:grpSpPr>
          <a:xfrm>
            <a:off x="110403" y="119502"/>
            <a:ext cx="8919297"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5" name="Rectangle 14" descr="&quot;&quot;"/>
          <p:cNvSpPr/>
          <p:nvPr userDrawn="1"/>
        </p:nvSpPr>
        <p:spPr>
          <a:xfrm>
            <a:off x="8934903" y="6277140"/>
            <a:ext cx="94797"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6" name="Picture 15"/>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9997" y="6448923"/>
            <a:ext cx="267474" cy="272601"/>
          </a:xfrm>
          <a:prstGeom prst="rect">
            <a:avLst/>
          </a:prstGeom>
        </p:spPr>
      </p:pic>
      <p:sp>
        <p:nvSpPr>
          <p:cNvPr id="18" name="TextBox 17">
            <a:extLst>
              <a:ext uri="{FF2B5EF4-FFF2-40B4-BE49-F238E27FC236}">
                <a16:creationId xmlns="" xmlns:a16="http://schemas.microsoft.com/office/drawing/2014/main" id="{0FB454DA-CA15-4E56-B3E5-6012C1D0B8FD}"/>
              </a:ext>
            </a:extLst>
          </p:cNvPr>
          <p:cNvSpPr txBox="1"/>
          <p:nvPr userDrawn="1"/>
        </p:nvSpPr>
        <p:spPr>
          <a:xfrm>
            <a:off x="998350" y="6334370"/>
            <a:ext cx="7170482" cy="253916"/>
          </a:xfrm>
          <a:prstGeom prst="rect">
            <a:avLst/>
          </a:prstGeom>
          <a:noFill/>
        </p:spPr>
        <p:txBody>
          <a:bodyPr wrap="square">
            <a:spAutoFit/>
          </a:bodyPr>
          <a:lstStyle/>
          <a:p>
            <a:pPr algn="ctr"/>
            <a:r>
              <a:rPr lang="en-US" sz="1050" dirty="0">
                <a:solidFill>
                  <a:srgbClr val="1B1E29"/>
                </a:solidFill>
                <a:latin typeface="Source Sans Pro" panose="020B0503030403020204" pitchFamily="34" charset="0"/>
                <a:ea typeface="Source Sans Pro" panose="020B0503030403020204" pitchFamily="34" charset="0"/>
                <a:cs typeface="Arial" panose="020B0604020202020204" pitchFamily="34" charset="0"/>
              </a:rPr>
              <a:t>Information Current as of 1/14/21 – Visit www.sba.gov/ppp for the most up-to-date information.</a:t>
            </a:r>
          </a:p>
        </p:txBody>
      </p:sp>
    </p:spTree>
    <p:extLst>
      <p:ext uri="{BB962C8B-B14F-4D97-AF65-F5344CB8AC3E}">
        <p14:creationId xmlns:p14="http://schemas.microsoft.com/office/powerpoint/2010/main" val="20364120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hf hdr="0" dt="0"/>
  <p:txStyles>
    <p:titleStyle>
      <a:lvl1pPr algn="ctr" defTabSz="685800"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quot;&quot;">
            <a:extLst>
              <a:ext uri="{FF2B5EF4-FFF2-40B4-BE49-F238E27FC236}">
                <a16:creationId xmlns="" xmlns:a16="http://schemas.microsoft.com/office/drawing/2014/main" id="{B65615E0-D08D-45AC-9AD9-F9D06B8B461F}"/>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t="-18262"/>
          <a:stretch/>
        </p:blipFill>
        <p:spPr>
          <a:xfrm>
            <a:off x="114300" y="6194301"/>
            <a:ext cx="8915400" cy="527175"/>
          </a:xfrm>
          <a:prstGeom prst="rect">
            <a:avLst/>
          </a:prstGeom>
        </p:spPr>
      </p:pic>
      <p:sp>
        <p:nvSpPr>
          <p:cNvPr id="6" name="Slide Number Placeholder 5"/>
          <p:cNvSpPr>
            <a:spLocks noGrp="1"/>
          </p:cNvSpPr>
          <p:nvPr>
            <p:ph type="sldNum" sz="quarter" idx="4"/>
          </p:nvPr>
        </p:nvSpPr>
        <p:spPr>
          <a:xfrm>
            <a:off x="6796510" y="6194301"/>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2" name="Title Placeholder 1"/>
          <p:cNvSpPr>
            <a:spLocks noGrp="1"/>
          </p:cNvSpPr>
          <p:nvPr>
            <p:ph type="title"/>
          </p:nvPr>
        </p:nvSpPr>
        <p:spPr>
          <a:xfrm>
            <a:off x="628650" y="530650"/>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descr="&quot;&quot;"/>
          <p:cNvSpPr/>
          <p:nvPr userDrawn="1"/>
        </p:nvSpPr>
        <p:spPr>
          <a:xfrm>
            <a:off x="0" y="6135624"/>
            <a:ext cx="454446"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nvGrpSpPr>
          <p:cNvPr id="14" name="Group 13" descr="&quot;&quot;"/>
          <p:cNvGrpSpPr/>
          <p:nvPr userDrawn="1"/>
        </p:nvGrpSpPr>
        <p:grpSpPr>
          <a:xfrm>
            <a:off x="110403" y="119502"/>
            <a:ext cx="8919297"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5" name="Rectangle 14" descr="&quot;&quot;"/>
          <p:cNvSpPr/>
          <p:nvPr userDrawn="1"/>
        </p:nvSpPr>
        <p:spPr>
          <a:xfrm>
            <a:off x="8934903" y="6277140"/>
            <a:ext cx="94797"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6" name="Picture 15"/>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9997" y="6448923"/>
            <a:ext cx="267474" cy="272601"/>
          </a:xfrm>
          <a:prstGeom prst="rect">
            <a:avLst/>
          </a:prstGeom>
        </p:spPr>
      </p:pic>
      <p:sp>
        <p:nvSpPr>
          <p:cNvPr id="18" name="TextBox 17">
            <a:extLst>
              <a:ext uri="{FF2B5EF4-FFF2-40B4-BE49-F238E27FC236}">
                <a16:creationId xmlns="" xmlns:a16="http://schemas.microsoft.com/office/drawing/2014/main" id="{0FB454DA-CA15-4E56-B3E5-6012C1D0B8FD}"/>
              </a:ext>
            </a:extLst>
          </p:cNvPr>
          <p:cNvSpPr txBox="1"/>
          <p:nvPr userDrawn="1"/>
        </p:nvSpPr>
        <p:spPr>
          <a:xfrm>
            <a:off x="998350" y="6334370"/>
            <a:ext cx="7170482" cy="253916"/>
          </a:xfrm>
          <a:prstGeom prst="rect">
            <a:avLst/>
          </a:prstGeom>
          <a:noFill/>
        </p:spPr>
        <p:txBody>
          <a:bodyPr wrap="square">
            <a:spAutoFit/>
          </a:bodyPr>
          <a:lstStyle/>
          <a:p>
            <a:pPr algn="ctr"/>
            <a:r>
              <a:rPr lang="en-US" sz="1050" dirty="0">
                <a:solidFill>
                  <a:srgbClr val="1B1E29"/>
                </a:solidFill>
                <a:latin typeface="Source Sans Pro" panose="020B0503030403020204" pitchFamily="34" charset="0"/>
                <a:ea typeface="Source Sans Pro" panose="020B0503030403020204" pitchFamily="34" charset="0"/>
                <a:cs typeface="Arial" panose="020B0604020202020204" pitchFamily="34" charset="0"/>
              </a:rPr>
              <a:t>Information Current as of 1/14/21 – Visit www.sba.gov/ppp for the most up-to-date information.</a:t>
            </a:r>
          </a:p>
        </p:txBody>
      </p:sp>
    </p:spTree>
    <p:extLst>
      <p:ext uri="{BB962C8B-B14F-4D97-AF65-F5344CB8AC3E}">
        <p14:creationId xmlns:p14="http://schemas.microsoft.com/office/powerpoint/2010/main" val="26120600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hdr="0" dt="0"/>
  <p:txStyles>
    <p:titleStyle>
      <a:lvl1pPr algn="ctr" defTabSz="685800"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eoc.gov/laws/guidance/work-hometelework-reasonableaccommodation"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kjan.org/blogs/jan/2020/03/the-ada-and-managing-reasonable-accommodation-requests-from-employees-with-disabilities-in-response-to-covid-19.cfm" TargetMode="External"/><Relationship Id="rId2" Type="http://schemas.openxmlformats.org/officeDocument/2006/relationships/hyperlink" Target="https://smallbusinessatwork.org/" TargetMode="External"/><Relationship Id="rId1" Type="http://schemas.openxmlformats.org/officeDocument/2006/relationships/slideLayout" Target="../slideLayouts/slideLayout2.xml"/><Relationship Id="rId4" Type="http://schemas.openxmlformats.org/officeDocument/2006/relationships/hyperlink" Target="https://www.eeoc.gov/wysk/what-you-should-know-about-covid-19-and-ada-rehabilitation-act-and-other-eeo-law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northeastada@cornell.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drcvi.org" TargetMode="External"/><Relationship Id="rId2" Type="http://schemas.openxmlformats.org/officeDocument/2006/relationships/hyperlink" Target="http://www.drcvi.or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hyperlink" Target="http://www.usvieda.org/webinars"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eeoc.gov/laws/guidance/work-hometelework-reasonable-accommod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70703"/>
            <a:ext cx="9144000" cy="6437870"/>
          </a:xfrm>
          <a:prstGeom prst="rect">
            <a:avLst/>
          </a:prstGeom>
        </p:spPr>
      </p:pic>
      <p:sp>
        <p:nvSpPr>
          <p:cNvPr id="9" name="TextBox 8"/>
          <p:cNvSpPr txBox="1"/>
          <p:nvPr/>
        </p:nvSpPr>
        <p:spPr>
          <a:xfrm>
            <a:off x="153713" y="6194639"/>
            <a:ext cx="3899303" cy="523220"/>
          </a:xfrm>
          <a:prstGeom prst="rect">
            <a:avLst/>
          </a:prstGeom>
          <a:noFill/>
        </p:spPr>
        <p:txBody>
          <a:bodyPr wrap="square" rtlCol="0">
            <a:spAutoFit/>
          </a:bodyPr>
          <a:lstStyle/>
          <a:p>
            <a:r>
              <a:rPr lang="en-US" sz="1400" b="1" dirty="0">
                <a:solidFill>
                  <a:srgbClr val="FFFFFF"/>
                </a:solidFill>
              </a:rPr>
              <a:t>Moderator: Shanell Petersen, VIEDA Managing Director, Marketing and Vision 2040</a:t>
            </a:r>
          </a:p>
        </p:txBody>
      </p:sp>
    </p:spTree>
    <p:extLst>
      <p:ext uri="{BB962C8B-B14F-4D97-AF65-F5344CB8AC3E}">
        <p14:creationId xmlns:p14="http://schemas.microsoft.com/office/powerpoint/2010/main" val="1727359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40080"/>
            <a:ext cx="7520940" cy="548640"/>
          </a:xfrm>
        </p:spPr>
        <p:txBody>
          <a:bodyPr/>
          <a:lstStyle/>
          <a:p>
            <a:r>
              <a:rPr lang="en-US" sz="4000" dirty="0" smtClean="0"/>
              <a:t>Respond to a RA Request</a:t>
            </a:r>
            <a:endParaRPr lang="en-US" sz="4000" dirty="0"/>
          </a:p>
        </p:txBody>
      </p:sp>
      <p:sp>
        <p:nvSpPr>
          <p:cNvPr id="3" name="Content Placeholder 2"/>
          <p:cNvSpPr>
            <a:spLocks noGrp="1"/>
          </p:cNvSpPr>
          <p:nvPr>
            <p:ph idx="1"/>
          </p:nvPr>
        </p:nvSpPr>
        <p:spPr>
          <a:xfrm>
            <a:off x="549275" y="1896534"/>
            <a:ext cx="8042276" cy="4343400"/>
          </a:xfrm>
        </p:spPr>
        <p:txBody>
          <a:bodyPr/>
          <a:lstStyle/>
          <a:p>
            <a:pPr>
              <a:buFont typeface="Arial"/>
              <a:buChar char="•"/>
            </a:pPr>
            <a:r>
              <a:rPr lang="en-US" sz="2400" b="0" dirty="0" smtClean="0"/>
              <a:t>Virtual request </a:t>
            </a:r>
            <a:br>
              <a:rPr lang="en-US" sz="2400" b="0" dirty="0" smtClean="0"/>
            </a:br>
            <a:r>
              <a:rPr lang="en-US" sz="2400" b="0" dirty="0" smtClean="0"/>
              <a:t>(example </a:t>
            </a:r>
            <a:r>
              <a:rPr lang="en-US" sz="2400" b="0" dirty="0"/>
              <a:t>Z</a:t>
            </a:r>
            <a:r>
              <a:rPr lang="en-US" sz="2400" b="0" dirty="0" smtClean="0"/>
              <a:t>oom, TEAMS)</a:t>
            </a:r>
            <a:br>
              <a:rPr lang="en-US" sz="2400" b="0" dirty="0" smtClean="0"/>
            </a:br>
            <a:endParaRPr lang="en-US" sz="2400" b="0" dirty="0" smtClean="0"/>
          </a:p>
          <a:p>
            <a:pPr>
              <a:buFont typeface="Arial"/>
              <a:buChar char="•"/>
            </a:pPr>
            <a:r>
              <a:rPr lang="en-US" sz="2400" b="0" dirty="0" smtClean="0"/>
              <a:t>Hard copy request</a:t>
            </a:r>
            <a:br>
              <a:rPr lang="en-US" sz="2400" b="0" dirty="0" smtClean="0"/>
            </a:br>
            <a:endParaRPr lang="en-US" sz="2400" b="0" dirty="0" smtClean="0"/>
          </a:p>
          <a:p>
            <a:pPr>
              <a:buFont typeface="Arial"/>
              <a:buChar char="•"/>
            </a:pPr>
            <a:r>
              <a:rPr lang="en-US" sz="2400" b="0" dirty="0" smtClean="0"/>
              <a:t>In person request</a:t>
            </a:r>
          </a:p>
          <a:p>
            <a:endParaRPr lang="en-US" dirty="0"/>
          </a:p>
        </p:txBody>
      </p:sp>
      <p:pic>
        <p:nvPicPr>
          <p:cNvPr id="4" name="Picture 3"/>
          <p:cNvPicPr>
            <a:picLocks noChangeAspect="1"/>
          </p:cNvPicPr>
          <p:nvPr/>
        </p:nvPicPr>
        <p:blipFill>
          <a:blip r:embed="rId2"/>
          <a:stretch>
            <a:fillRect/>
          </a:stretch>
        </p:blipFill>
        <p:spPr>
          <a:xfrm>
            <a:off x="4474633" y="1373717"/>
            <a:ext cx="3454400" cy="3454400"/>
          </a:xfrm>
          <a:prstGeom prst="rect">
            <a:avLst/>
          </a:prstGeom>
        </p:spPr>
      </p:pic>
    </p:spTree>
    <p:extLst>
      <p:ext uri="{BB962C8B-B14F-4D97-AF65-F5344CB8AC3E}">
        <p14:creationId xmlns:p14="http://schemas.microsoft.com/office/powerpoint/2010/main" val="69712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46760"/>
            <a:ext cx="7520940" cy="548640"/>
          </a:xfrm>
        </p:spPr>
        <p:txBody>
          <a:bodyPr/>
          <a:lstStyle/>
          <a:p>
            <a:r>
              <a:rPr lang="en-US" sz="4000" dirty="0" smtClean="0"/>
              <a:t>Documentation of Disability</a:t>
            </a:r>
            <a:endParaRPr lang="en-US" sz="4000" dirty="0"/>
          </a:p>
        </p:txBody>
      </p:sp>
      <p:sp>
        <p:nvSpPr>
          <p:cNvPr id="3" name="Content Placeholder 2"/>
          <p:cNvSpPr>
            <a:spLocks noGrp="1"/>
          </p:cNvSpPr>
          <p:nvPr>
            <p:ph idx="1"/>
          </p:nvPr>
        </p:nvSpPr>
        <p:spPr>
          <a:xfrm>
            <a:off x="432859" y="1769535"/>
            <a:ext cx="8042276" cy="4343400"/>
          </a:xfrm>
        </p:spPr>
        <p:txBody>
          <a:bodyPr>
            <a:normAutofit/>
          </a:bodyPr>
          <a:lstStyle/>
          <a:p>
            <a:pPr>
              <a:buFont typeface="Arial"/>
              <a:buChar char="•"/>
            </a:pPr>
            <a:r>
              <a:rPr lang="en-US" sz="2400" b="0" dirty="0" smtClean="0"/>
              <a:t>It can be provided by a medical doctor, health care provider, rehabilitation specialist, psychologist</a:t>
            </a:r>
          </a:p>
          <a:p>
            <a:pPr>
              <a:buFont typeface="Arial"/>
              <a:buChar char="•"/>
            </a:pPr>
            <a:r>
              <a:rPr lang="en-US" sz="2400" b="0" dirty="0" smtClean="0"/>
              <a:t>Must be stored away from personnel file and in compliance with HIPPA</a:t>
            </a:r>
          </a:p>
          <a:p>
            <a:pPr>
              <a:buFont typeface="Arial"/>
              <a:buChar char="•"/>
            </a:pPr>
            <a:r>
              <a:rPr lang="en-US" sz="2400" b="0" dirty="0" smtClean="0"/>
              <a:t>Secured intra-nets and cloud service are options during the pandemic (again HIPPA compliant)</a:t>
            </a:r>
          </a:p>
          <a:p>
            <a:pPr>
              <a:buFont typeface="Arial"/>
              <a:buChar char="•"/>
            </a:pPr>
            <a:r>
              <a:rPr lang="en-US" sz="2400" b="0" dirty="0" smtClean="0"/>
              <a:t>Guidance on medical exams and COVID-19</a:t>
            </a:r>
          </a:p>
          <a:p>
            <a:endParaRPr lang="en-US" dirty="0"/>
          </a:p>
        </p:txBody>
      </p:sp>
    </p:spTree>
    <p:extLst>
      <p:ext uri="{BB962C8B-B14F-4D97-AF65-F5344CB8AC3E}">
        <p14:creationId xmlns:p14="http://schemas.microsoft.com/office/powerpoint/2010/main" val="92650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42182"/>
            <a:ext cx="8900583" cy="706964"/>
          </a:xfrm>
        </p:spPr>
        <p:txBody>
          <a:bodyPr>
            <a:normAutofit/>
          </a:bodyPr>
          <a:lstStyle/>
          <a:p>
            <a:r>
              <a:rPr lang="en-US" sz="3200" dirty="0" smtClean="0"/>
              <a:t>Examples of Reasonable Accommodations:</a:t>
            </a:r>
            <a:endParaRPr lang="en-US" sz="3200" dirty="0"/>
          </a:p>
        </p:txBody>
      </p:sp>
      <p:sp>
        <p:nvSpPr>
          <p:cNvPr id="3" name="Content Placeholder 2"/>
          <p:cNvSpPr>
            <a:spLocks noGrp="1"/>
          </p:cNvSpPr>
          <p:nvPr>
            <p:ph idx="1"/>
          </p:nvPr>
        </p:nvSpPr>
        <p:spPr>
          <a:xfrm>
            <a:off x="592668" y="1403040"/>
            <a:ext cx="8784166" cy="4046682"/>
          </a:xfrm>
        </p:spPr>
        <p:txBody>
          <a:bodyPr>
            <a:normAutofit/>
          </a:bodyPr>
          <a:lstStyle/>
          <a:p>
            <a:pPr marL="457200" indent="-457200">
              <a:buFont typeface="Wingdings" pitchFamily="2" charset="2"/>
              <a:buAutoNum type="arabicPeriod"/>
            </a:pPr>
            <a:r>
              <a:rPr lang="en-US" sz="2400" b="0" dirty="0"/>
              <a:t>making existing facilities accessible; </a:t>
            </a:r>
          </a:p>
          <a:p>
            <a:pPr marL="457200" indent="-457200">
              <a:buFont typeface="Wingdings" pitchFamily="2" charset="2"/>
              <a:buAutoNum type="arabicPeriod"/>
            </a:pPr>
            <a:r>
              <a:rPr lang="en-US" sz="2400" b="0" dirty="0"/>
              <a:t>job restructuring; </a:t>
            </a:r>
            <a:r>
              <a:rPr lang="en-US" sz="2400" b="0" dirty="0" smtClean="0">
                <a:solidFill>
                  <a:srgbClr val="FF0000"/>
                </a:solidFill>
              </a:rPr>
              <a:t>TELEWORK</a:t>
            </a:r>
            <a:endParaRPr lang="en-US" sz="2400" b="0" dirty="0"/>
          </a:p>
          <a:p>
            <a:pPr marL="457200" indent="-457200">
              <a:buFont typeface="Wingdings" pitchFamily="2" charset="2"/>
              <a:buAutoNum type="arabicPeriod"/>
            </a:pPr>
            <a:r>
              <a:rPr lang="en-US" sz="2400" b="0" dirty="0"/>
              <a:t>part-time or modified work schedules; </a:t>
            </a:r>
            <a:r>
              <a:rPr lang="en-US" sz="2400" b="0" dirty="0" smtClean="0">
                <a:solidFill>
                  <a:srgbClr val="FF0000"/>
                </a:solidFill>
              </a:rPr>
              <a:t>TELEWORK</a:t>
            </a:r>
            <a:endParaRPr lang="en-US" sz="2400" b="0" dirty="0"/>
          </a:p>
          <a:p>
            <a:pPr marL="457200" indent="-457200">
              <a:buFont typeface="Wingdings" pitchFamily="2" charset="2"/>
              <a:buAutoNum type="arabicPeriod"/>
            </a:pPr>
            <a:r>
              <a:rPr lang="en-US" sz="2400" b="0" dirty="0"/>
              <a:t>acquiring or modifying equipment; </a:t>
            </a:r>
            <a:r>
              <a:rPr lang="en-US" sz="2400" b="0" dirty="0" smtClean="0">
                <a:solidFill>
                  <a:srgbClr val="FF0000"/>
                </a:solidFill>
              </a:rPr>
              <a:t>TELEWORK</a:t>
            </a:r>
            <a:endParaRPr lang="en-US" sz="2400" b="0" dirty="0">
              <a:solidFill>
                <a:srgbClr val="FF0000"/>
              </a:solidFill>
            </a:endParaRPr>
          </a:p>
          <a:p>
            <a:pPr marL="457200" indent="-457200">
              <a:buFont typeface="Wingdings" pitchFamily="2" charset="2"/>
              <a:buAutoNum type="arabicPeriod"/>
            </a:pPr>
            <a:r>
              <a:rPr lang="en-US" sz="2400" b="0" dirty="0"/>
              <a:t>changing tests, training materials, or policies; </a:t>
            </a:r>
          </a:p>
          <a:p>
            <a:pPr marL="457200" indent="-457200">
              <a:buFont typeface="Wingdings" pitchFamily="2" charset="2"/>
              <a:buAutoNum type="arabicPeriod"/>
            </a:pPr>
            <a:r>
              <a:rPr lang="en-US" sz="2400" b="0" dirty="0"/>
              <a:t>providing qualified readers or interpreters; and </a:t>
            </a:r>
          </a:p>
          <a:p>
            <a:pPr marL="457200" indent="-457200">
              <a:buFont typeface="Wingdings" pitchFamily="2" charset="2"/>
              <a:buAutoNum type="arabicPeriod"/>
            </a:pPr>
            <a:r>
              <a:rPr lang="en-US" sz="2400" b="0" dirty="0"/>
              <a:t>reassignment to a vacant position</a:t>
            </a:r>
            <a:r>
              <a:rPr lang="en-US" sz="2400" b="0" dirty="0" smtClean="0"/>
              <a:t>. </a:t>
            </a:r>
            <a:endParaRPr lang="en-US" sz="2400" b="0" dirty="0"/>
          </a:p>
          <a:p>
            <a:pPr marL="0" indent="0">
              <a:buNone/>
            </a:pPr>
            <a:endParaRPr lang="en-US" dirty="0" smtClean="0"/>
          </a:p>
          <a:p>
            <a:pPr marL="0" indent="0">
              <a:buNone/>
            </a:pPr>
            <a:r>
              <a:rPr lang="en-US" b="1" i="1" dirty="0" smtClean="0"/>
              <a:t>EEOC Technical Assistant Manual Excerpt</a:t>
            </a:r>
            <a:endParaRPr lang="en-US" b="1" i="1" dirty="0"/>
          </a:p>
        </p:txBody>
      </p:sp>
    </p:spTree>
    <p:extLst>
      <p:ext uri="{BB962C8B-B14F-4D97-AF65-F5344CB8AC3E}">
        <p14:creationId xmlns:p14="http://schemas.microsoft.com/office/powerpoint/2010/main" val="3104674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3826"/>
            <a:ext cx="8042276" cy="1336956"/>
          </a:xfrm>
        </p:spPr>
        <p:txBody>
          <a:bodyPr/>
          <a:lstStyle/>
          <a:p>
            <a:r>
              <a:rPr lang="en-US" sz="4000" dirty="0" smtClean="0"/>
              <a:t>ADA and Telework </a:t>
            </a:r>
            <a:endParaRPr lang="en-US" sz="4000" dirty="0"/>
          </a:p>
        </p:txBody>
      </p:sp>
      <p:sp>
        <p:nvSpPr>
          <p:cNvPr id="3" name="Content Placeholder 2"/>
          <p:cNvSpPr>
            <a:spLocks noGrp="1"/>
          </p:cNvSpPr>
          <p:nvPr>
            <p:ph idx="1"/>
          </p:nvPr>
        </p:nvSpPr>
        <p:spPr>
          <a:xfrm>
            <a:off x="348192" y="2156880"/>
            <a:ext cx="8042276" cy="3437466"/>
          </a:xfrm>
        </p:spPr>
        <p:txBody>
          <a:bodyPr>
            <a:normAutofit/>
          </a:bodyPr>
          <a:lstStyle/>
          <a:p>
            <a:pPr>
              <a:buFont typeface="Arial"/>
              <a:buChar char="•"/>
            </a:pPr>
            <a:r>
              <a:rPr lang="en-US" sz="2400" b="0" dirty="0" smtClean="0"/>
              <a:t>It</a:t>
            </a:r>
            <a:r>
              <a:rPr lang="fr-FR" sz="2400" b="0" dirty="0" smtClean="0"/>
              <a:t>’</a:t>
            </a:r>
            <a:r>
              <a:rPr lang="en-US" sz="2400" b="0" dirty="0" smtClean="0"/>
              <a:t>s a complicated form of RA so, you should plan this out before you have the conversation with your employer</a:t>
            </a:r>
          </a:p>
          <a:p>
            <a:pPr>
              <a:buFont typeface="Arial"/>
              <a:buChar char="•"/>
            </a:pPr>
            <a:r>
              <a:rPr lang="en-US" sz="2400" b="0" dirty="0" smtClean="0"/>
              <a:t>Essential functions of the job can not be removed while teleworking</a:t>
            </a:r>
          </a:p>
          <a:p>
            <a:pPr>
              <a:buFont typeface="Arial"/>
              <a:buChar char="•"/>
            </a:pPr>
            <a:r>
              <a:rPr lang="en-US" sz="2400" b="0" dirty="0" smtClean="0"/>
              <a:t>It can be a blended situation, PT in the office, PT at home</a:t>
            </a:r>
          </a:p>
          <a:p>
            <a:endParaRPr lang="en-US" dirty="0"/>
          </a:p>
        </p:txBody>
      </p:sp>
      <p:sp>
        <p:nvSpPr>
          <p:cNvPr id="4" name="Rectangle 3"/>
          <p:cNvSpPr/>
          <p:nvPr/>
        </p:nvSpPr>
        <p:spPr>
          <a:xfrm>
            <a:off x="148167" y="5178847"/>
            <a:ext cx="8995833"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US" sz="2400" b="1" spc="150" dirty="0">
                <a:ln w="11430"/>
                <a:solidFill>
                  <a:srgbClr val="FFFFFF"/>
                </a:solidFill>
                <a:effectLst>
                  <a:outerShdw blurRad="25400" algn="tl" rotWithShape="0">
                    <a:srgbClr val="000000">
                      <a:alpha val="43000"/>
                    </a:srgbClr>
                  </a:outerShdw>
                </a:effectLst>
                <a:hlinkClick r:id="rId3"/>
              </a:rPr>
              <a:t>https://www.eeoc.gov/laws/guidance/work-hometelework-</a:t>
            </a:r>
            <a:r>
              <a:rPr lang="en-US" sz="2400" b="1" spc="150" dirty="0" smtClean="0">
                <a:ln w="11430"/>
                <a:solidFill>
                  <a:srgbClr val="FFFFFF"/>
                </a:solidFill>
                <a:effectLst>
                  <a:outerShdw blurRad="25400" algn="tl" rotWithShape="0">
                    <a:srgbClr val="000000">
                      <a:alpha val="43000"/>
                    </a:srgbClr>
                  </a:outerShdw>
                </a:effectLst>
                <a:hlinkClick r:id="rId3"/>
              </a:rPr>
              <a:t>reasonableaccommodation</a:t>
            </a:r>
            <a:r>
              <a:rPr lang="en-US" sz="2400" b="1" spc="150" dirty="0">
                <a:ln w="11430"/>
                <a:solidFill>
                  <a:srgbClr val="FFFFFF"/>
                </a:solidFill>
                <a:effectLst>
                  <a:outerShdw blurRad="25400" algn="tl" rotWithShape="0">
                    <a:srgbClr val="000000">
                      <a:alpha val="43000"/>
                    </a:srgbClr>
                  </a:outerShdw>
                </a:effectLst>
              </a:rPr>
              <a:t> </a:t>
            </a:r>
            <a:r>
              <a:rPr lang="en-US" sz="2400" b="1" spc="150" dirty="0" smtClean="0">
                <a:ln w="11430"/>
                <a:solidFill>
                  <a:srgbClr val="FFFFFF"/>
                </a:solidFill>
                <a:effectLst>
                  <a:outerShdw blurRad="25400" algn="tl" rotWithShape="0">
                    <a:srgbClr val="000000">
                      <a:alpha val="43000"/>
                    </a:srgbClr>
                  </a:outerShdw>
                </a:effectLst>
              </a:rPr>
              <a:t> </a:t>
            </a:r>
            <a:endParaRPr lang="en-US" sz="2400" b="1" spc="150" dirty="0">
              <a:ln w="11430"/>
              <a:solidFill>
                <a:srgbClr val="FFFFFF"/>
              </a:solidFill>
              <a:effectLst>
                <a:outerShdw blurRad="25400" algn="tl" rotWithShape="0">
                  <a:srgbClr val="000000">
                    <a:alpha val="43000"/>
                  </a:srgbClr>
                </a:outerShdw>
              </a:effectLst>
            </a:endParaRPr>
          </a:p>
        </p:txBody>
      </p:sp>
      <p:graphicFrame>
        <p:nvGraphicFramePr>
          <p:cNvPr id="5" name="Object 4" descr="Logo of the U.S. Equal Employment Opportunity Commission ">
            <a:extLst>
              <a:ext uri="{FF2B5EF4-FFF2-40B4-BE49-F238E27FC236}">
                <a16:creationId xmlns="" xmlns:a16="http://schemas.microsoft.com/office/drawing/2014/main" id="{B3FF6F2F-3E2E-4958-979C-406E50360F66}"/>
              </a:ext>
              <a:ext uri="{C183D7F6-B498-43B3-948B-1728B52AA6E4}">
                <adec:decorative xmlns=""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62826794"/>
              </p:ext>
            </p:extLst>
          </p:nvPr>
        </p:nvGraphicFramePr>
        <p:xfrm>
          <a:off x="5979397" y="308659"/>
          <a:ext cx="1848221" cy="1848221"/>
        </p:xfrm>
        <a:graphic>
          <a:graphicData uri="http://schemas.openxmlformats.org/presentationml/2006/ole">
            <mc:AlternateContent xmlns:mc="http://schemas.openxmlformats.org/markup-compatibility/2006">
              <mc:Choice xmlns:v="urn:schemas-microsoft-com:vml" Requires="v">
                <p:oleObj spid="_x0000_s1044" name="Drawing" r:id="rId4" imgW="3267000" imgH="3267000" progId="WPDraw30.Drawing">
                  <p:embed/>
                </p:oleObj>
              </mc:Choice>
              <mc:Fallback>
                <p:oleObj name="Drawing" r:id="rId4" imgW="3267000" imgH="3267000"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397" y="308659"/>
                        <a:ext cx="1848221" cy="184822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38791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5450"/>
            <a:ext cx="9144000" cy="1143000"/>
          </a:xfrm>
        </p:spPr>
        <p:txBody>
          <a:bodyPr>
            <a:noAutofit/>
          </a:bodyPr>
          <a:lstStyle/>
          <a:p>
            <a:r>
              <a:rPr lang="en-US" sz="4000" dirty="0">
                <a:solidFill>
                  <a:srgbClr val="FF0000"/>
                </a:solidFill>
              </a:rPr>
              <a:t/>
            </a:r>
            <a:br>
              <a:rPr lang="en-US" sz="4000" dirty="0">
                <a:solidFill>
                  <a:srgbClr val="FF0000"/>
                </a:solidFill>
              </a:rPr>
            </a:br>
            <a:endParaRPr lang="en-US" sz="4000" dirty="0"/>
          </a:p>
        </p:txBody>
      </p:sp>
      <p:sp>
        <p:nvSpPr>
          <p:cNvPr id="3" name="Content Placeholder 2"/>
          <p:cNvSpPr>
            <a:spLocks noGrp="1"/>
          </p:cNvSpPr>
          <p:nvPr>
            <p:ph idx="1"/>
          </p:nvPr>
        </p:nvSpPr>
        <p:spPr>
          <a:xfrm>
            <a:off x="317500" y="658283"/>
            <a:ext cx="8667749" cy="4506383"/>
          </a:xfrm>
        </p:spPr>
        <p:txBody>
          <a:bodyPr>
            <a:normAutofit lnSpcReduction="10000"/>
          </a:bodyPr>
          <a:lstStyle/>
          <a:p>
            <a:r>
              <a:rPr lang="en-US" sz="2400" i="1" dirty="0" smtClean="0"/>
              <a:t>Do you have all the PPE you need to safeguard your workers?</a:t>
            </a:r>
            <a:br>
              <a:rPr lang="en-US" sz="2400" i="1" dirty="0" smtClean="0"/>
            </a:br>
            <a:r>
              <a:rPr lang="en-US" sz="2000" i="1" dirty="0" smtClean="0"/>
              <a:t/>
            </a:r>
            <a:br>
              <a:rPr lang="en-US" sz="2000" i="1" dirty="0" smtClean="0"/>
            </a:br>
            <a:r>
              <a:rPr lang="en-US" sz="2000" dirty="0" smtClean="0">
                <a:solidFill>
                  <a:srgbClr val="FF0000"/>
                </a:solidFill>
              </a:rPr>
              <a:t>Employees with Disabilities</a:t>
            </a:r>
            <a:r>
              <a:rPr lang="en-US" sz="2000" dirty="0" smtClean="0"/>
              <a:t>:  Part of reasonable accommodation can include mitigating measures such as PPE.  The employee can bring their own if it’s equally as effective. </a:t>
            </a:r>
            <a:br>
              <a:rPr lang="en-US" sz="2000" dirty="0" smtClean="0"/>
            </a:br>
            <a:r>
              <a:rPr lang="en-US" sz="2000" dirty="0" smtClean="0"/>
              <a:t>  </a:t>
            </a:r>
          </a:p>
          <a:p>
            <a:r>
              <a:rPr lang="en-US" sz="2400" i="1" dirty="0" smtClean="0"/>
              <a:t>Do you have a vaccine plan?</a:t>
            </a:r>
          </a:p>
          <a:p>
            <a:pPr marL="0" indent="0">
              <a:buNone/>
            </a:pPr>
            <a:r>
              <a:rPr lang="en-US" sz="2400" i="1" dirty="0"/>
              <a:t> </a:t>
            </a:r>
            <a:r>
              <a:rPr lang="en-US" sz="2400" i="1" dirty="0" smtClean="0"/>
              <a:t>  </a:t>
            </a:r>
            <a:r>
              <a:rPr lang="en-US" sz="2000" dirty="0" smtClean="0"/>
              <a:t>   </a:t>
            </a:r>
            <a:r>
              <a:rPr lang="en-US" sz="2000" dirty="0" smtClean="0">
                <a:solidFill>
                  <a:srgbClr val="FF0000"/>
                </a:solidFill>
              </a:rPr>
              <a:t>Employees with Disabilities</a:t>
            </a:r>
            <a:r>
              <a:rPr lang="en-US" sz="2000" dirty="0" smtClean="0"/>
              <a:t>:  Employers can mandate vaccine as part of   </a:t>
            </a:r>
            <a:br>
              <a:rPr lang="en-US" sz="2000" dirty="0" smtClean="0"/>
            </a:br>
            <a:r>
              <a:rPr lang="en-US" sz="2000" dirty="0" smtClean="0"/>
              <a:t>      “fitness for duty” (and it also has implications with direct threat).  If the </a:t>
            </a:r>
            <a:br>
              <a:rPr lang="en-US" sz="2000" dirty="0" smtClean="0"/>
            </a:br>
            <a:r>
              <a:rPr lang="en-US" sz="2000" dirty="0" smtClean="0"/>
              <a:t>       employee cannot take the vaccine due to disability, reasonable </a:t>
            </a:r>
            <a:br>
              <a:rPr lang="en-US" sz="2000" dirty="0" smtClean="0"/>
            </a:br>
            <a:r>
              <a:rPr lang="en-US" sz="2000" dirty="0" smtClean="0"/>
              <a:t>       accommodation should be explored.  If an accommodation can not be </a:t>
            </a:r>
            <a:br>
              <a:rPr lang="en-US" sz="2000" dirty="0" smtClean="0"/>
            </a:br>
            <a:r>
              <a:rPr lang="en-US" sz="2000" dirty="0" smtClean="0"/>
              <a:t>       implemented, the employee may not be able to work there.</a:t>
            </a:r>
            <a:endParaRPr lang="en-US" sz="2400" i="1" dirty="0" smtClean="0"/>
          </a:p>
          <a:p>
            <a:pPr marL="0" indent="0">
              <a:buNone/>
            </a:pPr>
            <a:r>
              <a:rPr lang="en-US" sz="2400" dirty="0"/>
              <a:t> </a:t>
            </a:r>
            <a:r>
              <a:rPr lang="en-US" sz="2400" dirty="0" smtClean="0"/>
              <a:t>    </a:t>
            </a:r>
          </a:p>
          <a:p>
            <a:endParaRPr lang="en-US" sz="2000" i="1" dirty="0" smtClean="0"/>
          </a:p>
        </p:txBody>
      </p:sp>
    </p:spTree>
    <p:extLst>
      <p:ext uri="{BB962C8B-B14F-4D97-AF65-F5344CB8AC3E}">
        <p14:creationId xmlns:p14="http://schemas.microsoft.com/office/powerpoint/2010/main" val="22015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563032"/>
            <a:ext cx="8519583" cy="5141385"/>
          </a:xfrm>
        </p:spPr>
        <p:txBody>
          <a:bodyPr>
            <a:normAutofit fontScale="77500" lnSpcReduction="20000"/>
          </a:bodyPr>
          <a:lstStyle/>
          <a:p>
            <a:r>
              <a:rPr lang="en-US" sz="2800" i="1" dirty="0" smtClean="0"/>
              <a:t>Are you able to shift your workers so that they are socially distanced?</a:t>
            </a:r>
            <a:br>
              <a:rPr lang="en-US" sz="2800" i="1" dirty="0" smtClean="0"/>
            </a:br>
            <a:endParaRPr lang="en-US" sz="2800" i="1" dirty="0"/>
          </a:p>
          <a:p>
            <a:pPr marL="0" indent="0">
              <a:buNone/>
            </a:pPr>
            <a:r>
              <a:rPr lang="en-US" sz="2000" dirty="0" smtClean="0"/>
              <a:t>      </a:t>
            </a:r>
            <a:r>
              <a:rPr lang="en-US" sz="2400" dirty="0" smtClean="0">
                <a:solidFill>
                  <a:srgbClr val="FF0000"/>
                </a:solidFill>
              </a:rPr>
              <a:t>Employees with Disabilities</a:t>
            </a:r>
            <a:r>
              <a:rPr lang="en-US" sz="2400" dirty="0" smtClean="0"/>
              <a:t>:  A reasonable accommodation could be if the </a:t>
            </a:r>
            <a:br>
              <a:rPr lang="en-US" sz="2400" dirty="0" smtClean="0"/>
            </a:br>
            <a:r>
              <a:rPr lang="en-US" sz="2400" dirty="0" smtClean="0"/>
              <a:t>      essential function does not physically have to be done at the worksite, than </a:t>
            </a:r>
            <a:br>
              <a:rPr lang="en-US" sz="2400" dirty="0" smtClean="0"/>
            </a:br>
            <a:r>
              <a:rPr lang="en-US" sz="2400" dirty="0" smtClean="0"/>
              <a:t>      they could telework.  Other options include modified work schedules, </a:t>
            </a:r>
            <a:br>
              <a:rPr lang="en-US" sz="2400" dirty="0" smtClean="0"/>
            </a:br>
            <a:r>
              <a:rPr lang="en-US" sz="2400" dirty="0" smtClean="0"/>
              <a:t>      reassignment and leave of absence.</a:t>
            </a:r>
            <a:br>
              <a:rPr lang="en-US" sz="2400" dirty="0" smtClean="0"/>
            </a:br>
            <a:r>
              <a:rPr lang="en-US" sz="2000" dirty="0" smtClean="0"/>
              <a:t/>
            </a:r>
            <a:br>
              <a:rPr lang="en-US" sz="2000" dirty="0" smtClean="0"/>
            </a:br>
            <a:endParaRPr lang="en-US" sz="2000" dirty="0" smtClean="0"/>
          </a:p>
          <a:p>
            <a:r>
              <a:rPr lang="en-US" sz="2800" i="1" dirty="0" smtClean="0"/>
              <a:t>Are the essential functions at the job site or can it blended with off and onsite?</a:t>
            </a:r>
            <a:br>
              <a:rPr lang="en-US" sz="2800" i="1" dirty="0" smtClean="0"/>
            </a:br>
            <a:endParaRPr lang="en-US" sz="2800" i="1" dirty="0" smtClean="0"/>
          </a:p>
          <a:p>
            <a:pPr marL="0" indent="0">
              <a:buNone/>
            </a:pPr>
            <a:r>
              <a:rPr lang="en-US" sz="2000" dirty="0"/>
              <a:t> </a:t>
            </a:r>
            <a:r>
              <a:rPr lang="en-US" sz="2000" dirty="0" smtClean="0"/>
              <a:t>     </a:t>
            </a:r>
            <a:r>
              <a:rPr lang="en-US" sz="2400" dirty="0">
                <a:solidFill>
                  <a:srgbClr val="FF0000"/>
                </a:solidFill>
              </a:rPr>
              <a:t>Employees with </a:t>
            </a:r>
            <a:r>
              <a:rPr lang="en-US" sz="2400" dirty="0" smtClean="0">
                <a:solidFill>
                  <a:srgbClr val="FF0000"/>
                </a:solidFill>
              </a:rPr>
              <a:t>Disabilities</a:t>
            </a:r>
            <a:r>
              <a:rPr lang="en-US" sz="2400" dirty="0" smtClean="0"/>
              <a:t>:  Reasonable accommodations does not require</a:t>
            </a:r>
            <a:br>
              <a:rPr lang="en-US" sz="2400" dirty="0" smtClean="0"/>
            </a:br>
            <a:r>
              <a:rPr lang="en-US" sz="2400" dirty="0" smtClean="0"/>
              <a:t>      removing any essential functions but if they could be blended so that some </a:t>
            </a:r>
            <a:br>
              <a:rPr lang="en-US" sz="2400" dirty="0" smtClean="0"/>
            </a:br>
            <a:r>
              <a:rPr lang="en-US" sz="2400" dirty="0" smtClean="0"/>
              <a:t>      work is on site and some at home.     </a:t>
            </a:r>
          </a:p>
          <a:p>
            <a:pPr marL="0" indent="0">
              <a:buNone/>
            </a:pPr>
            <a:r>
              <a:rPr lang="en-US" sz="2000" dirty="0"/>
              <a:t> </a:t>
            </a:r>
            <a:r>
              <a:rPr lang="en-US" sz="2000" dirty="0" smtClean="0"/>
              <a:t> </a:t>
            </a:r>
          </a:p>
          <a:p>
            <a:pPr marL="0" indent="0">
              <a:buNone/>
            </a:pPr>
            <a:endParaRPr lang="en-US" sz="2000" dirty="0"/>
          </a:p>
          <a:p>
            <a:endParaRPr lang="en-US" sz="2000" dirty="0"/>
          </a:p>
        </p:txBody>
      </p:sp>
    </p:spTree>
    <p:extLst>
      <p:ext uri="{BB962C8B-B14F-4D97-AF65-F5344CB8AC3E}">
        <p14:creationId xmlns:p14="http://schemas.microsoft.com/office/powerpoint/2010/main" val="148024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56" y="155108"/>
            <a:ext cx="8042276" cy="1336956"/>
          </a:xfrm>
        </p:spPr>
        <p:txBody>
          <a:bodyPr/>
          <a:lstStyle/>
          <a:p>
            <a:r>
              <a:rPr lang="en-US" sz="4000" dirty="0" smtClean="0"/>
              <a:t>Undue Hardship</a:t>
            </a:r>
            <a:endParaRPr lang="en-US" sz="4000" dirty="0"/>
          </a:p>
        </p:txBody>
      </p:sp>
      <p:sp>
        <p:nvSpPr>
          <p:cNvPr id="3" name="Content Placeholder 2"/>
          <p:cNvSpPr>
            <a:spLocks noGrp="1"/>
          </p:cNvSpPr>
          <p:nvPr>
            <p:ph idx="1"/>
          </p:nvPr>
        </p:nvSpPr>
        <p:spPr>
          <a:xfrm>
            <a:off x="641167" y="1650814"/>
            <a:ext cx="6153334" cy="3872115"/>
          </a:xfrm>
        </p:spPr>
        <p:txBody>
          <a:bodyPr>
            <a:normAutofit/>
          </a:bodyPr>
          <a:lstStyle/>
          <a:p>
            <a:pPr marL="457200" indent="-457200">
              <a:buFont typeface="Wingdings" pitchFamily="2" charset="2"/>
              <a:buAutoNum type="arabicPeriod"/>
            </a:pPr>
            <a:r>
              <a:rPr lang="en-US" sz="2400" b="0" dirty="0"/>
              <a:t>Has to meet definition of </a:t>
            </a:r>
            <a:r>
              <a:rPr lang="en-US" sz="2400" b="0" dirty="0" smtClean="0"/>
              <a:t>disability</a:t>
            </a:r>
            <a:endParaRPr lang="en-US" sz="2400" b="0" dirty="0"/>
          </a:p>
          <a:p>
            <a:pPr marL="457200" indent="-457200">
              <a:buFont typeface="Wingdings" pitchFamily="2" charset="2"/>
              <a:buAutoNum type="arabicPeriod"/>
            </a:pPr>
            <a:r>
              <a:rPr lang="en-US" sz="2400" b="0" dirty="0"/>
              <a:t>Cannot pose a direct threat in terms of behavior and/or </a:t>
            </a:r>
            <a:r>
              <a:rPr lang="en-US" sz="2400" b="0" dirty="0" smtClean="0"/>
              <a:t>health</a:t>
            </a:r>
            <a:endParaRPr lang="en-US" sz="2400" b="0" dirty="0"/>
          </a:p>
          <a:p>
            <a:pPr marL="457200" indent="-457200">
              <a:buFont typeface="Wingdings" pitchFamily="2" charset="2"/>
              <a:buAutoNum type="arabicPeriod"/>
            </a:pPr>
            <a:r>
              <a:rPr lang="en-US" sz="2400" b="0" dirty="0"/>
              <a:t>Cannot pose an undue </a:t>
            </a:r>
            <a:r>
              <a:rPr lang="en-US" sz="2400" b="0" dirty="0" smtClean="0"/>
              <a:t>hardship</a:t>
            </a:r>
            <a:endParaRPr lang="en-US" sz="2400" b="0" dirty="0"/>
          </a:p>
          <a:p>
            <a:pPr marL="457200" indent="-457200">
              <a:buFont typeface="Wingdings" pitchFamily="2" charset="2"/>
              <a:buAutoNum type="arabicPeriod"/>
            </a:pPr>
            <a:r>
              <a:rPr lang="en-US" sz="2400" b="0" dirty="0" smtClean="0"/>
              <a:t>COVID-19</a:t>
            </a:r>
            <a:endParaRPr lang="en-US" sz="2400" b="0" dirty="0"/>
          </a:p>
          <a:p>
            <a:endParaRPr lang="en-US" dirty="0"/>
          </a:p>
        </p:txBody>
      </p:sp>
      <p:pic>
        <p:nvPicPr>
          <p:cNvPr id="4" name="Picture 3"/>
          <p:cNvPicPr>
            <a:picLocks noChangeAspect="1"/>
          </p:cNvPicPr>
          <p:nvPr/>
        </p:nvPicPr>
        <p:blipFill>
          <a:blip r:embed="rId2"/>
          <a:stretch>
            <a:fillRect/>
          </a:stretch>
        </p:blipFill>
        <p:spPr>
          <a:xfrm>
            <a:off x="4381500" y="3541785"/>
            <a:ext cx="3672417" cy="3146882"/>
          </a:xfrm>
          <a:prstGeom prst="rect">
            <a:avLst/>
          </a:prstGeom>
        </p:spPr>
      </p:pic>
    </p:spTree>
    <p:extLst>
      <p:ext uri="{BB962C8B-B14F-4D97-AF65-F5344CB8AC3E}">
        <p14:creationId xmlns:p14="http://schemas.microsoft.com/office/powerpoint/2010/main" val="670825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27" y="507576"/>
            <a:ext cx="7520940" cy="548640"/>
          </a:xfrm>
        </p:spPr>
        <p:txBody>
          <a:bodyPr/>
          <a:lstStyle/>
          <a:p>
            <a:r>
              <a:rPr lang="en-US" sz="4000" dirty="0" smtClean="0"/>
              <a:t>scenarios</a:t>
            </a:r>
            <a:endParaRPr lang="en-US" sz="4000" dirty="0"/>
          </a:p>
        </p:txBody>
      </p:sp>
      <p:sp>
        <p:nvSpPr>
          <p:cNvPr id="3" name="Content Placeholder 2"/>
          <p:cNvSpPr>
            <a:spLocks noGrp="1"/>
          </p:cNvSpPr>
          <p:nvPr>
            <p:ph idx="1"/>
          </p:nvPr>
        </p:nvSpPr>
        <p:spPr>
          <a:xfrm>
            <a:off x="158751" y="1428676"/>
            <a:ext cx="8015816" cy="3579849"/>
          </a:xfrm>
        </p:spPr>
        <p:txBody>
          <a:bodyPr>
            <a:normAutofit lnSpcReduction="10000"/>
          </a:bodyPr>
          <a:lstStyle/>
          <a:p>
            <a:pPr>
              <a:buFont typeface="Arial"/>
              <a:buChar char="•"/>
            </a:pPr>
            <a:r>
              <a:rPr lang="en-US" sz="2400" b="0" dirty="0" smtClean="0"/>
              <a:t>An employee cannot take the vaccine due to their disability, what are RA options?</a:t>
            </a:r>
          </a:p>
          <a:p>
            <a:pPr>
              <a:buFont typeface="Arial"/>
              <a:buChar char="•"/>
            </a:pPr>
            <a:r>
              <a:rPr lang="en-US" sz="2400" b="0" dirty="0" smtClean="0"/>
              <a:t>An employee is splitting their time with working on</a:t>
            </a:r>
            <a:br>
              <a:rPr lang="en-US" sz="2400" b="0" dirty="0" smtClean="0"/>
            </a:br>
            <a:r>
              <a:rPr lang="en-US" sz="2400" b="0" dirty="0" smtClean="0"/>
              <a:t> and off site.  At home, they need an ergonomic </a:t>
            </a:r>
            <a:br>
              <a:rPr lang="en-US" sz="2400" b="0" dirty="0" smtClean="0"/>
            </a:br>
            <a:r>
              <a:rPr lang="en-US" sz="2400" b="0" dirty="0" smtClean="0"/>
              <a:t>chair, is that a form of RA?</a:t>
            </a:r>
          </a:p>
          <a:p>
            <a:pPr>
              <a:buFont typeface="Arial"/>
              <a:buChar char="•"/>
            </a:pPr>
            <a:r>
              <a:rPr lang="en-US" sz="2400" b="0" dirty="0" smtClean="0"/>
              <a:t>An employee has an existing disability and wants to work at home to reduce their exposure to COVID (this employee does the majority of the essential functions of the job on the computer), is this a RA?</a:t>
            </a:r>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a:p>
        </p:txBody>
      </p:sp>
      <p:pic>
        <p:nvPicPr>
          <p:cNvPr id="4" name="Picture 3"/>
          <p:cNvPicPr>
            <a:picLocks noChangeAspect="1"/>
          </p:cNvPicPr>
          <p:nvPr/>
        </p:nvPicPr>
        <p:blipFill>
          <a:blip r:embed="rId2"/>
          <a:stretch>
            <a:fillRect/>
          </a:stretch>
        </p:blipFill>
        <p:spPr>
          <a:xfrm>
            <a:off x="7330711" y="279401"/>
            <a:ext cx="1447105" cy="2620433"/>
          </a:xfrm>
          <a:prstGeom prst="rect">
            <a:avLst/>
          </a:prstGeom>
        </p:spPr>
      </p:pic>
    </p:spTree>
    <p:extLst>
      <p:ext uri="{BB962C8B-B14F-4D97-AF65-F5344CB8AC3E}">
        <p14:creationId xmlns:p14="http://schemas.microsoft.com/office/powerpoint/2010/main" val="82461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153898"/>
            <a:ext cx="8229600" cy="1143000"/>
          </a:xfrm>
        </p:spPr>
        <p:txBody>
          <a:bodyPr/>
          <a:lstStyle/>
          <a:p>
            <a:r>
              <a:rPr lang="en-US" sz="4000" dirty="0" smtClean="0"/>
              <a:t>Resources</a:t>
            </a:r>
            <a:endParaRPr lang="en-US" sz="4000" dirty="0"/>
          </a:p>
        </p:txBody>
      </p:sp>
      <p:sp>
        <p:nvSpPr>
          <p:cNvPr id="3" name="Content Placeholder 2"/>
          <p:cNvSpPr>
            <a:spLocks noGrp="1"/>
          </p:cNvSpPr>
          <p:nvPr>
            <p:ph idx="1"/>
          </p:nvPr>
        </p:nvSpPr>
        <p:spPr>
          <a:xfrm>
            <a:off x="298450" y="918412"/>
            <a:ext cx="8845550" cy="4525963"/>
          </a:xfrm>
        </p:spPr>
        <p:txBody>
          <a:bodyPr>
            <a:normAutofit/>
          </a:bodyPr>
          <a:lstStyle/>
          <a:p>
            <a:pPr lvl="1"/>
            <a:r>
              <a:rPr lang="en-US" sz="2000" dirty="0" smtClean="0">
                <a:solidFill>
                  <a:srgbClr val="FF6600"/>
                </a:solidFill>
              </a:rPr>
              <a:t>Northeast ADA Small Business Toolkit including COVID</a:t>
            </a:r>
            <a:r>
              <a:rPr lang="en-US" sz="2000" dirty="0">
                <a:solidFill>
                  <a:srgbClr val="FF6600"/>
                </a:solidFill>
              </a:rPr>
              <a:t>-</a:t>
            </a:r>
            <a:r>
              <a:rPr lang="en-US" sz="2000" dirty="0" smtClean="0">
                <a:solidFill>
                  <a:srgbClr val="FF6600"/>
                </a:solidFill>
              </a:rPr>
              <a:t>19</a:t>
            </a:r>
            <a:r>
              <a:rPr lang="en-US" sz="2000" dirty="0" smtClean="0"/>
              <a:t/>
            </a:r>
            <a:br>
              <a:rPr lang="en-US" sz="2000" dirty="0" smtClean="0"/>
            </a:br>
            <a:r>
              <a:rPr lang="en-US" sz="2000" dirty="0" smtClean="0">
                <a:hlinkClick r:id="rId2"/>
              </a:rPr>
              <a:t>https</a:t>
            </a:r>
            <a:r>
              <a:rPr lang="en-US" sz="2000" dirty="0">
                <a:hlinkClick r:id="rId2"/>
              </a:rPr>
              <a:t>://smallbusinessatwork.org</a:t>
            </a:r>
            <a:r>
              <a:rPr lang="en-US" sz="2000" dirty="0" smtClean="0">
                <a:hlinkClick r:id="rId2"/>
              </a:rPr>
              <a:t>/</a:t>
            </a:r>
            <a:r>
              <a:rPr lang="en-US" sz="2000" dirty="0" smtClean="0"/>
              <a:t> </a:t>
            </a:r>
            <a:br>
              <a:rPr lang="en-US" sz="2000" dirty="0" smtClean="0"/>
            </a:br>
            <a:endParaRPr lang="en-US" sz="2000" dirty="0" smtClean="0"/>
          </a:p>
          <a:p>
            <a:pPr lvl="1"/>
            <a:r>
              <a:rPr lang="en-US" sz="2000" dirty="0" smtClean="0">
                <a:solidFill>
                  <a:srgbClr val="FF6600"/>
                </a:solidFill>
              </a:rPr>
              <a:t>Job Accommodation Network COVID-19 regarding the Reasonable Accommodation</a:t>
            </a:r>
            <a:br>
              <a:rPr lang="en-US" sz="2000" dirty="0" smtClean="0">
                <a:solidFill>
                  <a:srgbClr val="FF6600"/>
                </a:solidFill>
              </a:rPr>
            </a:br>
            <a:r>
              <a:rPr lang="en-US" sz="2000" dirty="0">
                <a:solidFill>
                  <a:srgbClr val="FF6600"/>
                </a:solidFill>
              </a:rPr>
              <a:t/>
            </a:r>
            <a:br>
              <a:rPr lang="en-US" sz="2000" dirty="0">
                <a:solidFill>
                  <a:srgbClr val="FF6600"/>
                </a:solidFill>
              </a:rPr>
            </a:br>
            <a:r>
              <a:rPr lang="en-US" sz="2000" dirty="0" smtClean="0">
                <a:hlinkClick r:id="rId3"/>
              </a:rPr>
              <a:t>https</a:t>
            </a:r>
            <a:r>
              <a:rPr lang="en-US" sz="2000" dirty="0">
                <a:hlinkClick r:id="rId3"/>
              </a:rPr>
              <a:t>://askjan.org/blogs/jan/2020/03/the-ada-and-managing-reasonable-accommodation-requests-from-employees-with-disabilities-in-response-to-covid-19.</a:t>
            </a:r>
            <a:r>
              <a:rPr lang="en-US" sz="2000" dirty="0" smtClean="0">
                <a:hlinkClick r:id="rId3"/>
              </a:rPr>
              <a:t>cfm</a:t>
            </a:r>
            <a:r>
              <a:rPr lang="en-US" sz="2000" dirty="0" smtClean="0"/>
              <a:t> </a:t>
            </a:r>
            <a:br>
              <a:rPr lang="en-US" sz="2000" dirty="0" smtClean="0"/>
            </a:br>
            <a:endParaRPr lang="en-US" sz="2000" dirty="0" smtClean="0"/>
          </a:p>
          <a:p>
            <a:pPr lvl="1"/>
            <a:r>
              <a:rPr lang="en-US" sz="2000" dirty="0">
                <a:solidFill>
                  <a:srgbClr val="FF6600"/>
                </a:solidFill>
              </a:rPr>
              <a:t>EEOC COVID-19 </a:t>
            </a:r>
            <a:r>
              <a:rPr lang="en-US" sz="2000" dirty="0" smtClean="0">
                <a:solidFill>
                  <a:srgbClr val="FF6600"/>
                </a:solidFill>
                <a:hlinkClick r:id="rId4"/>
              </a:rPr>
              <a:t>–</a:t>
            </a:r>
            <a:r>
              <a:rPr lang="en-US" sz="2000" dirty="0" smtClean="0">
                <a:solidFill>
                  <a:srgbClr val="FF6600"/>
                </a:solidFill>
              </a:rPr>
              <a:t>ADA, Rehab Act and other EEO Laws</a:t>
            </a:r>
            <a:r>
              <a:rPr lang="en-US" sz="2000" dirty="0" smtClean="0">
                <a:hlinkClick r:id="rId4"/>
              </a:rPr>
              <a:t>https</a:t>
            </a:r>
            <a:r>
              <a:rPr lang="en-US" sz="2000" dirty="0">
                <a:hlinkClick r:id="rId4"/>
              </a:rPr>
              <a:t>://www.eeoc.gov/wysk/what-you-should-know-about-covid-19-and-ada-rehabilitation-act-and-other-eeo-</a:t>
            </a:r>
            <a:r>
              <a:rPr lang="en-US" sz="2000" dirty="0" smtClean="0">
                <a:hlinkClick r:id="rId4"/>
              </a:rPr>
              <a:t>laws</a:t>
            </a:r>
            <a:r>
              <a:rPr lang="en-US" sz="2000" dirty="0" smtClean="0"/>
              <a:t> </a:t>
            </a:r>
            <a:endParaRPr lang="en-US" sz="2000" dirty="0"/>
          </a:p>
        </p:txBody>
      </p:sp>
    </p:spTree>
    <p:extLst>
      <p:ext uri="{BB962C8B-B14F-4D97-AF65-F5344CB8AC3E}">
        <p14:creationId xmlns:p14="http://schemas.microsoft.com/office/powerpoint/2010/main" val="1180003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61010"/>
            <a:ext cx="7520940" cy="548640"/>
          </a:xfrm>
        </p:spPr>
        <p:txBody>
          <a:bodyPr/>
          <a:lstStyle/>
          <a:p>
            <a:pPr algn="ctr"/>
            <a:r>
              <a:rPr lang="en-US" sz="4000" dirty="0" smtClean="0">
                <a:solidFill>
                  <a:srgbClr val="FF6600"/>
                </a:solidFill>
              </a:rPr>
              <a:t>Northeast ADA Center</a:t>
            </a:r>
            <a:endParaRPr lang="en-US" sz="4000" dirty="0">
              <a:solidFill>
                <a:srgbClr val="FF6600"/>
              </a:solidFill>
            </a:endParaRPr>
          </a:p>
        </p:txBody>
      </p:sp>
      <p:sp>
        <p:nvSpPr>
          <p:cNvPr id="3" name="Content Placeholder 2"/>
          <p:cNvSpPr>
            <a:spLocks noGrp="1"/>
          </p:cNvSpPr>
          <p:nvPr>
            <p:ph idx="1"/>
          </p:nvPr>
        </p:nvSpPr>
        <p:spPr/>
        <p:txBody>
          <a:bodyPr>
            <a:noAutofit/>
          </a:bodyPr>
          <a:lstStyle/>
          <a:p>
            <a:pPr marL="0" indent="0" algn="ctr">
              <a:buNone/>
            </a:pPr>
            <a:endParaRPr lang="en-US" sz="2400" dirty="0"/>
          </a:p>
          <a:p>
            <a:pPr marL="0" indent="0" algn="ctr">
              <a:buNone/>
            </a:pPr>
            <a:r>
              <a:rPr lang="en-US" sz="2400" dirty="0" smtClean="0"/>
              <a:t>Call Toll Free</a:t>
            </a:r>
            <a:r>
              <a:rPr lang="en-US" sz="2400" dirty="0"/>
              <a:t>:  </a:t>
            </a:r>
            <a:r>
              <a:rPr lang="en-US" sz="2400" dirty="0">
                <a:solidFill>
                  <a:srgbClr val="FF6600"/>
                </a:solidFill>
              </a:rPr>
              <a:t>1-800-949-4232 </a:t>
            </a:r>
            <a:r>
              <a:rPr lang="en-US" sz="2400" dirty="0"/>
              <a:t/>
            </a:r>
            <a:br>
              <a:rPr lang="en-US" sz="2400" dirty="0"/>
            </a:br>
            <a:r>
              <a:rPr lang="en-US" sz="2400" dirty="0" smtClean="0"/>
              <a:t/>
            </a:r>
            <a:br>
              <a:rPr lang="en-US" sz="2400" dirty="0" smtClean="0"/>
            </a:br>
            <a:r>
              <a:rPr lang="en-US" sz="2400" dirty="0" smtClean="0"/>
              <a:t>Email:  </a:t>
            </a:r>
            <a:r>
              <a:rPr lang="en-US" sz="2400" dirty="0">
                <a:hlinkClick r:id="rId2"/>
              </a:rPr>
              <a:t>northeastada@cornell.edu</a:t>
            </a:r>
            <a:r>
              <a:rPr lang="en-US" sz="2400" dirty="0"/>
              <a:t> </a:t>
            </a:r>
            <a:r>
              <a:rPr lang="en-US" sz="2400" dirty="0" smtClean="0"/>
              <a:t/>
            </a:r>
            <a:br>
              <a:rPr lang="en-US" sz="2400" dirty="0" smtClean="0"/>
            </a:br>
            <a:endParaRPr lang="en-US" sz="2400" dirty="0" smtClean="0"/>
          </a:p>
          <a:p>
            <a:pPr algn="ctr">
              <a:buFont typeface="Arial"/>
              <a:buChar char="•"/>
            </a:pPr>
            <a:r>
              <a:rPr lang="en-US" sz="2400" dirty="0" smtClean="0"/>
              <a:t>Talk to someone about your ADA issue including reasonable accommodation</a:t>
            </a:r>
          </a:p>
          <a:p>
            <a:pPr algn="ctr">
              <a:buFont typeface="Arial"/>
              <a:buChar char="•"/>
            </a:pPr>
            <a:r>
              <a:rPr lang="en-US" sz="2400" dirty="0" smtClean="0"/>
              <a:t>Receive materials/documents</a:t>
            </a:r>
          </a:p>
          <a:p>
            <a:pPr algn="ctr">
              <a:buFont typeface="Arial"/>
              <a:buChar char="•"/>
            </a:pPr>
            <a:r>
              <a:rPr lang="en-US" sz="2400" dirty="0" smtClean="0"/>
              <a:t>Information and referrals</a:t>
            </a:r>
            <a:endParaRPr lang="en-US" sz="2400" dirty="0"/>
          </a:p>
        </p:txBody>
      </p:sp>
      <p:pic>
        <p:nvPicPr>
          <p:cNvPr id="4" name="Picture 3" descr="w-eTn7sH_400x40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8278" y="5136395"/>
            <a:ext cx="1250517" cy="1463374"/>
          </a:xfrm>
          <a:prstGeom prst="rect">
            <a:avLst/>
          </a:prstGeom>
        </p:spPr>
      </p:pic>
      <p:pic>
        <p:nvPicPr>
          <p:cNvPr id="5" name="Picture 4" descr="w-eTn7sH_400x40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0928" y="5136395"/>
            <a:ext cx="1250517" cy="1463374"/>
          </a:xfrm>
          <a:prstGeom prst="rect">
            <a:avLst/>
          </a:prstGeom>
        </p:spPr>
      </p:pic>
    </p:spTree>
    <p:extLst>
      <p:ext uri="{BB962C8B-B14F-4D97-AF65-F5344CB8AC3E}">
        <p14:creationId xmlns:p14="http://schemas.microsoft.com/office/powerpoint/2010/main" val="2752883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B52662-8BDA-4BC3-BB6B-4683854121B3}"/>
              </a:ext>
            </a:extLst>
          </p:cNvPr>
          <p:cNvSpPr>
            <a:spLocks noGrp="1"/>
          </p:cNvSpPr>
          <p:nvPr>
            <p:ph type="ctrTitle"/>
          </p:nvPr>
        </p:nvSpPr>
        <p:spPr>
          <a:xfrm>
            <a:off x="271617" y="493573"/>
            <a:ext cx="9144000" cy="3768035"/>
          </a:xfrm>
        </p:spPr>
        <p:txBody>
          <a:bodyPr>
            <a:normAutofit fontScale="90000"/>
          </a:bodyPr>
          <a:lstStyle/>
          <a:p>
            <a:r>
              <a:rPr lang="en-US" sz="4400" spc="-90" dirty="0"/>
              <a:t/>
            </a:r>
            <a:br>
              <a:rPr lang="en-US" sz="4400" spc="-90" dirty="0"/>
            </a:br>
            <a:r>
              <a:rPr lang="en-US" sz="4400" spc="-90" dirty="0" smtClean="0"/>
              <a:t>Reasonable Accommodation </a:t>
            </a:r>
            <a:br>
              <a:rPr lang="en-US" sz="4400" spc="-90" dirty="0" smtClean="0"/>
            </a:br>
            <a:r>
              <a:rPr lang="en-US" sz="4400" spc="-90" dirty="0" smtClean="0"/>
              <a:t>and Americans </a:t>
            </a:r>
            <a:r>
              <a:rPr lang="en-US" sz="4400" spc="-90" dirty="0"/>
              <a:t>with </a:t>
            </a:r>
            <a:r>
              <a:rPr lang="en-US" sz="4400" spc="-90" dirty="0" smtClean="0"/>
              <a:t/>
            </a:r>
            <a:br>
              <a:rPr lang="en-US" sz="4400" spc="-90" dirty="0" smtClean="0"/>
            </a:br>
            <a:r>
              <a:rPr lang="en-US" sz="4400" spc="-90" dirty="0" smtClean="0"/>
              <a:t>Disabilities Act</a:t>
            </a:r>
            <a:br>
              <a:rPr lang="en-US" sz="4400" spc="-90" dirty="0" smtClean="0"/>
            </a:br>
            <a:r>
              <a:rPr lang="en-US" sz="4400" spc="-90" dirty="0" smtClean="0"/>
              <a:t>during COVID-19</a:t>
            </a:r>
            <a:r>
              <a:rPr lang="en-US" sz="4400" spc="-90" dirty="0">
                <a:solidFill>
                  <a:srgbClr val="FF6600"/>
                </a:solidFill>
              </a:rPr>
              <a:t/>
            </a:r>
            <a:br>
              <a:rPr lang="en-US" sz="4400" spc="-90" dirty="0">
                <a:solidFill>
                  <a:srgbClr val="FF6600"/>
                </a:solidFill>
              </a:rPr>
            </a:br>
            <a:r>
              <a:rPr lang="en-US" sz="4400" spc="-90" dirty="0" smtClean="0">
                <a:solidFill>
                  <a:srgbClr val="FF6600"/>
                </a:solidFill>
              </a:rPr>
              <a:t/>
            </a:r>
            <a:br>
              <a:rPr lang="en-US" sz="4400" spc="-90" dirty="0" smtClean="0">
                <a:solidFill>
                  <a:srgbClr val="FF6600"/>
                </a:solidFill>
              </a:rPr>
            </a:br>
            <a:endParaRPr lang="en-US" sz="2200" dirty="0">
              <a:solidFill>
                <a:srgbClr val="FF6600"/>
              </a:solidFill>
            </a:endParaRPr>
          </a:p>
        </p:txBody>
      </p:sp>
      <p:sp>
        <p:nvSpPr>
          <p:cNvPr id="3" name="Subtitle 2">
            <a:extLst>
              <a:ext uri="{FF2B5EF4-FFF2-40B4-BE49-F238E27FC236}">
                <a16:creationId xmlns="" xmlns:a16="http://schemas.microsoft.com/office/drawing/2014/main" id="{B64A8956-A4E4-4D98-9137-9F770AB3575E}"/>
              </a:ext>
            </a:extLst>
          </p:cNvPr>
          <p:cNvSpPr>
            <a:spLocks noGrp="1"/>
          </p:cNvSpPr>
          <p:nvPr>
            <p:ph type="subTitle" idx="1"/>
          </p:nvPr>
        </p:nvSpPr>
        <p:spPr>
          <a:xfrm>
            <a:off x="1500642" y="8337207"/>
            <a:ext cx="6858000" cy="1714378"/>
          </a:xfrm>
        </p:spPr>
        <p:txBody>
          <a:bodyPr/>
          <a:lstStyle/>
          <a:p>
            <a:endParaRPr lang="en-US" dirty="0"/>
          </a:p>
        </p:txBody>
      </p:sp>
      <p:pic>
        <p:nvPicPr>
          <p:cNvPr id="1039" name="Picture 15" descr="Logo of the Disability Rights Center of the Virgin Islands (Advancing Justice through Protection and Advocacy)">
            <a:extLst>
              <a:ext uri="{FF2B5EF4-FFF2-40B4-BE49-F238E27FC236}">
                <a16:creationId xmlns="" xmlns:a16="http://schemas.microsoft.com/office/drawing/2014/main" id="{7C62BF17-9F19-4FFD-AC97-AF43FEEF6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504" y="4134256"/>
            <a:ext cx="2531095" cy="1834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598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108" y="423333"/>
            <a:ext cx="8042276" cy="4923403"/>
          </a:xfrm>
        </p:spPr>
        <p:txBody>
          <a:bodyPr/>
          <a:lstStyle/>
          <a:p>
            <a:pPr marL="0" indent="0" algn="ctr">
              <a:buNone/>
            </a:pPr>
            <a:r>
              <a:rPr lang="en-US" sz="2400" b="1" dirty="0" smtClean="0">
                <a:solidFill>
                  <a:srgbClr val="FF6600"/>
                </a:solidFill>
              </a:rPr>
              <a:t>Disability Rights Center of the Virgin Islands</a:t>
            </a:r>
            <a:endParaRPr lang="en-US" sz="2400" dirty="0" smtClean="0"/>
          </a:p>
          <a:p>
            <a:pPr marL="0" indent="0" algn="ctr">
              <a:buNone/>
            </a:pPr>
            <a:r>
              <a:rPr lang="en-US" sz="2400" dirty="0" smtClean="0">
                <a:hlinkClick r:id="rId2"/>
              </a:rPr>
              <a:t>www.drcvi.org</a:t>
            </a:r>
            <a:endParaRPr lang="en-US" sz="2400" dirty="0" smtClean="0"/>
          </a:p>
          <a:p>
            <a:pPr marL="0" indent="0" algn="ctr">
              <a:buNone/>
            </a:pPr>
            <a:r>
              <a:rPr lang="en-US" sz="2400" dirty="0" smtClean="0">
                <a:hlinkClick r:id="rId3"/>
              </a:rPr>
              <a:t>info@drcvi.org</a:t>
            </a:r>
            <a:r>
              <a:rPr lang="en-US" sz="2400" dirty="0" smtClean="0"/>
              <a:t> </a:t>
            </a:r>
            <a:br>
              <a:rPr lang="en-US" sz="2400" dirty="0" smtClean="0"/>
            </a:br>
            <a:endParaRPr lang="en-US" sz="2400" dirty="0" smtClean="0"/>
          </a:p>
          <a:p>
            <a:pPr marL="0" indent="0" algn="ctr">
              <a:buNone/>
            </a:pPr>
            <a:r>
              <a:rPr lang="en-US" sz="2400" dirty="0" smtClean="0"/>
              <a:t>STX - 340 -772-1200</a:t>
            </a:r>
          </a:p>
          <a:p>
            <a:pPr marL="0" indent="0" algn="ctr">
              <a:buNone/>
            </a:pPr>
            <a:r>
              <a:rPr lang="en-US" sz="2400" dirty="0" smtClean="0"/>
              <a:t>STT – 340- 776-4303</a:t>
            </a: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4"/>
          <a:stretch>
            <a:fillRect/>
          </a:stretch>
        </p:blipFill>
        <p:spPr>
          <a:xfrm>
            <a:off x="2899833" y="3253400"/>
            <a:ext cx="3487969" cy="1816008"/>
          </a:xfrm>
          <a:prstGeom prst="rect">
            <a:avLst/>
          </a:prstGeom>
        </p:spPr>
      </p:pic>
    </p:spTree>
    <p:extLst>
      <p:ext uri="{BB962C8B-B14F-4D97-AF65-F5344CB8AC3E}">
        <p14:creationId xmlns:p14="http://schemas.microsoft.com/office/powerpoint/2010/main" val="253266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dirty="0" smtClean="0">
                <a:solidFill>
                  <a:srgbClr val="FF6600"/>
                </a:solidFill>
              </a:rPr>
              <a:t>Questions </a:t>
            </a:r>
          </a:p>
          <a:p>
            <a:pPr marL="0" indent="0" algn="ctr">
              <a:buNone/>
            </a:pPr>
            <a:r>
              <a:rPr lang="en-US" sz="5400" dirty="0" smtClean="0">
                <a:solidFill>
                  <a:srgbClr val="FF6600"/>
                </a:solidFill>
              </a:rPr>
              <a:t>&amp;</a:t>
            </a:r>
          </a:p>
          <a:p>
            <a:pPr marL="0" indent="0" algn="ctr">
              <a:buNone/>
            </a:pPr>
            <a:r>
              <a:rPr lang="en-US" sz="5400" dirty="0" smtClean="0">
                <a:solidFill>
                  <a:srgbClr val="FF6600"/>
                </a:solidFill>
              </a:rPr>
              <a:t>Answers</a:t>
            </a:r>
            <a:endParaRPr lang="en-US" sz="5400" dirty="0">
              <a:solidFill>
                <a:srgbClr val="FF6600"/>
              </a:solidFill>
            </a:endParaRPr>
          </a:p>
        </p:txBody>
      </p:sp>
    </p:spTree>
    <p:extLst>
      <p:ext uri="{BB962C8B-B14F-4D97-AF65-F5344CB8AC3E}">
        <p14:creationId xmlns:p14="http://schemas.microsoft.com/office/powerpoint/2010/main" val="2523008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4487" y="3390355"/>
            <a:ext cx="706025" cy="78933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66674" y="1665568"/>
            <a:ext cx="1186848" cy="700435"/>
          </a:xfrm>
          <a:prstGeom prst="rect">
            <a:avLst/>
          </a:prstGeom>
        </p:spPr>
      </p:pic>
      <p:sp>
        <p:nvSpPr>
          <p:cNvPr id="9" name="TextBox 8"/>
          <p:cNvSpPr txBox="1"/>
          <p:nvPr/>
        </p:nvSpPr>
        <p:spPr>
          <a:xfrm>
            <a:off x="839513" y="4161953"/>
            <a:ext cx="3633981" cy="507831"/>
          </a:xfrm>
          <a:prstGeom prst="rect">
            <a:avLst/>
          </a:prstGeom>
          <a:noFill/>
        </p:spPr>
        <p:txBody>
          <a:bodyPr wrap="square" rtlCol="0">
            <a:spAutoFit/>
          </a:bodyPr>
          <a:lstStyle/>
          <a:p>
            <a:r>
              <a:rPr lang="en-US" sz="1350" dirty="0">
                <a:solidFill>
                  <a:srgbClr val="FFFFFF"/>
                </a:solidFill>
              </a:rPr>
              <a:t>Moderator: </a:t>
            </a:r>
            <a:r>
              <a:rPr lang="en-US" sz="1350" dirty="0" err="1">
                <a:solidFill>
                  <a:srgbClr val="FFFFFF"/>
                </a:solidFill>
              </a:rPr>
              <a:t>Cusa</a:t>
            </a:r>
            <a:r>
              <a:rPr lang="en-US" sz="1350" dirty="0">
                <a:solidFill>
                  <a:srgbClr val="FFFFFF"/>
                </a:solidFill>
              </a:rPr>
              <a:t> Holloway, VIEDA Business Incubator Program Manger</a:t>
            </a:r>
          </a:p>
        </p:txBody>
      </p:sp>
      <p:sp>
        <p:nvSpPr>
          <p:cNvPr id="10" name="Rectangle 9"/>
          <p:cNvSpPr/>
          <p:nvPr/>
        </p:nvSpPr>
        <p:spPr>
          <a:xfrm>
            <a:off x="-51620" y="4227256"/>
            <a:ext cx="9300652" cy="177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TextBox 10"/>
          <p:cNvSpPr txBox="1"/>
          <p:nvPr/>
        </p:nvSpPr>
        <p:spPr>
          <a:xfrm>
            <a:off x="3791248" y="2892712"/>
            <a:ext cx="4128636" cy="553998"/>
          </a:xfrm>
          <a:prstGeom prst="rect">
            <a:avLst/>
          </a:prstGeom>
          <a:noFill/>
        </p:spPr>
        <p:txBody>
          <a:bodyPr wrap="square" rtlCol="0">
            <a:spAutoFit/>
          </a:bodyPr>
          <a:lstStyle/>
          <a:p>
            <a:pPr algn="ctr"/>
            <a:r>
              <a:rPr lang="en-US" sz="3000" dirty="0">
                <a:solidFill>
                  <a:srgbClr val="FFFFFF"/>
                </a:solidFill>
              </a:rPr>
              <a:t>Thank you!</a:t>
            </a:r>
          </a:p>
        </p:txBody>
      </p:sp>
      <p:sp>
        <p:nvSpPr>
          <p:cNvPr id="12" name="TextBox 11"/>
          <p:cNvSpPr txBox="1"/>
          <p:nvPr/>
        </p:nvSpPr>
        <p:spPr>
          <a:xfrm>
            <a:off x="164535" y="4317644"/>
            <a:ext cx="8145384" cy="2031325"/>
          </a:xfrm>
          <a:prstGeom prst="rect">
            <a:avLst/>
          </a:prstGeom>
          <a:noFill/>
        </p:spPr>
        <p:txBody>
          <a:bodyPr wrap="square" rtlCol="0">
            <a:spAutoFit/>
          </a:bodyPr>
          <a:lstStyle/>
          <a:p>
            <a:r>
              <a:rPr lang="en-US" dirty="0">
                <a:solidFill>
                  <a:srgbClr val="1B1E29"/>
                </a:solidFill>
                <a:latin typeface="Franklin Gothic Book" panose="020B0503020102020204" pitchFamily="34" charset="0"/>
              </a:rPr>
              <a:t>Recordings: </a:t>
            </a:r>
            <a:r>
              <a:rPr lang="en-US" dirty="0">
                <a:solidFill>
                  <a:srgbClr val="1B1E29"/>
                </a:solidFill>
                <a:latin typeface="Franklin Gothic Book" panose="020B0503020102020204" pitchFamily="34" charset="0"/>
                <a:hlinkClick r:id="rId5"/>
              </a:rPr>
              <a:t>www.usvieda.org/webinars</a:t>
            </a:r>
            <a:endParaRPr lang="en-US" dirty="0">
              <a:solidFill>
                <a:srgbClr val="1B1E29"/>
              </a:solidFill>
              <a:latin typeface="Franklin Gothic Book" panose="020B0503020102020204" pitchFamily="34" charset="0"/>
            </a:endParaRPr>
          </a:p>
          <a:p>
            <a:endParaRPr lang="en-US" dirty="0">
              <a:solidFill>
                <a:srgbClr val="1B1E29"/>
              </a:solidFill>
              <a:latin typeface="Franklin Gothic Book" panose="020B0503020102020204" pitchFamily="34" charset="0"/>
            </a:endParaRPr>
          </a:p>
          <a:p>
            <a:r>
              <a:rPr lang="en-US" dirty="0">
                <a:solidFill>
                  <a:srgbClr val="1B1E29"/>
                </a:solidFill>
                <a:latin typeface="Franklin Gothic Book" panose="020B0503020102020204" pitchFamily="34" charset="0"/>
              </a:rPr>
              <a:t>Wednesday Webinars at 10AM – February </a:t>
            </a:r>
            <a:r>
              <a:rPr lang="en-US" dirty="0" smtClean="0">
                <a:solidFill>
                  <a:srgbClr val="1B1E29"/>
                </a:solidFill>
                <a:latin typeface="Franklin Gothic Book" panose="020B0503020102020204" pitchFamily="34" charset="0"/>
              </a:rPr>
              <a:t>10, 2021 – Not Scheduled</a:t>
            </a:r>
          </a:p>
          <a:p>
            <a:endParaRPr lang="en-US" dirty="0">
              <a:solidFill>
                <a:srgbClr val="1B1E29"/>
              </a:solidFill>
              <a:latin typeface="Franklin Gothic Book" panose="020B0503020102020204" pitchFamily="34" charset="0"/>
            </a:endParaRPr>
          </a:p>
          <a:p>
            <a:r>
              <a:rPr lang="en-US" dirty="0" smtClean="0">
                <a:solidFill>
                  <a:srgbClr val="1B1E29"/>
                </a:solidFill>
                <a:latin typeface="Franklin Gothic Book" panose="020B0503020102020204" pitchFamily="34" charset="0"/>
              </a:rPr>
              <a:t>E-Marketing Training </a:t>
            </a:r>
            <a:r>
              <a:rPr lang="en-US" dirty="0" smtClean="0">
                <a:solidFill>
                  <a:srgbClr val="1B1E29"/>
                </a:solidFill>
                <a:latin typeface="Franklin Gothic Book" panose="020B0503020102020204" pitchFamily="34" charset="0"/>
              </a:rPr>
              <a:t>Course </a:t>
            </a:r>
            <a:r>
              <a:rPr lang="en-US" dirty="0" smtClean="0">
                <a:solidFill>
                  <a:srgbClr val="1B1E29"/>
                </a:solidFill>
                <a:latin typeface="Franklin Gothic Book" panose="020B0503020102020204" pitchFamily="34" charset="0"/>
              </a:rPr>
              <a:t>– Tuesday, February 9, 2021 at 5:30pm-7:00pm AST</a:t>
            </a:r>
          </a:p>
          <a:p>
            <a:r>
              <a:rPr lang="en-US" dirty="0" smtClean="0">
                <a:solidFill>
                  <a:srgbClr val="1B1E29"/>
                </a:solidFill>
                <a:latin typeface="Franklin Gothic Book" panose="020B0503020102020204" pitchFamily="34" charset="0"/>
              </a:rPr>
              <a:t>The USVI Apparel Forum – Wednesday, February 10, 2021 at 5:00pm-9:00pm AST</a:t>
            </a:r>
            <a:endParaRPr lang="en-US" dirty="0">
              <a:solidFill>
                <a:srgbClr val="1B1E29"/>
              </a:solidFill>
              <a:latin typeface="Franklin Gothic Book" panose="020B0503020102020204" pitchFamily="34" charset="0"/>
            </a:endParaRPr>
          </a:p>
          <a:p>
            <a:endParaRPr lang="en-US" dirty="0">
              <a:solidFill>
                <a:srgbClr val="1B1E29"/>
              </a:solidFill>
              <a:latin typeface="Franklin Gothic Book" panose="020B0503020102020204" pitchFamily="34" charset="0"/>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370703"/>
            <a:ext cx="9144000" cy="3856553"/>
          </a:xfrm>
          <a:prstGeom prst="rect">
            <a:avLst/>
          </a:prstGeom>
        </p:spPr>
      </p:pic>
    </p:spTree>
    <p:extLst>
      <p:ext uri="{BB962C8B-B14F-4D97-AF65-F5344CB8AC3E}">
        <p14:creationId xmlns:p14="http://schemas.microsoft.com/office/powerpoint/2010/main" val="194560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3325"/>
            <a:ext cx="8042276" cy="1336956"/>
          </a:xfrm>
        </p:spPr>
        <p:txBody>
          <a:bodyPr/>
          <a:lstStyle/>
          <a:p>
            <a:r>
              <a:rPr lang="en-US" sz="4000" dirty="0" smtClean="0"/>
              <a:t>OBJECTIVES</a:t>
            </a:r>
            <a:endParaRPr lang="en-US" sz="4000" dirty="0"/>
          </a:p>
        </p:txBody>
      </p:sp>
      <p:sp>
        <p:nvSpPr>
          <p:cNvPr id="3" name="Content Placeholder 2"/>
          <p:cNvSpPr>
            <a:spLocks noGrp="1"/>
          </p:cNvSpPr>
          <p:nvPr>
            <p:ph idx="1"/>
          </p:nvPr>
        </p:nvSpPr>
        <p:spPr>
          <a:xfrm>
            <a:off x="549275" y="1730281"/>
            <a:ext cx="8042276" cy="4343400"/>
          </a:xfrm>
        </p:spPr>
        <p:txBody>
          <a:bodyPr>
            <a:normAutofit/>
          </a:bodyPr>
          <a:lstStyle/>
          <a:p>
            <a:pPr>
              <a:buFont typeface="Arial"/>
              <a:buChar char="•"/>
            </a:pPr>
            <a:r>
              <a:rPr lang="en-US" sz="2400" b="0" dirty="0" smtClean="0"/>
              <a:t>Learn different ways to respond to a reasonable accommodation request during the pandemic</a:t>
            </a:r>
          </a:p>
          <a:p>
            <a:pPr>
              <a:buFont typeface="Arial"/>
              <a:buChar char="•"/>
            </a:pPr>
            <a:r>
              <a:rPr lang="en-US" sz="2400" b="0" dirty="0" smtClean="0"/>
              <a:t>Proper ways to request document of disability while staying in compliance with HIPPA</a:t>
            </a:r>
          </a:p>
          <a:p>
            <a:pPr>
              <a:buFont typeface="Arial"/>
              <a:buChar char="•"/>
            </a:pPr>
            <a:r>
              <a:rPr lang="en-US" sz="2400" b="0" dirty="0" smtClean="0"/>
              <a:t>Explore numerous ways to provide reasonable accommodations</a:t>
            </a:r>
            <a:endParaRPr lang="en-US" sz="2400" b="0" dirty="0"/>
          </a:p>
        </p:txBody>
      </p:sp>
    </p:spTree>
    <p:extLst>
      <p:ext uri="{BB962C8B-B14F-4D97-AF65-F5344CB8AC3E}">
        <p14:creationId xmlns:p14="http://schemas.microsoft.com/office/powerpoint/2010/main" val="2443903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2260"/>
            <a:ext cx="7520940" cy="548640"/>
          </a:xfrm>
        </p:spPr>
        <p:txBody>
          <a:bodyPr/>
          <a:lstStyle/>
          <a:p>
            <a:pPr algn="ctr"/>
            <a:r>
              <a:rPr lang="en-US" dirty="0" smtClean="0"/>
              <a:t>Polling question 1</a:t>
            </a:r>
            <a:endParaRPr lang="en-US" dirty="0"/>
          </a:p>
        </p:txBody>
      </p:sp>
      <p:sp>
        <p:nvSpPr>
          <p:cNvPr id="3" name="Content Placeholder 2"/>
          <p:cNvSpPr>
            <a:spLocks noGrp="1"/>
          </p:cNvSpPr>
          <p:nvPr>
            <p:ph idx="1"/>
          </p:nvPr>
        </p:nvSpPr>
        <p:spPr>
          <a:xfrm>
            <a:off x="789093" y="1206463"/>
            <a:ext cx="7520940" cy="3579849"/>
          </a:xfrm>
        </p:spPr>
        <p:txBody>
          <a:bodyPr>
            <a:normAutofit lnSpcReduction="10000"/>
          </a:bodyPr>
          <a:lstStyle/>
          <a:p>
            <a:pPr algn="ctr"/>
            <a:r>
              <a:rPr lang="en-US" sz="2800" dirty="0" smtClean="0"/>
              <a:t>Is your business currently operating?</a:t>
            </a:r>
            <a:br>
              <a:rPr lang="en-US" sz="2800" dirty="0" smtClean="0"/>
            </a:br>
            <a:endParaRPr lang="en-US" sz="2800" dirty="0" smtClean="0"/>
          </a:p>
          <a:p>
            <a:pPr algn="ctr"/>
            <a:r>
              <a:rPr lang="en-US" sz="2800" dirty="0" smtClean="0"/>
              <a:t>Yes</a:t>
            </a:r>
          </a:p>
          <a:p>
            <a:pPr algn="ctr"/>
            <a:endParaRPr lang="en-US" sz="2800" dirty="0"/>
          </a:p>
          <a:p>
            <a:pPr algn="ctr"/>
            <a:r>
              <a:rPr lang="en-US" sz="2800" dirty="0" smtClean="0"/>
              <a:t>No</a:t>
            </a:r>
          </a:p>
          <a:p>
            <a:pPr algn="ctr"/>
            <a:endParaRPr lang="en-US" sz="2800" dirty="0"/>
          </a:p>
          <a:p>
            <a:pPr algn="ctr"/>
            <a:r>
              <a:rPr lang="en-US" sz="2800" dirty="0" smtClean="0"/>
              <a:t>Partially</a:t>
            </a:r>
            <a:endParaRPr lang="en-US" sz="2800" dirty="0"/>
          </a:p>
        </p:txBody>
      </p:sp>
    </p:spTree>
    <p:extLst>
      <p:ext uri="{BB962C8B-B14F-4D97-AF65-F5344CB8AC3E}">
        <p14:creationId xmlns:p14="http://schemas.microsoft.com/office/powerpoint/2010/main" val="236228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18" y="244195"/>
            <a:ext cx="8868832" cy="1336956"/>
          </a:xfrm>
        </p:spPr>
        <p:txBody>
          <a:bodyPr/>
          <a:lstStyle/>
          <a:p>
            <a:r>
              <a:rPr lang="en-US" sz="3600" dirty="0" smtClean="0"/>
              <a:t>TOP Issues with the Pandemic and the Americans with Disabilities Act</a:t>
            </a:r>
            <a:endParaRPr lang="en-US" sz="3600" dirty="0"/>
          </a:p>
        </p:txBody>
      </p:sp>
      <p:sp>
        <p:nvSpPr>
          <p:cNvPr id="3" name="Content Placeholder 2"/>
          <p:cNvSpPr>
            <a:spLocks noGrp="1"/>
          </p:cNvSpPr>
          <p:nvPr>
            <p:ph idx="1"/>
          </p:nvPr>
        </p:nvSpPr>
        <p:spPr>
          <a:xfrm>
            <a:off x="432858" y="1729222"/>
            <a:ext cx="8234892" cy="4343400"/>
          </a:xfrm>
        </p:spPr>
        <p:txBody>
          <a:bodyPr>
            <a:normAutofit/>
          </a:bodyPr>
          <a:lstStyle/>
          <a:p>
            <a:pPr marL="457200" indent="-457200">
              <a:buAutoNum type="arabicPeriod"/>
            </a:pPr>
            <a:r>
              <a:rPr lang="en-US" sz="2400" b="0" dirty="0" smtClean="0"/>
              <a:t>Direct threat with health</a:t>
            </a:r>
          </a:p>
          <a:p>
            <a:pPr marL="457200" indent="-457200">
              <a:buAutoNum type="arabicPeriod"/>
            </a:pPr>
            <a:r>
              <a:rPr lang="en-US" sz="2400" b="0" dirty="0" smtClean="0"/>
              <a:t>Cost of accommodations including technology and undue hardship</a:t>
            </a:r>
          </a:p>
          <a:p>
            <a:pPr marL="457200" indent="-457200">
              <a:buAutoNum type="arabicPeriod"/>
            </a:pPr>
            <a:r>
              <a:rPr lang="en-US" sz="2400" b="0" dirty="0" smtClean="0"/>
              <a:t>Transition of job duties (depending on essential functions)</a:t>
            </a:r>
          </a:p>
          <a:p>
            <a:pPr marL="457200" indent="-457200">
              <a:buAutoNum type="arabicPeriod"/>
            </a:pPr>
            <a:r>
              <a:rPr lang="en-US" sz="2400" b="0" dirty="0" smtClean="0"/>
              <a:t>Disclosure with multiple agencies partnering to address COVID-19 in the workplace including CDC, FDA, EEOC </a:t>
            </a:r>
            <a:br>
              <a:rPr lang="en-US" sz="2400" b="0" dirty="0" smtClean="0"/>
            </a:br>
            <a:r>
              <a:rPr lang="en-US" sz="2400" b="0" dirty="0" smtClean="0"/>
              <a:t>and State DOHs</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pic>
        <p:nvPicPr>
          <p:cNvPr id="4" name="Picture 3"/>
          <p:cNvPicPr>
            <a:picLocks noChangeAspect="1"/>
          </p:cNvPicPr>
          <p:nvPr/>
        </p:nvPicPr>
        <p:blipFill>
          <a:blip r:embed="rId2"/>
          <a:stretch>
            <a:fillRect/>
          </a:stretch>
        </p:blipFill>
        <p:spPr>
          <a:xfrm>
            <a:off x="6148917" y="4360333"/>
            <a:ext cx="2518833" cy="2518833"/>
          </a:xfrm>
          <a:prstGeom prst="rect">
            <a:avLst/>
          </a:prstGeom>
        </p:spPr>
      </p:pic>
    </p:spTree>
    <p:extLst>
      <p:ext uri="{BB962C8B-B14F-4D97-AF65-F5344CB8AC3E}">
        <p14:creationId xmlns:p14="http://schemas.microsoft.com/office/powerpoint/2010/main" val="154340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83" y="377171"/>
            <a:ext cx="8326968" cy="1336956"/>
          </a:xfrm>
        </p:spPr>
        <p:txBody>
          <a:bodyPr/>
          <a:lstStyle/>
          <a:p>
            <a:r>
              <a:rPr lang="en-US" sz="4000" dirty="0" smtClean="0"/>
              <a:t>Assessment of your Workplace</a:t>
            </a:r>
            <a:endParaRPr lang="en-US" sz="4000" dirty="0"/>
          </a:p>
        </p:txBody>
      </p:sp>
      <p:sp>
        <p:nvSpPr>
          <p:cNvPr id="3" name="Content Placeholder 2"/>
          <p:cNvSpPr>
            <a:spLocks noGrp="1"/>
          </p:cNvSpPr>
          <p:nvPr>
            <p:ph idx="1"/>
          </p:nvPr>
        </p:nvSpPr>
        <p:spPr>
          <a:xfrm>
            <a:off x="549275" y="1917701"/>
            <a:ext cx="8042276" cy="4343400"/>
          </a:xfrm>
        </p:spPr>
        <p:txBody>
          <a:bodyPr/>
          <a:lstStyle/>
          <a:p>
            <a:pPr>
              <a:buFont typeface="Arial"/>
              <a:buChar char="•"/>
            </a:pPr>
            <a:r>
              <a:rPr lang="en-US" sz="2400" b="0" dirty="0" smtClean="0"/>
              <a:t>Has your employee handbook been updated since the pandemic?</a:t>
            </a:r>
          </a:p>
          <a:p>
            <a:pPr>
              <a:buFont typeface="Arial"/>
              <a:buChar char="•"/>
            </a:pPr>
            <a:r>
              <a:rPr lang="en-US" sz="2400" b="0" dirty="0" smtClean="0"/>
              <a:t>Is your business fluid between on and off site?</a:t>
            </a:r>
          </a:p>
          <a:p>
            <a:pPr>
              <a:buFont typeface="Arial"/>
              <a:buChar char="•"/>
            </a:pPr>
            <a:r>
              <a:rPr lang="en-US" sz="2400" b="0" dirty="0" smtClean="0"/>
              <a:t>Mitigating measures including PPE and modified work space</a:t>
            </a:r>
          </a:p>
          <a:p>
            <a:pPr>
              <a:buFont typeface="Arial"/>
              <a:buChar char="•"/>
            </a:pPr>
            <a:r>
              <a:rPr lang="en-US" sz="2400" b="0" dirty="0" smtClean="0"/>
              <a:t>Do you have a phased in approach to re-opening?</a:t>
            </a:r>
          </a:p>
          <a:p>
            <a:endParaRPr lang="en-US" dirty="0" smtClean="0"/>
          </a:p>
          <a:p>
            <a:endParaRPr lang="en-US" dirty="0"/>
          </a:p>
        </p:txBody>
      </p:sp>
    </p:spTree>
    <p:extLst>
      <p:ext uri="{BB962C8B-B14F-4D97-AF65-F5344CB8AC3E}">
        <p14:creationId xmlns:p14="http://schemas.microsoft.com/office/powerpoint/2010/main" val="412550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1" y="522722"/>
            <a:ext cx="9131776" cy="914400"/>
          </a:xfrm>
        </p:spPr>
        <p:txBody>
          <a:bodyPr/>
          <a:lstStyle/>
          <a:p>
            <a:r>
              <a:rPr lang="en-US" sz="2000" dirty="0" smtClean="0">
                <a:solidFill>
                  <a:srgbClr val="FF0000"/>
                </a:solidFill>
              </a:rPr>
              <a:t>       In </a:t>
            </a:r>
            <a:r>
              <a:rPr lang="en-US" sz="2000" dirty="0">
                <a:solidFill>
                  <a:srgbClr val="FF0000"/>
                </a:solidFill>
              </a:rPr>
              <a:t>person/On site </a:t>
            </a:r>
            <a:r>
              <a:rPr lang="en-US" sz="2000" dirty="0" smtClean="0">
                <a:solidFill>
                  <a:srgbClr val="FF0000"/>
                </a:solidFill>
              </a:rPr>
              <a:t>Employment            Remote</a:t>
            </a:r>
            <a:r>
              <a:rPr lang="en-US" sz="2000" dirty="0">
                <a:solidFill>
                  <a:srgbClr val="FF0000"/>
                </a:solidFill>
              </a:rPr>
              <a:t>/Virtual Employment</a:t>
            </a:r>
            <a:br>
              <a:rPr lang="en-US" sz="2000" dirty="0">
                <a:solidFill>
                  <a:srgbClr val="FF0000"/>
                </a:solidFill>
              </a:rPr>
            </a:br>
            <a:endParaRPr lang="en-US" sz="2000" dirty="0"/>
          </a:p>
        </p:txBody>
      </p:sp>
      <p:sp>
        <p:nvSpPr>
          <p:cNvPr id="3" name="Content Placeholder 2"/>
          <p:cNvSpPr>
            <a:spLocks noGrp="1"/>
          </p:cNvSpPr>
          <p:nvPr>
            <p:ph sz="half" idx="1"/>
          </p:nvPr>
        </p:nvSpPr>
        <p:spPr>
          <a:xfrm>
            <a:off x="283845" y="723806"/>
            <a:ext cx="4391025" cy="4343400"/>
          </a:xfrm>
        </p:spPr>
        <p:txBody>
          <a:bodyPr>
            <a:normAutofit fontScale="92500" lnSpcReduction="20000"/>
          </a:bodyPr>
          <a:lstStyle/>
          <a:p>
            <a:pPr marL="0" indent="0">
              <a:buNone/>
            </a:pPr>
            <a:endParaRPr lang="en-US" dirty="0"/>
          </a:p>
          <a:p>
            <a:pPr marL="0" indent="0"/>
            <a:r>
              <a:rPr lang="en-US" sz="2400" dirty="0" smtClean="0">
                <a:solidFill>
                  <a:srgbClr val="FF0000"/>
                </a:solidFill>
              </a:rPr>
              <a:t/>
            </a:r>
            <a:br>
              <a:rPr lang="en-US" sz="2400" dirty="0" smtClean="0">
                <a:solidFill>
                  <a:srgbClr val="FF0000"/>
                </a:solidFill>
              </a:rPr>
            </a:br>
            <a:endParaRPr lang="en-US" sz="2400" dirty="0" smtClean="0">
              <a:solidFill>
                <a:srgbClr val="FF0000"/>
              </a:solidFill>
            </a:endParaRPr>
          </a:p>
          <a:p>
            <a:pPr>
              <a:buFont typeface="Arial"/>
              <a:buChar char="•"/>
            </a:pPr>
            <a:r>
              <a:rPr lang="en-US" sz="2400" dirty="0" smtClean="0"/>
              <a:t>CDC guidelines to mitigate work environment</a:t>
            </a:r>
          </a:p>
          <a:p>
            <a:pPr>
              <a:buFont typeface="Arial"/>
              <a:buChar char="•"/>
            </a:pPr>
            <a:r>
              <a:rPr lang="en-US" sz="2400" dirty="0" smtClean="0"/>
              <a:t>FDA guidelines on health protocols including vaccine</a:t>
            </a:r>
          </a:p>
          <a:p>
            <a:pPr>
              <a:buFont typeface="Arial"/>
              <a:buChar char="•"/>
            </a:pPr>
            <a:r>
              <a:rPr lang="en-US" sz="2400" dirty="0" smtClean="0"/>
              <a:t>Transient work place </a:t>
            </a:r>
          </a:p>
          <a:p>
            <a:pPr>
              <a:buFont typeface="Arial"/>
              <a:buChar char="•"/>
            </a:pPr>
            <a:r>
              <a:rPr lang="en-US" sz="2400" dirty="0" smtClean="0"/>
              <a:t>Office setting (with no customers)</a:t>
            </a:r>
          </a:p>
          <a:p>
            <a:endParaRPr lang="en-US" dirty="0" smtClean="0"/>
          </a:p>
          <a:p>
            <a:endParaRPr lang="en-US" dirty="0" smtClean="0"/>
          </a:p>
          <a:p>
            <a:pPr marL="0" indent="0">
              <a:buNone/>
            </a:pPr>
            <a:endParaRPr lang="en-US" dirty="0"/>
          </a:p>
        </p:txBody>
      </p:sp>
      <p:sp>
        <p:nvSpPr>
          <p:cNvPr id="4" name="Content Placeholder 3"/>
          <p:cNvSpPr>
            <a:spLocks noGrp="1"/>
          </p:cNvSpPr>
          <p:nvPr>
            <p:ph sz="half" idx="2"/>
          </p:nvPr>
        </p:nvSpPr>
        <p:spPr>
          <a:xfrm>
            <a:off x="4696512" y="395722"/>
            <a:ext cx="4310855" cy="3767667"/>
          </a:xfrm>
        </p:spPr>
        <p:txBody>
          <a:bodyPr>
            <a:normAutofit fontScale="92500" lnSpcReduction="20000"/>
          </a:bodyPr>
          <a:lstStyle/>
          <a:p>
            <a:pPr marL="0" indent="0">
              <a:buNone/>
            </a:pPr>
            <a:endParaRPr lang="en-US" dirty="0" smtClean="0"/>
          </a:p>
          <a:p>
            <a:pPr marL="0" indent="0">
              <a:buNone/>
            </a:pP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endParaRPr lang="en-US" sz="2400" dirty="0" smtClean="0">
              <a:solidFill>
                <a:srgbClr val="FF0000"/>
              </a:solidFill>
            </a:endParaRPr>
          </a:p>
          <a:p>
            <a:pPr>
              <a:buFont typeface="Arial"/>
              <a:buChar char="•"/>
            </a:pPr>
            <a:r>
              <a:rPr lang="en-US" sz="2400" dirty="0" smtClean="0"/>
              <a:t>Was there a transition to the virtual environment?</a:t>
            </a:r>
          </a:p>
          <a:p>
            <a:pPr>
              <a:buFont typeface="Arial"/>
              <a:buChar char="•"/>
            </a:pPr>
            <a:r>
              <a:rPr lang="en-US" sz="2400" dirty="0" smtClean="0"/>
              <a:t>Is there a mixed way you deliver services (on and offsite)?</a:t>
            </a:r>
          </a:p>
          <a:p>
            <a:pPr>
              <a:buFont typeface="Arial"/>
              <a:buChar char="•"/>
            </a:pPr>
            <a:r>
              <a:rPr lang="en-US" sz="2400" dirty="0" smtClean="0"/>
              <a:t>Are there computer and other technology needs to work at home?</a:t>
            </a:r>
            <a:endParaRPr lang="en-US" sz="2400" dirty="0"/>
          </a:p>
          <a:p>
            <a:endParaRPr lang="en-US" dirty="0">
              <a:solidFill>
                <a:srgbClr val="2C7C9F"/>
              </a:solidFill>
            </a:endParaRPr>
          </a:p>
        </p:txBody>
      </p:sp>
    </p:spTree>
    <p:extLst>
      <p:ext uri="{BB962C8B-B14F-4D97-AF65-F5344CB8AC3E}">
        <p14:creationId xmlns:p14="http://schemas.microsoft.com/office/powerpoint/2010/main" val="1876888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6260"/>
            <a:ext cx="7520940" cy="548640"/>
          </a:xfrm>
        </p:spPr>
        <p:txBody>
          <a:bodyPr/>
          <a:lstStyle/>
          <a:p>
            <a:pPr algn="ctr"/>
            <a:r>
              <a:rPr lang="en-US" dirty="0" smtClean="0"/>
              <a:t>Polling question 2</a:t>
            </a:r>
            <a:endParaRPr lang="en-US" dirty="0"/>
          </a:p>
        </p:txBody>
      </p:sp>
      <p:sp>
        <p:nvSpPr>
          <p:cNvPr id="3" name="Content Placeholder 2"/>
          <p:cNvSpPr>
            <a:spLocks noGrp="1"/>
          </p:cNvSpPr>
          <p:nvPr>
            <p:ph idx="1"/>
          </p:nvPr>
        </p:nvSpPr>
        <p:spPr>
          <a:xfrm>
            <a:off x="822960" y="1566296"/>
            <a:ext cx="7520940" cy="3579849"/>
          </a:xfrm>
        </p:spPr>
        <p:txBody>
          <a:bodyPr>
            <a:normAutofit/>
          </a:bodyPr>
          <a:lstStyle/>
          <a:p>
            <a:pPr algn="ctr"/>
            <a:r>
              <a:rPr lang="en-US" sz="2800" dirty="0" smtClean="0"/>
              <a:t>My business has some or all of the employees working at home</a:t>
            </a:r>
            <a:br>
              <a:rPr lang="en-US" sz="2800" dirty="0" smtClean="0"/>
            </a:br>
            <a:endParaRPr lang="en-US" sz="2800" dirty="0"/>
          </a:p>
          <a:p>
            <a:pPr algn="ctr"/>
            <a:r>
              <a:rPr lang="en-US" sz="2800" dirty="0"/>
              <a:t>Yes</a:t>
            </a:r>
          </a:p>
          <a:p>
            <a:pPr algn="ctr"/>
            <a:endParaRPr lang="en-US" sz="2800" dirty="0"/>
          </a:p>
          <a:p>
            <a:pPr algn="ctr"/>
            <a:r>
              <a:rPr lang="en-US" sz="2800" dirty="0"/>
              <a:t>No</a:t>
            </a:r>
          </a:p>
          <a:p>
            <a:pPr algn="ctr"/>
            <a:endParaRPr lang="en-US" sz="2800" dirty="0"/>
          </a:p>
          <a:p>
            <a:endParaRPr lang="en-US" sz="2800" dirty="0"/>
          </a:p>
        </p:txBody>
      </p:sp>
    </p:spTree>
    <p:extLst>
      <p:ext uri="{BB962C8B-B14F-4D97-AF65-F5344CB8AC3E}">
        <p14:creationId xmlns:p14="http://schemas.microsoft.com/office/powerpoint/2010/main" val="5727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34949"/>
            <a:ext cx="8699500" cy="1336956"/>
          </a:xfrm>
        </p:spPr>
        <p:txBody>
          <a:bodyPr/>
          <a:lstStyle/>
          <a:p>
            <a:r>
              <a:rPr lang="en-US" sz="4000" dirty="0" smtClean="0"/>
              <a:t>Reasonable Accommodation</a:t>
            </a:r>
            <a:endParaRPr lang="en-US" sz="4000" dirty="0"/>
          </a:p>
        </p:txBody>
      </p:sp>
      <p:sp>
        <p:nvSpPr>
          <p:cNvPr id="3" name="Content Placeholder 2"/>
          <p:cNvSpPr>
            <a:spLocks noGrp="1"/>
          </p:cNvSpPr>
          <p:nvPr>
            <p:ph idx="1"/>
          </p:nvPr>
        </p:nvSpPr>
        <p:spPr>
          <a:xfrm>
            <a:off x="444500" y="1758852"/>
            <a:ext cx="8636000" cy="3488267"/>
          </a:xfrm>
        </p:spPr>
        <p:txBody>
          <a:bodyPr>
            <a:noAutofit/>
          </a:bodyPr>
          <a:lstStyle/>
          <a:p>
            <a:pPr>
              <a:buFont typeface="Arial"/>
              <a:buChar char="•"/>
            </a:pPr>
            <a:r>
              <a:rPr lang="en-US" sz="2400" b="0" dirty="0" smtClean="0"/>
              <a:t>Title I of the Americans with Disabilities Act of 1990</a:t>
            </a:r>
          </a:p>
          <a:p>
            <a:pPr>
              <a:buFont typeface="Arial"/>
              <a:buChar char="•"/>
            </a:pPr>
            <a:r>
              <a:rPr lang="en-US" sz="2400" b="0" dirty="0" smtClean="0"/>
              <a:t>EEOC Telework Guidance 2003 </a:t>
            </a:r>
            <a:r>
              <a:rPr lang="en-US" sz="2400" b="0" dirty="0" smtClean="0">
                <a:hlinkClick r:id="rId2"/>
              </a:rPr>
              <a:t>https</a:t>
            </a:r>
            <a:r>
              <a:rPr lang="en-US" sz="2400" b="0" dirty="0">
                <a:hlinkClick r:id="rId2"/>
              </a:rPr>
              <a:t>://www.eeoc.gov/laws/</a:t>
            </a:r>
            <a:r>
              <a:rPr lang="en-US" sz="2400" b="0" dirty="0" smtClean="0">
                <a:hlinkClick r:id="rId2"/>
              </a:rPr>
              <a:t>guidance/</a:t>
            </a:r>
            <a:r>
              <a:rPr lang="en-US" sz="2400" b="0" dirty="0">
                <a:hlinkClick r:id="rId2"/>
              </a:rPr>
              <a:t>work-hometelework-reasonable-</a:t>
            </a:r>
            <a:r>
              <a:rPr lang="en-US" sz="2400" b="0" dirty="0" smtClean="0">
                <a:hlinkClick r:id="rId2"/>
              </a:rPr>
              <a:t>accommodation</a:t>
            </a:r>
            <a:r>
              <a:rPr lang="en-US" sz="2400" b="0" dirty="0" smtClean="0"/>
              <a:t> </a:t>
            </a:r>
            <a:endParaRPr lang="en-US" sz="2400" b="0" dirty="0"/>
          </a:p>
          <a:p>
            <a:pPr>
              <a:buFont typeface="Arial"/>
              <a:buChar char="•"/>
            </a:pPr>
            <a:r>
              <a:rPr lang="en-US" sz="2400" b="0" dirty="0" smtClean="0"/>
              <a:t>Both parties have to comply meaning both parties have to meaningfully engage in RA process, virtual or on site</a:t>
            </a:r>
            <a:endParaRPr lang="en-US" sz="2400" b="0" dirty="0"/>
          </a:p>
        </p:txBody>
      </p:sp>
      <p:pic>
        <p:nvPicPr>
          <p:cNvPr id="4" name="Picture 4" descr="https://tse2.mm.bing.net/th?id=OIP.HCht0S9Pyucs25-hckCyFgHaD4&amp;pid=Ap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1624" y="5077786"/>
            <a:ext cx="3252710" cy="170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4086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3.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9819</TotalTime>
  <Words>823</Words>
  <Application>Microsoft Office PowerPoint</Application>
  <PresentationFormat>On-screen Show (4:3)</PresentationFormat>
  <Paragraphs>137</Paragraphs>
  <Slides>22</Slides>
  <Notes>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5" baseType="lpstr">
      <vt:lpstr>Arial</vt:lpstr>
      <vt:lpstr>Calibri</vt:lpstr>
      <vt:lpstr>DejaVu Sans</vt:lpstr>
      <vt:lpstr>Franklin Gothic Book</vt:lpstr>
      <vt:lpstr>Franklin Gothic Medium</vt:lpstr>
      <vt:lpstr>Nimbus Sans L</vt:lpstr>
      <vt:lpstr>Source Sans Pro</vt:lpstr>
      <vt:lpstr>Tunga</vt:lpstr>
      <vt:lpstr>Wingdings</vt:lpstr>
      <vt:lpstr>Angles</vt:lpstr>
      <vt:lpstr>Office Theme</vt:lpstr>
      <vt:lpstr>1_Office Theme</vt:lpstr>
      <vt:lpstr>Drawing</vt:lpstr>
      <vt:lpstr>PowerPoint Presentation</vt:lpstr>
      <vt:lpstr> Reasonable Accommodation  and Americans with  Disabilities Act during COVID-19  </vt:lpstr>
      <vt:lpstr>OBJECTIVES</vt:lpstr>
      <vt:lpstr>Polling question 1</vt:lpstr>
      <vt:lpstr>TOP Issues with the Pandemic and the Americans with Disabilities Act</vt:lpstr>
      <vt:lpstr>Assessment of your Workplace</vt:lpstr>
      <vt:lpstr>       In person/On site Employment            Remote/Virtual Employment </vt:lpstr>
      <vt:lpstr>Polling question 2</vt:lpstr>
      <vt:lpstr>Reasonable Accommodation</vt:lpstr>
      <vt:lpstr>Respond to a RA Request</vt:lpstr>
      <vt:lpstr>Documentation of Disability</vt:lpstr>
      <vt:lpstr>Examples of Reasonable Accommodations:</vt:lpstr>
      <vt:lpstr>ADA and Telework </vt:lpstr>
      <vt:lpstr> </vt:lpstr>
      <vt:lpstr>PowerPoint Presentation</vt:lpstr>
      <vt:lpstr>Undue Hardship</vt:lpstr>
      <vt:lpstr>scenarios</vt:lpstr>
      <vt:lpstr>Resources</vt:lpstr>
      <vt:lpstr>Northeast ADA Center</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Employment Supports during a pandemic</dc:title>
  <dc:creator>drcvi</dc:creator>
  <cp:lastModifiedBy>Shanell Petersen</cp:lastModifiedBy>
  <cp:revision>117</cp:revision>
  <dcterms:created xsi:type="dcterms:W3CDTF">2020-10-09T17:42:15Z</dcterms:created>
  <dcterms:modified xsi:type="dcterms:W3CDTF">2021-02-09T13:54:47Z</dcterms:modified>
</cp:coreProperties>
</file>