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6" r:id="rId1"/>
    <p:sldMasterId id="2147483701" r:id="rId2"/>
  </p:sldMasterIdLst>
  <p:notesMasterIdLst>
    <p:notesMasterId r:id="rId13"/>
  </p:notesMasterIdLst>
  <p:sldIdLst>
    <p:sldId id="341" r:id="rId3"/>
    <p:sldId id="428" r:id="rId4"/>
    <p:sldId id="423" r:id="rId5"/>
    <p:sldId id="419" r:id="rId6"/>
    <p:sldId id="453" r:id="rId7"/>
    <p:sldId id="454" r:id="rId8"/>
    <p:sldId id="455" r:id="rId9"/>
    <p:sldId id="456" r:id="rId10"/>
    <p:sldId id="452" r:id="rId11"/>
    <p:sldId id="432"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ll Petersen" initials="SP" lastIdx="10" clrIdx="0">
    <p:extLst>
      <p:ext uri="{19B8F6BF-5375-455C-9EA6-DF929625EA0E}">
        <p15:presenceInfo xmlns:p15="http://schemas.microsoft.com/office/powerpoint/2012/main" userId="S-1-5-21-415928458-540644672-1488854884-3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689"/>
    <a:srgbClr val="0045FF"/>
    <a:srgbClr val="7DB0DD"/>
    <a:srgbClr val="3C3C3C"/>
    <a:srgbClr val="314A89"/>
    <a:srgbClr val="DBD9D7"/>
    <a:srgbClr val="989898"/>
    <a:srgbClr val="D3BA9D"/>
    <a:srgbClr val="ECF7FD"/>
    <a:srgbClr val="DF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autoAdjust="0"/>
  </p:normalViewPr>
  <p:slideViewPr>
    <p:cSldViewPr snapToGrid="0">
      <p:cViewPr>
        <p:scale>
          <a:sx n="89" d="100"/>
          <a:sy n="89" d="100"/>
        </p:scale>
        <p:origin x="64" y="41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fif"/></Relationships>
</file>

<file path=ppt/diagrams/_rels/drawing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fi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1255E-F608-4E30-93E9-457D91A6097B}"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0C178C43-3781-4694-A2F8-6D1E9CB35747}">
      <dgm:prSet phldrT="[Text]"/>
      <dgm:spPr/>
      <dgm:t>
        <a:bodyPr/>
        <a:lstStyle/>
        <a:p>
          <a:r>
            <a:rPr lang="en-US" dirty="0"/>
            <a:t>VI Small Business Development Center (SBDC)</a:t>
          </a:r>
        </a:p>
      </dgm:t>
    </dgm:pt>
    <dgm:pt modelId="{A74B56BB-2BCA-4D07-A443-A45E4D8FE193}" type="parTrans" cxnId="{D3D237AC-BF10-4F2F-B7F4-8029F0AA32B1}">
      <dgm:prSet/>
      <dgm:spPr/>
      <dgm:t>
        <a:bodyPr/>
        <a:lstStyle/>
        <a:p>
          <a:endParaRPr lang="en-US"/>
        </a:p>
      </dgm:t>
    </dgm:pt>
    <dgm:pt modelId="{DBA2F570-1D37-4A14-A6B4-8CA8A0B42A49}" type="sibTrans" cxnId="{D3D237AC-BF10-4F2F-B7F4-8029F0AA32B1}">
      <dgm:prSet/>
      <dgm:spPr/>
      <dgm:t>
        <a:bodyPr/>
        <a:lstStyle/>
        <a:p>
          <a:endParaRPr lang="en-US"/>
        </a:p>
      </dgm:t>
    </dgm:pt>
    <dgm:pt modelId="{51B3F8E0-5491-4BE9-959E-850E06C44226}">
      <dgm:prSet phldrT="[Text]"/>
      <dgm:spPr/>
      <dgm:t>
        <a:bodyPr/>
        <a:lstStyle/>
        <a:p>
          <a:r>
            <a:rPr lang="en-US" dirty="0"/>
            <a:t>Economic Injury Disaster Loan (EIDL)</a:t>
          </a:r>
        </a:p>
      </dgm:t>
    </dgm:pt>
    <dgm:pt modelId="{A7F52039-8789-4CB8-AA82-7858B51C110B}" type="parTrans" cxnId="{CC577FFD-CBDB-4C66-85C7-58828964BB4C}">
      <dgm:prSet/>
      <dgm:spPr/>
      <dgm:t>
        <a:bodyPr/>
        <a:lstStyle/>
        <a:p>
          <a:endParaRPr lang="en-US"/>
        </a:p>
      </dgm:t>
    </dgm:pt>
    <dgm:pt modelId="{269C328F-106F-4EBC-9A57-3064B4A8B2DD}" type="sibTrans" cxnId="{CC577FFD-CBDB-4C66-85C7-58828964BB4C}">
      <dgm:prSet/>
      <dgm:spPr/>
      <dgm:t>
        <a:bodyPr/>
        <a:lstStyle/>
        <a:p>
          <a:endParaRPr lang="en-US"/>
        </a:p>
      </dgm:t>
    </dgm:pt>
    <dgm:pt modelId="{2FABB2D7-36D7-4D01-9672-B829558BD6EA}">
      <dgm:prSet phldrT="[Text]"/>
      <dgm:spPr/>
      <dgm:t>
        <a:bodyPr/>
        <a:lstStyle/>
        <a:p>
          <a:r>
            <a:rPr lang="en-US" dirty="0"/>
            <a:t>Paycheck Protection Program (PPP)</a:t>
          </a:r>
        </a:p>
      </dgm:t>
    </dgm:pt>
    <dgm:pt modelId="{2AFE1988-7F6C-4A1B-9B7D-F41699BD6678}" type="parTrans" cxnId="{10624359-FCE3-4B6F-A853-95BA6B1C2D19}">
      <dgm:prSet/>
      <dgm:spPr/>
      <dgm:t>
        <a:bodyPr/>
        <a:lstStyle/>
        <a:p>
          <a:endParaRPr lang="en-US"/>
        </a:p>
      </dgm:t>
    </dgm:pt>
    <dgm:pt modelId="{9D32050E-C1E5-4F56-8F98-62C5F24192F2}" type="sibTrans" cxnId="{10624359-FCE3-4B6F-A853-95BA6B1C2D19}">
      <dgm:prSet/>
      <dgm:spPr/>
      <dgm:t>
        <a:bodyPr/>
        <a:lstStyle/>
        <a:p>
          <a:endParaRPr lang="en-US"/>
        </a:p>
      </dgm:t>
    </dgm:pt>
    <dgm:pt modelId="{C0244EEF-B8FD-4D45-B8CD-2FFA3D391756}">
      <dgm:prSet phldrT="[Text]"/>
      <dgm:spPr/>
      <dgm:t>
        <a:bodyPr/>
        <a:lstStyle/>
        <a:p>
          <a:r>
            <a:rPr lang="en-US" dirty="0"/>
            <a:t>Technical Assistance</a:t>
          </a:r>
        </a:p>
      </dgm:t>
    </dgm:pt>
    <dgm:pt modelId="{B28BEF01-53F2-4961-BC89-263BA48E750C}" type="parTrans" cxnId="{68933E71-4F71-4E7B-AC90-BEECB518AFBB}">
      <dgm:prSet/>
      <dgm:spPr/>
      <dgm:t>
        <a:bodyPr/>
        <a:lstStyle/>
        <a:p>
          <a:endParaRPr lang="en-US"/>
        </a:p>
      </dgm:t>
    </dgm:pt>
    <dgm:pt modelId="{9869045E-7770-41E1-A83E-95B734B70EDA}" type="sibTrans" cxnId="{68933E71-4F71-4E7B-AC90-BEECB518AFBB}">
      <dgm:prSet/>
      <dgm:spPr/>
      <dgm:t>
        <a:bodyPr/>
        <a:lstStyle/>
        <a:p>
          <a:endParaRPr lang="en-US"/>
        </a:p>
      </dgm:t>
    </dgm:pt>
    <dgm:pt modelId="{E11D4C54-597D-483F-9FF4-479EB885D2B5}">
      <dgm:prSet phldrT="[Text]"/>
      <dgm:spPr/>
      <dgm:t>
        <a:bodyPr/>
        <a:lstStyle/>
        <a:p>
          <a:r>
            <a:rPr lang="en-US" dirty="0"/>
            <a:t>Small Business Administration (SBA) </a:t>
          </a:r>
        </a:p>
      </dgm:t>
    </dgm:pt>
    <dgm:pt modelId="{406108EF-C45A-442D-887D-82CD2C5265E6}" type="parTrans" cxnId="{CF9CDC70-8AF0-4411-8F0F-9338C95A0162}">
      <dgm:prSet/>
      <dgm:spPr/>
      <dgm:t>
        <a:bodyPr/>
        <a:lstStyle/>
        <a:p>
          <a:endParaRPr lang="en-US"/>
        </a:p>
      </dgm:t>
    </dgm:pt>
    <dgm:pt modelId="{D349363A-CAF0-4077-AC8E-7A4BEBBE0A04}" type="sibTrans" cxnId="{CF9CDC70-8AF0-4411-8F0F-9338C95A0162}">
      <dgm:prSet/>
      <dgm:spPr/>
      <dgm:t>
        <a:bodyPr/>
        <a:lstStyle/>
        <a:p>
          <a:endParaRPr lang="en-US"/>
        </a:p>
      </dgm:t>
    </dgm:pt>
    <dgm:pt modelId="{AD4E079A-672A-4DB8-A570-D021BCB7BCA8}">
      <dgm:prSet phldrT="[Text]"/>
      <dgm:spPr/>
      <dgm:t>
        <a:bodyPr/>
        <a:lstStyle/>
        <a:p>
          <a:r>
            <a:rPr lang="en-US" dirty="0" smtClean="0"/>
            <a:t>Credible Sources for COVID-19 Updates in the USVI</a:t>
          </a:r>
          <a:endParaRPr lang="en-US" dirty="0"/>
        </a:p>
      </dgm:t>
    </dgm:pt>
    <dgm:pt modelId="{8B4A444E-108E-4200-A4E6-2D664D5CB005}" type="parTrans" cxnId="{7CD166E7-C427-4421-B57D-72C13CAD6E59}">
      <dgm:prSet/>
      <dgm:spPr/>
      <dgm:t>
        <a:bodyPr/>
        <a:lstStyle/>
        <a:p>
          <a:endParaRPr lang="en-US"/>
        </a:p>
      </dgm:t>
    </dgm:pt>
    <dgm:pt modelId="{4E30C0E6-B555-4450-9088-2862BB298AFF}" type="sibTrans" cxnId="{7CD166E7-C427-4421-B57D-72C13CAD6E59}">
      <dgm:prSet/>
      <dgm:spPr/>
      <dgm:t>
        <a:bodyPr/>
        <a:lstStyle/>
        <a:p>
          <a:endParaRPr lang="en-US"/>
        </a:p>
      </dgm:t>
    </dgm:pt>
    <dgm:pt modelId="{E0D42E33-7029-4A62-824C-CE699E6019B6}" type="pres">
      <dgm:prSet presAssocID="{AC71255E-F608-4E30-93E9-457D91A6097B}" presName="Name0" presStyleCnt="0">
        <dgm:presLayoutVars>
          <dgm:chMax val="7"/>
          <dgm:chPref val="7"/>
          <dgm:dir/>
        </dgm:presLayoutVars>
      </dgm:prSet>
      <dgm:spPr/>
      <dgm:t>
        <a:bodyPr/>
        <a:lstStyle/>
        <a:p>
          <a:endParaRPr lang="en-US"/>
        </a:p>
      </dgm:t>
    </dgm:pt>
    <dgm:pt modelId="{72D5487D-D063-43E8-850C-CA580F67DDB8}" type="pres">
      <dgm:prSet presAssocID="{AC71255E-F608-4E30-93E9-457D91A6097B}" presName="Name1" presStyleCnt="0"/>
      <dgm:spPr/>
    </dgm:pt>
    <dgm:pt modelId="{A7756E4C-AF25-4513-9A63-A1A568D6A4F9}" type="pres">
      <dgm:prSet presAssocID="{AC71255E-F608-4E30-93E9-457D91A6097B}" presName="cycle" presStyleCnt="0"/>
      <dgm:spPr/>
    </dgm:pt>
    <dgm:pt modelId="{80C961C5-6766-4E27-BD15-996023EA9C0A}" type="pres">
      <dgm:prSet presAssocID="{AC71255E-F608-4E30-93E9-457D91A6097B}" presName="srcNode" presStyleLbl="node1" presStyleIdx="0" presStyleCnt="3"/>
      <dgm:spPr/>
    </dgm:pt>
    <dgm:pt modelId="{A29C9957-17C7-4762-BEE9-3DEFB130CC9A}" type="pres">
      <dgm:prSet presAssocID="{AC71255E-F608-4E30-93E9-457D91A6097B}" presName="conn" presStyleLbl="parChTrans1D2" presStyleIdx="0" presStyleCnt="1"/>
      <dgm:spPr/>
      <dgm:t>
        <a:bodyPr/>
        <a:lstStyle/>
        <a:p>
          <a:endParaRPr lang="en-US"/>
        </a:p>
      </dgm:t>
    </dgm:pt>
    <dgm:pt modelId="{D2BF446D-FB2C-4FCE-B6DD-8A0DC9133EC7}" type="pres">
      <dgm:prSet presAssocID="{AC71255E-F608-4E30-93E9-457D91A6097B}" presName="extraNode" presStyleLbl="node1" presStyleIdx="0" presStyleCnt="3"/>
      <dgm:spPr/>
    </dgm:pt>
    <dgm:pt modelId="{0EFEA599-1F2F-4BF8-9171-E25C35D4B183}" type="pres">
      <dgm:prSet presAssocID="{AC71255E-F608-4E30-93E9-457D91A6097B}" presName="dstNode" presStyleLbl="node1" presStyleIdx="0" presStyleCnt="3"/>
      <dgm:spPr/>
    </dgm:pt>
    <dgm:pt modelId="{5BC8990A-7BD0-439F-86A3-661F60F98A63}" type="pres">
      <dgm:prSet presAssocID="{AD4E079A-672A-4DB8-A570-D021BCB7BCA8}" presName="text_1" presStyleLbl="node1" presStyleIdx="0" presStyleCnt="3">
        <dgm:presLayoutVars>
          <dgm:bulletEnabled val="1"/>
        </dgm:presLayoutVars>
      </dgm:prSet>
      <dgm:spPr/>
      <dgm:t>
        <a:bodyPr/>
        <a:lstStyle/>
        <a:p>
          <a:endParaRPr lang="en-US"/>
        </a:p>
      </dgm:t>
    </dgm:pt>
    <dgm:pt modelId="{9DB51DC5-E5DF-4730-A5A9-3FCEF33DA37D}" type="pres">
      <dgm:prSet presAssocID="{AD4E079A-672A-4DB8-A570-D021BCB7BCA8}" presName="accent_1" presStyleCnt="0"/>
      <dgm:spPr/>
    </dgm:pt>
    <dgm:pt modelId="{FAA744F1-AB43-400A-81CB-01CE838822B7}" type="pres">
      <dgm:prSet presAssocID="{AD4E079A-672A-4DB8-A570-D021BCB7BCA8}" presName="accentRepeatNode" presStyleLbl="solidFgAcc1" presStyleIdx="0" presStyleCnt="3"/>
      <dgm:spPr>
        <a:solidFill>
          <a:schemeClr val="tx2"/>
        </a:solidFill>
      </dgm:spPr>
      <dgm:t>
        <a:bodyPr/>
        <a:lstStyle/>
        <a:p>
          <a:endParaRPr lang="en-US"/>
        </a:p>
      </dgm:t>
    </dgm:pt>
    <dgm:pt modelId="{D83B7943-C633-44E0-B2F3-EDBCB500AB28}" type="pres">
      <dgm:prSet presAssocID="{E11D4C54-597D-483F-9FF4-479EB885D2B5}" presName="text_2" presStyleLbl="node1" presStyleIdx="1" presStyleCnt="3">
        <dgm:presLayoutVars>
          <dgm:bulletEnabled val="1"/>
        </dgm:presLayoutVars>
      </dgm:prSet>
      <dgm:spPr/>
      <dgm:t>
        <a:bodyPr/>
        <a:lstStyle/>
        <a:p>
          <a:endParaRPr lang="en-US"/>
        </a:p>
      </dgm:t>
    </dgm:pt>
    <dgm:pt modelId="{6015786D-B092-46BA-957F-755AA7BA540F}" type="pres">
      <dgm:prSet presAssocID="{E11D4C54-597D-483F-9FF4-479EB885D2B5}" presName="accent_2" presStyleCnt="0"/>
      <dgm:spPr/>
    </dgm:pt>
    <dgm:pt modelId="{6D97B1D4-8152-478E-AEEC-DBD785E41B30}" type="pres">
      <dgm:prSet presAssocID="{E11D4C54-597D-483F-9FF4-479EB885D2B5}" presName="accentRepeatNode" presStyleLbl="solidFgAcc1" presStyleIdx="1" presStyleCnt="3"/>
      <dgm:spPr>
        <a:solidFill>
          <a:schemeClr val="tx2"/>
        </a:solidFill>
      </dgm:spPr>
      <dgm:t>
        <a:bodyPr/>
        <a:lstStyle/>
        <a:p>
          <a:endParaRPr lang="en-US"/>
        </a:p>
      </dgm:t>
    </dgm:pt>
    <dgm:pt modelId="{6F0B5E65-C8C8-42CA-B2AF-4F8775EC090F}" type="pres">
      <dgm:prSet presAssocID="{0C178C43-3781-4694-A2F8-6D1E9CB35747}" presName="text_3" presStyleLbl="node1" presStyleIdx="2" presStyleCnt="3">
        <dgm:presLayoutVars>
          <dgm:bulletEnabled val="1"/>
        </dgm:presLayoutVars>
      </dgm:prSet>
      <dgm:spPr/>
      <dgm:t>
        <a:bodyPr/>
        <a:lstStyle/>
        <a:p>
          <a:endParaRPr lang="en-US"/>
        </a:p>
      </dgm:t>
    </dgm:pt>
    <dgm:pt modelId="{52273A14-AED9-4634-BF04-338A918DBA66}" type="pres">
      <dgm:prSet presAssocID="{0C178C43-3781-4694-A2F8-6D1E9CB35747}" presName="accent_3" presStyleCnt="0"/>
      <dgm:spPr/>
    </dgm:pt>
    <dgm:pt modelId="{D8A9A3EE-4532-4756-B645-6D78253CD3C4}" type="pres">
      <dgm:prSet presAssocID="{0C178C43-3781-4694-A2F8-6D1E9CB35747}" presName="accentRepeatNode" presStyleLbl="solidFgAcc1" presStyleIdx="2" presStyleCnt="3"/>
      <dgm:spPr>
        <a:solidFill>
          <a:schemeClr val="tx2"/>
        </a:solidFill>
      </dgm:spPr>
      <dgm:t>
        <a:bodyPr/>
        <a:lstStyle/>
        <a:p>
          <a:endParaRPr lang="en-US"/>
        </a:p>
      </dgm:t>
    </dgm:pt>
  </dgm:ptLst>
  <dgm:cxnLst>
    <dgm:cxn modelId="{7CD166E7-C427-4421-B57D-72C13CAD6E59}" srcId="{AC71255E-F608-4E30-93E9-457D91A6097B}" destId="{AD4E079A-672A-4DB8-A570-D021BCB7BCA8}" srcOrd="0" destOrd="0" parTransId="{8B4A444E-108E-4200-A4E6-2D664D5CB005}" sibTransId="{4E30C0E6-B555-4450-9088-2862BB298AFF}"/>
    <dgm:cxn modelId="{68933E71-4F71-4E7B-AC90-BEECB518AFBB}" srcId="{0C178C43-3781-4694-A2F8-6D1E9CB35747}" destId="{C0244EEF-B8FD-4D45-B8CD-2FFA3D391756}" srcOrd="0" destOrd="0" parTransId="{B28BEF01-53F2-4961-BC89-263BA48E750C}" sibTransId="{9869045E-7770-41E1-A83E-95B734B70EDA}"/>
    <dgm:cxn modelId="{F1B7CC10-B0C3-4BD4-8391-B1E6B456A7C1}" type="presOf" srcId="{51B3F8E0-5491-4BE9-959E-850E06C44226}" destId="{D83B7943-C633-44E0-B2F3-EDBCB500AB28}" srcOrd="0" destOrd="1" presId="urn:microsoft.com/office/officeart/2008/layout/VerticalCurvedList"/>
    <dgm:cxn modelId="{10624359-FCE3-4B6F-A853-95BA6B1C2D19}" srcId="{E11D4C54-597D-483F-9FF4-479EB885D2B5}" destId="{2FABB2D7-36D7-4D01-9672-B829558BD6EA}" srcOrd="1" destOrd="0" parTransId="{2AFE1988-7F6C-4A1B-9B7D-F41699BD6678}" sibTransId="{9D32050E-C1E5-4F56-8F98-62C5F24192F2}"/>
    <dgm:cxn modelId="{CC577FFD-CBDB-4C66-85C7-58828964BB4C}" srcId="{E11D4C54-597D-483F-9FF4-479EB885D2B5}" destId="{51B3F8E0-5491-4BE9-959E-850E06C44226}" srcOrd="0" destOrd="0" parTransId="{A7F52039-8789-4CB8-AA82-7858B51C110B}" sibTransId="{269C328F-106F-4EBC-9A57-3064B4A8B2DD}"/>
    <dgm:cxn modelId="{4549E045-4C02-448D-A541-56EFF6888C22}" type="presOf" srcId="{0C178C43-3781-4694-A2F8-6D1E9CB35747}" destId="{6F0B5E65-C8C8-42CA-B2AF-4F8775EC090F}" srcOrd="0" destOrd="0" presId="urn:microsoft.com/office/officeart/2008/layout/VerticalCurvedList"/>
    <dgm:cxn modelId="{CF9CDC70-8AF0-4411-8F0F-9338C95A0162}" srcId="{AC71255E-F608-4E30-93E9-457D91A6097B}" destId="{E11D4C54-597D-483F-9FF4-479EB885D2B5}" srcOrd="1" destOrd="0" parTransId="{406108EF-C45A-442D-887D-82CD2C5265E6}" sibTransId="{D349363A-CAF0-4077-AC8E-7A4BEBBE0A04}"/>
    <dgm:cxn modelId="{30E39839-7C29-4C3C-9A42-BA7993121EC8}" type="presOf" srcId="{4E30C0E6-B555-4450-9088-2862BB298AFF}" destId="{A29C9957-17C7-4762-BEE9-3DEFB130CC9A}" srcOrd="0" destOrd="0" presId="urn:microsoft.com/office/officeart/2008/layout/VerticalCurvedList"/>
    <dgm:cxn modelId="{CEE47C0F-C0AC-4374-97A5-E5CBD2FFA24F}" type="presOf" srcId="{AC71255E-F608-4E30-93E9-457D91A6097B}" destId="{E0D42E33-7029-4A62-824C-CE699E6019B6}" srcOrd="0" destOrd="0" presId="urn:microsoft.com/office/officeart/2008/layout/VerticalCurvedList"/>
    <dgm:cxn modelId="{3859EE4A-66E3-4BA2-9AD6-08D7584E0B20}" type="presOf" srcId="{E11D4C54-597D-483F-9FF4-479EB885D2B5}" destId="{D83B7943-C633-44E0-B2F3-EDBCB500AB28}" srcOrd="0" destOrd="0" presId="urn:microsoft.com/office/officeart/2008/layout/VerticalCurvedList"/>
    <dgm:cxn modelId="{79120E06-3C95-482F-9089-8280B53B75FE}" type="presOf" srcId="{AD4E079A-672A-4DB8-A570-D021BCB7BCA8}" destId="{5BC8990A-7BD0-439F-86A3-661F60F98A63}" srcOrd="0" destOrd="0" presId="urn:microsoft.com/office/officeart/2008/layout/VerticalCurvedList"/>
    <dgm:cxn modelId="{9E888A7A-6094-41BB-A236-40EFDDF51437}" type="presOf" srcId="{C0244EEF-B8FD-4D45-B8CD-2FFA3D391756}" destId="{6F0B5E65-C8C8-42CA-B2AF-4F8775EC090F}" srcOrd="0" destOrd="1" presId="urn:microsoft.com/office/officeart/2008/layout/VerticalCurvedList"/>
    <dgm:cxn modelId="{D3D237AC-BF10-4F2F-B7F4-8029F0AA32B1}" srcId="{AC71255E-F608-4E30-93E9-457D91A6097B}" destId="{0C178C43-3781-4694-A2F8-6D1E9CB35747}" srcOrd="2" destOrd="0" parTransId="{A74B56BB-2BCA-4D07-A443-A45E4D8FE193}" sibTransId="{DBA2F570-1D37-4A14-A6B4-8CA8A0B42A49}"/>
    <dgm:cxn modelId="{CAD1B9C1-4E8F-4249-AAD1-D3445F96C9CC}" type="presOf" srcId="{2FABB2D7-36D7-4D01-9672-B829558BD6EA}" destId="{D83B7943-C633-44E0-B2F3-EDBCB500AB28}" srcOrd="0" destOrd="2" presId="urn:microsoft.com/office/officeart/2008/layout/VerticalCurvedList"/>
    <dgm:cxn modelId="{B0804521-4157-4DE9-8032-C391D0F9211C}" type="presParOf" srcId="{E0D42E33-7029-4A62-824C-CE699E6019B6}" destId="{72D5487D-D063-43E8-850C-CA580F67DDB8}" srcOrd="0" destOrd="0" presId="urn:microsoft.com/office/officeart/2008/layout/VerticalCurvedList"/>
    <dgm:cxn modelId="{C96782E5-2759-4640-9F5A-4B08486608B2}" type="presParOf" srcId="{72D5487D-D063-43E8-850C-CA580F67DDB8}" destId="{A7756E4C-AF25-4513-9A63-A1A568D6A4F9}" srcOrd="0" destOrd="0" presId="urn:microsoft.com/office/officeart/2008/layout/VerticalCurvedList"/>
    <dgm:cxn modelId="{7FE979A5-8E10-4E52-9A7B-E1624166405B}" type="presParOf" srcId="{A7756E4C-AF25-4513-9A63-A1A568D6A4F9}" destId="{80C961C5-6766-4E27-BD15-996023EA9C0A}" srcOrd="0" destOrd="0" presId="urn:microsoft.com/office/officeart/2008/layout/VerticalCurvedList"/>
    <dgm:cxn modelId="{F3070F35-F68C-48A1-A855-5A5E2C675620}" type="presParOf" srcId="{A7756E4C-AF25-4513-9A63-A1A568D6A4F9}" destId="{A29C9957-17C7-4762-BEE9-3DEFB130CC9A}" srcOrd="1" destOrd="0" presId="urn:microsoft.com/office/officeart/2008/layout/VerticalCurvedList"/>
    <dgm:cxn modelId="{C0AC98E6-2268-4E67-940E-0BAC5D34E3EF}" type="presParOf" srcId="{A7756E4C-AF25-4513-9A63-A1A568D6A4F9}" destId="{D2BF446D-FB2C-4FCE-B6DD-8A0DC9133EC7}" srcOrd="2" destOrd="0" presId="urn:microsoft.com/office/officeart/2008/layout/VerticalCurvedList"/>
    <dgm:cxn modelId="{FAEED715-7328-4B5E-A70E-389C61B6F0A6}" type="presParOf" srcId="{A7756E4C-AF25-4513-9A63-A1A568D6A4F9}" destId="{0EFEA599-1F2F-4BF8-9171-E25C35D4B183}" srcOrd="3" destOrd="0" presId="urn:microsoft.com/office/officeart/2008/layout/VerticalCurvedList"/>
    <dgm:cxn modelId="{18FF4ADB-0BD9-442C-B514-A8E023BC4F57}" type="presParOf" srcId="{72D5487D-D063-43E8-850C-CA580F67DDB8}" destId="{5BC8990A-7BD0-439F-86A3-661F60F98A63}" srcOrd="1" destOrd="0" presId="urn:microsoft.com/office/officeart/2008/layout/VerticalCurvedList"/>
    <dgm:cxn modelId="{EB3E66CA-7E53-4798-A9C7-6109EAF56EC8}" type="presParOf" srcId="{72D5487D-D063-43E8-850C-CA580F67DDB8}" destId="{9DB51DC5-E5DF-4730-A5A9-3FCEF33DA37D}" srcOrd="2" destOrd="0" presId="urn:microsoft.com/office/officeart/2008/layout/VerticalCurvedList"/>
    <dgm:cxn modelId="{323EFE48-FF50-465A-AFAA-CB09D32A4550}" type="presParOf" srcId="{9DB51DC5-E5DF-4730-A5A9-3FCEF33DA37D}" destId="{FAA744F1-AB43-400A-81CB-01CE838822B7}" srcOrd="0" destOrd="0" presId="urn:microsoft.com/office/officeart/2008/layout/VerticalCurvedList"/>
    <dgm:cxn modelId="{6CE024F4-DE5F-41F0-93F5-BBE5697A63CC}" type="presParOf" srcId="{72D5487D-D063-43E8-850C-CA580F67DDB8}" destId="{D83B7943-C633-44E0-B2F3-EDBCB500AB28}" srcOrd="3" destOrd="0" presId="urn:microsoft.com/office/officeart/2008/layout/VerticalCurvedList"/>
    <dgm:cxn modelId="{4E97996C-9606-4B5D-990A-9D340BFE58B3}" type="presParOf" srcId="{72D5487D-D063-43E8-850C-CA580F67DDB8}" destId="{6015786D-B092-46BA-957F-755AA7BA540F}" srcOrd="4" destOrd="0" presId="urn:microsoft.com/office/officeart/2008/layout/VerticalCurvedList"/>
    <dgm:cxn modelId="{EF26FE07-52B2-4BCD-9951-CA7A23F55E82}" type="presParOf" srcId="{6015786D-B092-46BA-957F-755AA7BA540F}" destId="{6D97B1D4-8152-478E-AEEC-DBD785E41B30}" srcOrd="0" destOrd="0" presId="urn:microsoft.com/office/officeart/2008/layout/VerticalCurvedList"/>
    <dgm:cxn modelId="{49DD6D29-64BB-456E-83CC-CFB229801B4E}" type="presParOf" srcId="{72D5487D-D063-43E8-850C-CA580F67DDB8}" destId="{6F0B5E65-C8C8-42CA-B2AF-4F8775EC090F}" srcOrd="5" destOrd="0" presId="urn:microsoft.com/office/officeart/2008/layout/VerticalCurvedList"/>
    <dgm:cxn modelId="{EAC499F7-84B8-4D8D-BADF-EE01492CAE47}" type="presParOf" srcId="{72D5487D-D063-43E8-850C-CA580F67DDB8}" destId="{52273A14-AED9-4634-BF04-338A918DBA66}" srcOrd="6" destOrd="0" presId="urn:microsoft.com/office/officeart/2008/layout/VerticalCurvedList"/>
    <dgm:cxn modelId="{9D1BAF7C-572E-4E0D-9E4D-D8F26F02C56F}" type="presParOf" srcId="{52273A14-AED9-4634-BF04-338A918DBA66}" destId="{D8A9A3EE-4532-4756-B645-6D78253CD3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176FC-BAB6-4F85-858D-602DCC6AEA79}" type="doc">
      <dgm:prSet loTypeId="urn:microsoft.com/office/officeart/2005/8/layout/hList7" loCatId="picture" qsTypeId="urn:microsoft.com/office/officeart/2005/8/quickstyle/3d1" qsCatId="3D" csTypeId="urn:microsoft.com/office/officeart/2005/8/colors/accent6_1" csCatId="accent6" phldr="1"/>
      <dgm:spPr/>
      <dgm:t>
        <a:bodyPr/>
        <a:lstStyle/>
        <a:p>
          <a:endParaRPr lang="en-US"/>
        </a:p>
      </dgm:t>
    </dgm:pt>
    <dgm:pt modelId="{1F0DF164-B96B-43E0-8EAC-CBAF0455E536}">
      <dgm:prSet phldrT="[Text]" custT="1"/>
      <dgm:spPr/>
      <dgm:t>
        <a:bodyPr/>
        <a:lstStyle/>
        <a:p>
          <a:r>
            <a:rPr lang="en-US" sz="2400" b="1" dirty="0"/>
            <a:t>Wayne Huddleston</a:t>
          </a:r>
        </a:p>
        <a:p>
          <a:r>
            <a:rPr lang="en-US" sz="2400" dirty="0"/>
            <a:t>Senior Area Manager</a:t>
          </a:r>
        </a:p>
        <a:p>
          <a:endParaRPr lang="en-US" sz="2400" dirty="0"/>
        </a:p>
        <a:p>
          <a:r>
            <a:rPr lang="en-US" sz="2400" dirty="0"/>
            <a:t>Small Business Administration</a:t>
          </a:r>
        </a:p>
      </dgm:t>
    </dgm:pt>
    <dgm:pt modelId="{1231F55F-5106-46CD-898D-78F5A14E5B32}" type="parTrans" cxnId="{719F90FE-D306-44CD-B45F-AFA3B4089F4C}">
      <dgm:prSet/>
      <dgm:spPr/>
      <dgm:t>
        <a:bodyPr/>
        <a:lstStyle/>
        <a:p>
          <a:endParaRPr lang="en-US"/>
        </a:p>
      </dgm:t>
    </dgm:pt>
    <dgm:pt modelId="{83B1152D-D35D-4EB2-96B1-D5C6D89B65C6}" type="sibTrans" cxnId="{719F90FE-D306-44CD-B45F-AFA3B4089F4C}">
      <dgm:prSet/>
      <dgm:spPr/>
      <dgm:t>
        <a:bodyPr/>
        <a:lstStyle/>
        <a:p>
          <a:endParaRPr lang="en-US"/>
        </a:p>
      </dgm:t>
    </dgm:pt>
    <dgm:pt modelId="{AF113B7F-657E-42B1-940B-8490B55A3A05}">
      <dgm:prSet phldrT="[Text]" custT="1"/>
      <dgm:spPr/>
      <dgm:t>
        <a:bodyPr/>
        <a:lstStyle/>
        <a:p>
          <a:r>
            <a:rPr lang="en-US" sz="2400" b="1" dirty="0"/>
            <a:t>Ted Gutierrez</a:t>
          </a:r>
        </a:p>
        <a:p>
          <a:r>
            <a:rPr lang="en-US" sz="2400" dirty="0"/>
            <a:t>State Director</a:t>
          </a:r>
        </a:p>
        <a:p>
          <a:endParaRPr lang="en-US" sz="2400" dirty="0"/>
        </a:p>
        <a:p>
          <a:r>
            <a:rPr lang="en-US" sz="2400" dirty="0"/>
            <a:t>VI Small Business Development </a:t>
          </a:r>
          <a:r>
            <a:rPr lang="en-US" sz="2400" dirty="0" smtClean="0"/>
            <a:t>Center</a:t>
          </a:r>
          <a:endParaRPr lang="en-US" sz="2400" dirty="0"/>
        </a:p>
      </dgm:t>
    </dgm:pt>
    <dgm:pt modelId="{E1CD960F-4E96-489D-B2DD-F6F9A3FA097F}" type="parTrans" cxnId="{ECC44561-F916-48CE-97BB-582512579579}">
      <dgm:prSet/>
      <dgm:spPr/>
      <dgm:t>
        <a:bodyPr/>
        <a:lstStyle/>
        <a:p>
          <a:endParaRPr lang="en-US"/>
        </a:p>
      </dgm:t>
    </dgm:pt>
    <dgm:pt modelId="{9D22DD6B-7FF6-4CC5-A92F-796ADA34D437}" type="sibTrans" cxnId="{ECC44561-F916-48CE-97BB-582512579579}">
      <dgm:prSet/>
      <dgm:spPr/>
      <dgm:t>
        <a:bodyPr/>
        <a:lstStyle/>
        <a:p>
          <a:endParaRPr lang="en-US"/>
        </a:p>
      </dgm:t>
    </dgm:pt>
    <dgm:pt modelId="{836FF9F2-3F27-49C1-8F4E-CACE395252F0}" type="pres">
      <dgm:prSet presAssocID="{D46176FC-BAB6-4F85-858D-602DCC6AEA79}" presName="Name0" presStyleCnt="0">
        <dgm:presLayoutVars>
          <dgm:dir/>
          <dgm:resizeHandles val="exact"/>
        </dgm:presLayoutVars>
      </dgm:prSet>
      <dgm:spPr/>
      <dgm:t>
        <a:bodyPr/>
        <a:lstStyle/>
        <a:p>
          <a:endParaRPr lang="en-US"/>
        </a:p>
      </dgm:t>
    </dgm:pt>
    <dgm:pt modelId="{2D88FEF0-12DC-4B87-A6BE-C01BA9C86F90}" type="pres">
      <dgm:prSet presAssocID="{D46176FC-BAB6-4F85-858D-602DCC6AEA79}" presName="fgShape" presStyleLbl="fgShp" presStyleIdx="0" presStyleCnt="1" custFlipVert="1" custScaleX="80607" custScaleY="63392" custLinFactNeighborX="34" custLinFactNeighborY="19209"/>
      <dgm:spPr>
        <a:solidFill>
          <a:schemeClr val="tx2">
            <a:lumMod val="50000"/>
          </a:schemeClr>
        </a:solidFill>
      </dgm:spPr>
    </dgm:pt>
    <dgm:pt modelId="{B7A850B2-F704-41AF-9488-36519239D55D}" type="pres">
      <dgm:prSet presAssocID="{D46176FC-BAB6-4F85-858D-602DCC6AEA79}" presName="linComp" presStyleCnt="0"/>
      <dgm:spPr/>
    </dgm:pt>
    <dgm:pt modelId="{953DC955-1865-4E72-ADDA-013CEBE8447C}" type="pres">
      <dgm:prSet presAssocID="{1F0DF164-B96B-43E0-8EAC-CBAF0455E536}" presName="compNode" presStyleCnt="0"/>
      <dgm:spPr/>
    </dgm:pt>
    <dgm:pt modelId="{75B242A9-523C-4F6F-BB5B-A58CFAF31216}" type="pres">
      <dgm:prSet presAssocID="{1F0DF164-B96B-43E0-8EAC-CBAF0455E536}" presName="bkgdShape" presStyleLbl="node1" presStyleIdx="0" presStyleCnt="2"/>
      <dgm:spPr/>
      <dgm:t>
        <a:bodyPr/>
        <a:lstStyle/>
        <a:p>
          <a:endParaRPr lang="en-US"/>
        </a:p>
      </dgm:t>
    </dgm:pt>
    <dgm:pt modelId="{91B69262-E414-45F7-8B5D-EAA89D750146}" type="pres">
      <dgm:prSet presAssocID="{1F0DF164-B96B-43E0-8EAC-CBAF0455E536}" presName="nodeTx" presStyleLbl="node1" presStyleIdx="0" presStyleCnt="2">
        <dgm:presLayoutVars>
          <dgm:bulletEnabled val="1"/>
        </dgm:presLayoutVars>
      </dgm:prSet>
      <dgm:spPr/>
      <dgm:t>
        <a:bodyPr/>
        <a:lstStyle/>
        <a:p>
          <a:endParaRPr lang="en-US"/>
        </a:p>
      </dgm:t>
    </dgm:pt>
    <dgm:pt modelId="{A0F45B9D-0ECC-49F6-A050-A502054BB465}" type="pres">
      <dgm:prSet presAssocID="{1F0DF164-B96B-43E0-8EAC-CBAF0455E536}" presName="invisiNode" presStyleLbl="node1" presStyleIdx="0" presStyleCnt="2"/>
      <dgm:spPr/>
    </dgm:pt>
    <dgm:pt modelId="{8627BE6E-4E99-4C3A-851A-A6F3500DB96E}" type="pres">
      <dgm:prSet presAssocID="{1F0DF164-B96B-43E0-8EAC-CBAF0455E536}"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4652DF4-2B73-4461-8BC6-8F040541E7C4}" type="pres">
      <dgm:prSet presAssocID="{83B1152D-D35D-4EB2-96B1-D5C6D89B65C6}" presName="sibTrans" presStyleLbl="sibTrans2D1" presStyleIdx="0" presStyleCnt="0"/>
      <dgm:spPr/>
      <dgm:t>
        <a:bodyPr/>
        <a:lstStyle/>
        <a:p>
          <a:endParaRPr lang="en-US"/>
        </a:p>
      </dgm:t>
    </dgm:pt>
    <dgm:pt modelId="{0D0BC2DB-664D-4BDC-AC8B-43518780A38B}" type="pres">
      <dgm:prSet presAssocID="{AF113B7F-657E-42B1-940B-8490B55A3A05}" presName="compNode" presStyleCnt="0"/>
      <dgm:spPr/>
    </dgm:pt>
    <dgm:pt modelId="{D3EDB975-E8A6-461A-8807-34B2A85C503F}" type="pres">
      <dgm:prSet presAssocID="{AF113B7F-657E-42B1-940B-8490B55A3A05}" presName="bkgdShape" presStyleLbl="node1" presStyleIdx="1" presStyleCnt="2"/>
      <dgm:spPr/>
      <dgm:t>
        <a:bodyPr/>
        <a:lstStyle/>
        <a:p>
          <a:endParaRPr lang="en-US"/>
        </a:p>
      </dgm:t>
    </dgm:pt>
    <dgm:pt modelId="{01C087F0-DBC9-42FD-A771-D5385139E156}" type="pres">
      <dgm:prSet presAssocID="{AF113B7F-657E-42B1-940B-8490B55A3A05}" presName="nodeTx" presStyleLbl="node1" presStyleIdx="1" presStyleCnt="2">
        <dgm:presLayoutVars>
          <dgm:bulletEnabled val="1"/>
        </dgm:presLayoutVars>
      </dgm:prSet>
      <dgm:spPr/>
      <dgm:t>
        <a:bodyPr/>
        <a:lstStyle/>
        <a:p>
          <a:endParaRPr lang="en-US"/>
        </a:p>
      </dgm:t>
    </dgm:pt>
    <dgm:pt modelId="{1B55FF4F-A9FC-4616-968E-D421BFC8AC8E}" type="pres">
      <dgm:prSet presAssocID="{AF113B7F-657E-42B1-940B-8490B55A3A05}" presName="invisiNode" presStyleLbl="node1" presStyleIdx="1" presStyleCnt="2"/>
      <dgm:spPr/>
    </dgm:pt>
    <dgm:pt modelId="{00328099-0CEC-40F1-B4B6-F9582C24D3F2}" type="pres">
      <dgm:prSet presAssocID="{AF113B7F-657E-42B1-940B-8490B55A3A05}"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2D334326-79CD-4ACE-96E3-B37735EB2404}" type="presOf" srcId="{83B1152D-D35D-4EB2-96B1-D5C6D89B65C6}" destId="{F4652DF4-2B73-4461-8BC6-8F040541E7C4}" srcOrd="0" destOrd="0" presId="urn:microsoft.com/office/officeart/2005/8/layout/hList7"/>
    <dgm:cxn modelId="{C86D8033-D4F7-44E5-96F8-F31C2686DDD3}" type="presOf" srcId="{AF113B7F-657E-42B1-940B-8490B55A3A05}" destId="{01C087F0-DBC9-42FD-A771-D5385139E156}" srcOrd="1" destOrd="0" presId="urn:microsoft.com/office/officeart/2005/8/layout/hList7"/>
    <dgm:cxn modelId="{7B943F8F-C562-447D-9D1F-DD9A334D983A}" type="presOf" srcId="{AF113B7F-657E-42B1-940B-8490B55A3A05}" destId="{D3EDB975-E8A6-461A-8807-34B2A85C503F}" srcOrd="0" destOrd="0" presId="urn:microsoft.com/office/officeart/2005/8/layout/hList7"/>
    <dgm:cxn modelId="{ECC44561-F916-48CE-97BB-582512579579}" srcId="{D46176FC-BAB6-4F85-858D-602DCC6AEA79}" destId="{AF113B7F-657E-42B1-940B-8490B55A3A05}" srcOrd="1" destOrd="0" parTransId="{E1CD960F-4E96-489D-B2DD-F6F9A3FA097F}" sibTransId="{9D22DD6B-7FF6-4CC5-A92F-796ADA34D437}"/>
    <dgm:cxn modelId="{4A716368-B161-476C-B0C3-01FE0341B201}" type="presOf" srcId="{1F0DF164-B96B-43E0-8EAC-CBAF0455E536}" destId="{91B69262-E414-45F7-8B5D-EAA89D750146}" srcOrd="1" destOrd="0" presId="urn:microsoft.com/office/officeart/2005/8/layout/hList7"/>
    <dgm:cxn modelId="{79544CFC-86B5-4897-99B5-05F817BBE4F9}" type="presOf" srcId="{1F0DF164-B96B-43E0-8EAC-CBAF0455E536}" destId="{75B242A9-523C-4F6F-BB5B-A58CFAF31216}" srcOrd="0" destOrd="0" presId="urn:microsoft.com/office/officeart/2005/8/layout/hList7"/>
    <dgm:cxn modelId="{F1E2D338-7B83-445C-9293-7E6636D472E6}" type="presOf" srcId="{D46176FC-BAB6-4F85-858D-602DCC6AEA79}" destId="{836FF9F2-3F27-49C1-8F4E-CACE395252F0}" srcOrd="0" destOrd="0" presId="urn:microsoft.com/office/officeart/2005/8/layout/hList7"/>
    <dgm:cxn modelId="{719F90FE-D306-44CD-B45F-AFA3B4089F4C}" srcId="{D46176FC-BAB6-4F85-858D-602DCC6AEA79}" destId="{1F0DF164-B96B-43E0-8EAC-CBAF0455E536}" srcOrd="0" destOrd="0" parTransId="{1231F55F-5106-46CD-898D-78F5A14E5B32}" sibTransId="{83B1152D-D35D-4EB2-96B1-D5C6D89B65C6}"/>
    <dgm:cxn modelId="{C4D0B2C7-F26A-4812-A675-2CC92A23782C}" type="presParOf" srcId="{836FF9F2-3F27-49C1-8F4E-CACE395252F0}" destId="{2D88FEF0-12DC-4B87-A6BE-C01BA9C86F90}" srcOrd="0" destOrd="0" presId="urn:microsoft.com/office/officeart/2005/8/layout/hList7"/>
    <dgm:cxn modelId="{60ECF34C-5712-4FD4-AB0D-4CB66E4AFE40}" type="presParOf" srcId="{836FF9F2-3F27-49C1-8F4E-CACE395252F0}" destId="{B7A850B2-F704-41AF-9488-36519239D55D}" srcOrd="1" destOrd="0" presId="urn:microsoft.com/office/officeart/2005/8/layout/hList7"/>
    <dgm:cxn modelId="{8F705A54-506A-4EF5-8356-9993A4B00A7B}" type="presParOf" srcId="{B7A850B2-F704-41AF-9488-36519239D55D}" destId="{953DC955-1865-4E72-ADDA-013CEBE8447C}" srcOrd="0" destOrd="0" presId="urn:microsoft.com/office/officeart/2005/8/layout/hList7"/>
    <dgm:cxn modelId="{E5624CAC-C513-49D6-B6AD-4B935DBA045B}" type="presParOf" srcId="{953DC955-1865-4E72-ADDA-013CEBE8447C}" destId="{75B242A9-523C-4F6F-BB5B-A58CFAF31216}" srcOrd="0" destOrd="0" presId="urn:microsoft.com/office/officeart/2005/8/layout/hList7"/>
    <dgm:cxn modelId="{3441BDF6-9F76-454E-B3D0-2DE1FC39F180}" type="presParOf" srcId="{953DC955-1865-4E72-ADDA-013CEBE8447C}" destId="{91B69262-E414-45F7-8B5D-EAA89D750146}" srcOrd="1" destOrd="0" presId="urn:microsoft.com/office/officeart/2005/8/layout/hList7"/>
    <dgm:cxn modelId="{D3C2403B-E289-4C6E-A483-F1A7B199E285}" type="presParOf" srcId="{953DC955-1865-4E72-ADDA-013CEBE8447C}" destId="{A0F45B9D-0ECC-49F6-A050-A502054BB465}" srcOrd="2" destOrd="0" presId="urn:microsoft.com/office/officeart/2005/8/layout/hList7"/>
    <dgm:cxn modelId="{89203AF4-A5B6-4C05-91A9-7EF815E20BC4}" type="presParOf" srcId="{953DC955-1865-4E72-ADDA-013CEBE8447C}" destId="{8627BE6E-4E99-4C3A-851A-A6F3500DB96E}" srcOrd="3" destOrd="0" presId="urn:microsoft.com/office/officeart/2005/8/layout/hList7"/>
    <dgm:cxn modelId="{D079FCCF-5A32-4EBA-90F4-D684C6C1584A}" type="presParOf" srcId="{B7A850B2-F704-41AF-9488-36519239D55D}" destId="{F4652DF4-2B73-4461-8BC6-8F040541E7C4}" srcOrd="1" destOrd="0" presId="urn:microsoft.com/office/officeart/2005/8/layout/hList7"/>
    <dgm:cxn modelId="{721700AE-4C81-4340-9A79-321DBE478C65}" type="presParOf" srcId="{B7A850B2-F704-41AF-9488-36519239D55D}" destId="{0D0BC2DB-664D-4BDC-AC8B-43518780A38B}" srcOrd="2" destOrd="0" presId="urn:microsoft.com/office/officeart/2005/8/layout/hList7"/>
    <dgm:cxn modelId="{F125767C-AD75-4BA8-8907-02C3CBEA4364}" type="presParOf" srcId="{0D0BC2DB-664D-4BDC-AC8B-43518780A38B}" destId="{D3EDB975-E8A6-461A-8807-34B2A85C503F}" srcOrd="0" destOrd="0" presId="urn:microsoft.com/office/officeart/2005/8/layout/hList7"/>
    <dgm:cxn modelId="{43A8B975-9F7C-44B8-967A-7C4DFD0EC7DA}" type="presParOf" srcId="{0D0BC2DB-664D-4BDC-AC8B-43518780A38B}" destId="{01C087F0-DBC9-42FD-A771-D5385139E156}" srcOrd="1" destOrd="0" presId="urn:microsoft.com/office/officeart/2005/8/layout/hList7"/>
    <dgm:cxn modelId="{F1EEE633-2857-4CD7-BC02-7DBD75EF8CDE}" type="presParOf" srcId="{0D0BC2DB-664D-4BDC-AC8B-43518780A38B}" destId="{1B55FF4F-A9FC-4616-968E-D421BFC8AC8E}" srcOrd="2" destOrd="0" presId="urn:microsoft.com/office/officeart/2005/8/layout/hList7"/>
    <dgm:cxn modelId="{EDB9811F-4AF5-4A6B-8DB4-3810AC20AD57}" type="presParOf" srcId="{0D0BC2DB-664D-4BDC-AC8B-43518780A38B}" destId="{00328099-0CEC-40F1-B4B6-F9582C24D3F2}"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C9957-17C7-4762-BEE9-3DEFB130CC9A}">
      <dsp:nvSpPr>
        <dsp:cNvPr id="0" name=""/>
        <dsp:cNvSpPr/>
      </dsp:nvSpPr>
      <dsp:spPr>
        <a:xfrm>
          <a:off x="-6536393" y="-1000036"/>
          <a:ext cx="7782846" cy="7782846"/>
        </a:xfrm>
        <a:prstGeom prst="blockArc">
          <a:avLst>
            <a:gd name="adj1" fmla="val 18900000"/>
            <a:gd name="adj2" fmla="val 2700000"/>
            <a:gd name="adj3" fmla="val 278"/>
          </a:avLst>
        </a:pr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8990A-7BD0-439F-86A3-661F60F98A63}">
      <dsp:nvSpPr>
        <dsp:cNvPr id="0" name=""/>
        <dsp:cNvSpPr/>
      </dsp:nvSpPr>
      <dsp:spPr>
        <a:xfrm>
          <a:off x="802648" y="578277"/>
          <a:ext cx="8632281" cy="115655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8015"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Credible Sources for COVID-19 Updates in the USVI</a:t>
          </a:r>
          <a:endParaRPr lang="en-US" sz="2300" kern="1200" dirty="0"/>
        </a:p>
      </dsp:txBody>
      <dsp:txXfrm>
        <a:off x="802648" y="578277"/>
        <a:ext cx="8632281" cy="1156554"/>
      </dsp:txXfrm>
    </dsp:sp>
    <dsp:sp modelId="{FAA744F1-AB43-400A-81CB-01CE838822B7}">
      <dsp:nvSpPr>
        <dsp:cNvPr id="0" name=""/>
        <dsp:cNvSpPr/>
      </dsp:nvSpPr>
      <dsp:spPr>
        <a:xfrm>
          <a:off x="79802" y="433707"/>
          <a:ext cx="1445693" cy="1445693"/>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B7943-C633-44E0-B2F3-EDBCB500AB28}">
      <dsp:nvSpPr>
        <dsp:cNvPr id="0" name=""/>
        <dsp:cNvSpPr/>
      </dsp:nvSpPr>
      <dsp:spPr>
        <a:xfrm>
          <a:off x="1223056" y="2313109"/>
          <a:ext cx="8211874" cy="115655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8015" tIns="58420" rIns="58420" bIns="58420" numCol="1" spcCol="1270" anchor="t" anchorCtr="0">
          <a:noAutofit/>
        </a:bodyPr>
        <a:lstStyle/>
        <a:p>
          <a:pPr lvl="0" algn="l" defTabSz="1022350">
            <a:lnSpc>
              <a:spcPct val="90000"/>
            </a:lnSpc>
            <a:spcBef>
              <a:spcPct val="0"/>
            </a:spcBef>
            <a:spcAft>
              <a:spcPct val="35000"/>
            </a:spcAft>
          </a:pPr>
          <a:r>
            <a:rPr lang="en-US" sz="2300" kern="1200" dirty="0"/>
            <a:t>Small Business Administration (SBA) </a:t>
          </a:r>
        </a:p>
        <a:p>
          <a:pPr marL="171450" lvl="1" indent="-171450" algn="l" defTabSz="800100">
            <a:lnSpc>
              <a:spcPct val="90000"/>
            </a:lnSpc>
            <a:spcBef>
              <a:spcPct val="0"/>
            </a:spcBef>
            <a:spcAft>
              <a:spcPct val="15000"/>
            </a:spcAft>
            <a:buChar char="••"/>
          </a:pPr>
          <a:r>
            <a:rPr lang="en-US" sz="1800" kern="1200" dirty="0"/>
            <a:t>Economic Injury Disaster Loan (EIDL)</a:t>
          </a:r>
        </a:p>
        <a:p>
          <a:pPr marL="171450" lvl="1" indent="-171450" algn="l" defTabSz="800100">
            <a:lnSpc>
              <a:spcPct val="90000"/>
            </a:lnSpc>
            <a:spcBef>
              <a:spcPct val="0"/>
            </a:spcBef>
            <a:spcAft>
              <a:spcPct val="15000"/>
            </a:spcAft>
            <a:buChar char="••"/>
          </a:pPr>
          <a:r>
            <a:rPr lang="en-US" sz="1800" kern="1200" dirty="0"/>
            <a:t>Paycheck Protection Program (PPP)</a:t>
          </a:r>
        </a:p>
      </dsp:txBody>
      <dsp:txXfrm>
        <a:off x="1223056" y="2313109"/>
        <a:ext cx="8211874" cy="1156554"/>
      </dsp:txXfrm>
    </dsp:sp>
    <dsp:sp modelId="{6D97B1D4-8152-478E-AEEC-DBD785E41B30}">
      <dsp:nvSpPr>
        <dsp:cNvPr id="0" name=""/>
        <dsp:cNvSpPr/>
      </dsp:nvSpPr>
      <dsp:spPr>
        <a:xfrm>
          <a:off x="500209" y="2168539"/>
          <a:ext cx="1445693" cy="1445693"/>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B5E65-C8C8-42CA-B2AF-4F8775EC090F}">
      <dsp:nvSpPr>
        <dsp:cNvPr id="0" name=""/>
        <dsp:cNvSpPr/>
      </dsp:nvSpPr>
      <dsp:spPr>
        <a:xfrm>
          <a:off x="802648" y="4047941"/>
          <a:ext cx="8632281" cy="1156554"/>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8015" tIns="58420" rIns="58420" bIns="58420" numCol="1" spcCol="1270" anchor="t" anchorCtr="0">
          <a:noAutofit/>
        </a:bodyPr>
        <a:lstStyle/>
        <a:p>
          <a:pPr lvl="0" algn="l" defTabSz="1022350">
            <a:lnSpc>
              <a:spcPct val="90000"/>
            </a:lnSpc>
            <a:spcBef>
              <a:spcPct val="0"/>
            </a:spcBef>
            <a:spcAft>
              <a:spcPct val="35000"/>
            </a:spcAft>
          </a:pPr>
          <a:r>
            <a:rPr lang="en-US" sz="2300" kern="1200" dirty="0"/>
            <a:t>VI Small Business Development Center (SBDC)</a:t>
          </a:r>
        </a:p>
        <a:p>
          <a:pPr marL="171450" lvl="1" indent="-171450" algn="l" defTabSz="800100">
            <a:lnSpc>
              <a:spcPct val="90000"/>
            </a:lnSpc>
            <a:spcBef>
              <a:spcPct val="0"/>
            </a:spcBef>
            <a:spcAft>
              <a:spcPct val="15000"/>
            </a:spcAft>
            <a:buChar char="••"/>
          </a:pPr>
          <a:r>
            <a:rPr lang="en-US" sz="1800" kern="1200" dirty="0"/>
            <a:t>Technical Assistance</a:t>
          </a:r>
        </a:p>
      </dsp:txBody>
      <dsp:txXfrm>
        <a:off x="802648" y="4047941"/>
        <a:ext cx="8632281" cy="1156554"/>
      </dsp:txXfrm>
    </dsp:sp>
    <dsp:sp modelId="{D8A9A3EE-4532-4756-B645-6D78253CD3C4}">
      <dsp:nvSpPr>
        <dsp:cNvPr id="0" name=""/>
        <dsp:cNvSpPr/>
      </dsp:nvSpPr>
      <dsp:spPr>
        <a:xfrm>
          <a:off x="79802" y="3903371"/>
          <a:ext cx="1445693" cy="1445693"/>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242A9-523C-4F6F-BB5B-A58CFAF31216}">
      <dsp:nvSpPr>
        <dsp:cNvPr id="0" name=""/>
        <dsp:cNvSpPr/>
      </dsp:nvSpPr>
      <dsp:spPr>
        <a:xfrm>
          <a:off x="5164" y="0"/>
          <a:ext cx="5916109" cy="5502538"/>
        </a:xfrm>
        <a:prstGeom prst="roundRect">
          <a:avLst>
            <a:gd name="adj" fmla="val 10000"/>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Wayne Huddleston</a:t>
          </a:r>
        </a:p>
        <a:p>
          <a:pPr lvl="0" algn="ctr" defTabSz="1066800">
            <a:lnSpc>
              <a:spcPct val="90000"/>
            </a:lnSpc>
            <a:spcBef>
              <a:spcPct val="0"/>
            </a:spcBef>
            <a:spcAft>
              <a:spcPct val="35000"/>
            </a:spcAft>
          </a:pPr>
          <a:r>
            <a:rPr lang="en-US" sz="2400" kern="1200" dirty="0"/>
            <a:t>Senior Area Manager</a:t>
          </a:r>
        </a:p>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ct val="35000"/>
            </a:spcAft>
          </a:pPr>
          <a:r>
            <a:rPr lang="en-US" sz="2400" kern="1200" dirty="0"/>
            <a:t>Small Business Administration</a:t>
          </a:r>
        </a:p>
      </dsp:txBody>
      <dsp:txXfrm>
        <a:off x="5164" y="2201015"/>
        <a:ext cx="5916109" cy="2201015"/>
      </dsp:txXfrm>
    </dsp:sp>
    <dsp:sp modelId="{8627BE6E-4E99-4C3A-851A-A6F3500DB96E}">
      <dsp:nvSpPr>
        <dsp:cNvPr id="0" name=""/>
        <dsp:cNvSpPr/>
      </dsp:nvSpPr>
      <dsp:spPr>
        <a:xfrm>
          <a:off x="2047047" y="330152"/>
          <a:ext cx="1832345" cy="18323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EDB975-E8A6-461A-8807-34B2A85C503F}">
      <dsp:nvSpPr>
        <dsp:cNvPr id="0" name=""/>
        <dsp:cNvSpPr/>
      </dsp:nvSpPr>
      <dsp:spPr>
        <a:xfrm>
          <a:off x="6098758" y="0"/>
          <a:ext cx="5916109" cy="5502538"/>
        </a:xfrm>
        <a:prstGeom prst="roundRect">
          <a:avLst>
            <a:gd name="adj" fmla="val 10000"/>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Ted Gutierrez</a:t>
          </a:r>
        </a:p>
        <a:p>
          <a:pPr lvl="0" algn="ctr" defTabSz="1066800">
            <a:lnSpc>
              <a:spcPct val="90000"/>
            </a:lnSpc>
            <a:spcBef>
              <a:spcPct val="0"/>
            </a:spcBef>
            <a:spcAft>
              <a:spcPct val="35000"/>
            </a:spcAft>
          </a:pPr>
          <a:r>
            <a:rPr lang="en-US" sz="2400" kern="1200" dirty="0"/>
            <a:t>State Director</a:t>
          </a:r>
        </a:p>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ct val="35000"/>
            </a:spcAft>
          </a:pPr>
          <a:r>
            <a:rPr lang="en-US" sz="2400" kern="1200" dirty="0"/>
            <a:t>VI Small Business Development </a:t>
          </a:r>
          <a:r>
            <a:rPr lang="en-US" sz="2400" kern="1200" dirty="0" smtClean="0"/>
            <a:t>Center</a:t>
          </a:r>
          <a:endParaRPr lang="en-US" sz="2400" kern="1200" dirty="0"/>
        </a:p>
      </dsp:txBody>
      <dsp:txXfrm>
        <a:off x="6098758" y="2201015"/>
        <a:ext cx="5916109" cy="2201015"/>
      </dsp:txXfrm>
    </dsp:sp>
    <dsp:sp modelId="{00328099-0CEC-40F1-B4B6-F9582C24D3F2}">
      <dsp:nvSpPr>
        <dsp:cNvPr id="0" name=""/>
        <dsp:cNvSpPr/>
      </dsp:nvSpPr>
      <dsp:spPr>
        <a:xfrm>
          <a:off x="8140640" y="330152"/>
          <a:ext cx="1832345" cy="18323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88FEF0-12DC-4B87-A6BE-C01BA9C86F90}">
      <dsp:nvSpPr>
        <dsp:cNvPr id="0" name=""/>
        <dsp:cNvSpPr/>
      </dsp:nvSpPr>
      <dsp:spPr>
        <a:xfrm flipV="1">
          <a:off x="1556841" y="4711655"/>
          <a:ext cx="8913868" cy="523225"/>
        </a:xfrm>
        <a:prstGeom prst="leftRightArrow">
          <a:avLst/>
        </a:prstGeom>
        <a:solidFill>
          <a:schemeClr val="tx2">
            <a:lumMod val="50000"/>
          </a:schemeClr>
        </a:solidFill>
        <a:ln>
          <a:noFill/>
        </a:ln>
        <a:effectLst>
          <a:outerShdw blurRad="50800" dist="38100" dir="5400000" rotWithShape="0">
            <a:srgbClr val="000000">
              <a:alpha val="46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1CCD536-6602-4C64-A2D1-9AD5C7DF1C89}" type="datetimeFigureOut">
              <a:rPr lang="en-US" smtClean="0"/>
              <a:t>4/8/2020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60F9508-EB51-4B53-B821-0889E189E128}" type="slidenum">
              <a:rPr lang="en-US" smtClean="0"/>
              <a:t>‹#›</a:t>
            </a:fld>
            <a:endParaRPr lang="en-US"/>
          </a:p>
        </p:txBody>
      </p:sp>
    </p:spTree>
    <p:extLst>
      <p:ext uri="{BB962C8B-B14F-4D97-AF65-F5344CB8AC3E}">
        <p14:creationId xmlns:p14="http://schemas.microsoft.com/office/powerpoint/2010/main" val="157577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F9508-EB51-4B53-B821-0889E189E128}" type="slidenum">
              <a:rPr lang="en-US" smtClean="0"/>
              <a:t>1</a:t>
            </a:fld>
            <a:endParaRPr lang="en-US"/>
          </a:p>
        </p:txBody>
      </p:sp>
    </p:spTree>
    <p:extLst>
      <p:ext uri="{BB962C8B-B14F-4D97-AF65-F5344CB8AC3E}">
        <p14:creationId xmlns:p14="http://schemas.microsoft.com/office/powerpoint/2010/main" val="272384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F9508-EB51-4B53-B821-0889E189E128}" type="slidenum">
              <a:rPr lang="en-US" smtClean="0"/>
              <a:t>2</a:t>
            </a:fld>
            <a:endParaRPr lang="en-US"/>
          </a:p>
        </p:txBody>
      </p:sp>
    </p:spTree>
    <p:extLst>
      <p:ext uri="{BB962C8B-B14F-4D97-AF65-F5344CB8AC3E}">
        <p14:creationId xmlns:p14="http://schemas.microsoft.com/office/powerpoint/2010/main" val="51104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fontAlgn="base">
              <a:spcBef>
                <a:spcPct val="0"/>
              </a:spcBef>
              <a:spcAft>
                <a:spcPct val="0"/>
              </a:spcAft>
              <a:defRPr/>
            </a:pPr>
            <a:fld id="{83525EAF-6CB9-44DD-A75C-48BCD5E915ED}" type="slidenum">
              <a:rPr lang="en-US" altLang="en-US" smtClean="0">
                <a:solidFill>
                  <a:srgbClr val="545555"/>
                </a:solidFill>
                <a:latin typeface="Arial Narrow" panose="020B0606020202030204" pitchFamily="34" charset="0"/>
                <a:ea typeface="ＭＳ Ｐゴシック" panose="020B0600070205080204" pitchFamily="34" charset="-128"/>
              </a:rPr>
              <a:pPr fontAlgn="base">
                <a:spcBef>
                  <a:spcPct val="0"/>
                </a:spcBef>
                <a:spcAft>
                  <a:spcPct val="0"/>
                </a:spcAft>
                <a:defRPr/>
              </a:pPr>
              <a:t>6</a:t>
            </a:fld>
            <a:endParaRPr lang="en-US" altLang="en-US">
              <a:solidFill>
                <a:srgbClr val="545555"/>
              </a:solidFill>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3257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A1C9C-6B62-4129-B194-AC3F554DEF28}" type="slidenum">
              <a:rPr lang="en-US" smtClean="0"/>
              <a:t>10</a:t>
            </a:fld>
            <a:endParaRPr lang="en-US"/>
          </a:p>
        </p:txBody>
      </p:sp>
    </p:spTree>
    <p:extLst>
      <p:ext uri="{BB962C8B-B14F-4D97-AF65-F5344CB8AC3E}">
        <p14:creationId xmlns:p14="http://schemas.microsoft.com/office/powerpoint/2010/main" val="191534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74DE4-D6E9-4419-BBC5-6C621C4D6CB0}"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45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39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710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860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1022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042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548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0208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405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6" name="Slide Number Placeholder 5"/>
          <p:cNvSpPr>
            <a:spLocks noGrp="1"/>
          </p:cNvSpPr>
          <p:nvPr>
            <p:ph type="sldNum" sz="quarter" idx="12"/>
          </p:nvPr>
        </p:nvSpPr>
        <p:spPr>
          <a:xfrm>
            <a:off x="11505500" y="260000"/>
            <a:ext cx="478978" cy="261610"/>
          </a:xfrm>
          <a:prstGeom prst="rect">
            <a:avLst/>
          </a:prstGeom>
        </p:spPr>
        <p:txBody>
          <a:bodyPr/>
          <a:lstStyle>
            <a:lvl1pPr algn="ctr">
              <a:defRPr/>
            </a:lvl1pPr>
          </a:lstStyle>
          <a:p>
            <a:fld id="{1A174DE4-D6E9-4419-BBC5-6C621C4D6CB0}" type="slidenum">
              <a:rPr lang="en-US" smtClean="0"/>
              <a:pPr/>
              <a:t>‹#›</a:t>
            </a:fld>
            <a:endParaRPr lang="en-US"/>
          </a:p>
        </p:txBody>
      </p:sp>
    </p:spTree>
    <p:extLst>
      <p:ext uri="{BB962C8B-B14F-4D97-AF65-F5344CB8AC3E}">
        <p14:creationId xmlns:p14="http://schemas.microsoft.com/office/powerpoint/2010/main" val="2107419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4170408" y="1709717"/>
            <a:ext cx="3858895" cy="2597126"/>
          </a:xfrm>
        </p:spPr>
        <p:txBody>
          <a:bodyPr/>
          <a:lstStyle/>
          <a:p>
            <a:endParaRPr lang="en-US"/>
          </a:p>
        </p:txBody>
      </p:sp>
      <p:sp>
        <p:nvSpPr>
          <p:cNvPr id="7" name="Picture Placeholder 6"/>
          <p:cNvSpPr>
            <a:spLocks noGrp="1"/>
          </p:cNvSpPr>
          <p:nvPr>
            <p:ph type="pic" sz="quarter" idx="13"/>
          </p:nvPr>
        </p:nvSpPr>
        <p:spPr>
          <a:xfrm>
            <a:off x="171967" y="1709717"/>
            <a:ext cx="3866632" cy="2597126"/>
          </a:xfrm>
        </p:spPr>
        <p:txBody>
          <a:bodyPr/>
          <a:lstStyle/>
          <a:p>
            <a:endParaRPr lang="en-US"/>
          </a:p>
        </p:txBody>
      </p:sp>
      <p:sp>
        <p:nvSpPr>
          <p:cNvPr id="6" name="Slide Number Placeholder 5"/>
          <p:cNvSpPr>
            <a:spLocks noGrp="1"/>
          </p:cNvSpPr>
          <p:nvPr>
            <p:ph type="sldNum" sz="quarter" idx="12"/>
          </p:nvPr>
        </p:nvSpPr>
        <p:spPr>
          <a:xfrm>
            <a:off x="11505500" y="260000"/>
            <a:ext cx="478978" cy="261610"/>
          </a:xfrm>
          <a:prstGeom prst="rect">
            <a:avLst/>
          </a:prstGeom>
        </p:spPr>
        <p:txBody>
          <a:bodyPr/>
          <a:lstStyle>
            <a:lvl1pPr algn="ctr">
              <a:defRPr/>
            </a:lvl1pPr>
          </a:lstStyle>
          <a:p>
            <a:fld id="{1A174DE4-D6E9-4419-BBC5-6C621C4D6CB0}" type="slidenum">
              <a:rPr lang="en-US" smtClean="0"/>
              <a:pPr/>
              <a:t>‹#›</a:t>
            </a:fld>
            <a:endParaRPr lang="en-US"/>
          </a:p>
        </p:txBody>
      </p:sp>
      <p:sp>
        <p:nvSpPr>
          <p:cNvPr id="12" name="Picture Placeholder 6"/>
          <p:cNvSpPr>
            <a:spLocks noGrp="1"/>
          </p:cNvSpPr>
          <p:nvPr>
            <p:ph type="pic" sz="quarter" idx="15"/>
          </p:nvPr>
        </p:nvSpPr>
        <p:spPr>
          <a:xfrm>
            <a:off x="8161112" y="1709717"/>
            <a:ext cx="3864163" cy="2597126"/>
          </a:xfrm>
        </p:spPr>
        <p:txBody>
          <a:bodyPr/>
          <a:lstStyle/>
          <a:p>
            <a:endParaRPr lang="en-US"/>
          </a:p>
        </p:txBody>
      </p:sp>
    </p:spTree>
    <p:extLst>
      <p:ext uri="{BB962C8B-B14F-4D97-AF65-F5344CB8AC3E}">
        <p14:creationId xmlns:p14="http://schemas.microsoft.com/office/powerpoint/2010/main" val="372249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7939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4038598" y="1690324"/>
            <a:ext cx="4089386" cy="4062126"/>
          </a:xfrm>
        </p:spPr>
        <p:txBody>
          <a:bodyPr/>
          <a:lstStyle/>
          <a:p>
            <a:endParaRPr lang="en-US"/>
          </a:p>
        </p:txBody>
      </p:sp>
      <p:sp>
        <p:nvSpPr>
          <p:cNvPr id="7" name="Picture Placeholder 6"/>
          <p:cNvSpPr>
            <a:spLocks noGrp="1"/>
          </p:cNvSpPr>
          <p:nvPr>
            <p:ph type="pic" sz="quarter" idx="13"/>
          </p:nvPr>
        </p:nvSpPr>
        <p:spPr>
          <a:xfrm>
            <a:off x="0" y="1690324"/>
            <a:ext cx="4063992" cy="4062126"/>
          </a:xfrm>
        </p:spPr>
        <p:txBody>
          <a:bodyPr/>
          <a:lstStyle/>
          <a:p>
            <a:endParaRPr lang="en-US"/>
          </a:p>
        </p:txBody>
      </p:sp>
      <p:sp>
        <p:nvSpPr>
          <p:cNvPr id="6" name="Slide Number Placeholder 5"/>
          <p:cNvSpPr>
            <a:spLocks noGrp="1"/>
          </p:cNvSpPr>
          <p:nvPr>
            <p:ph type="sldNum" sz="quarter" idx="12"/>
          </p:nvPr>
        </p:nvSpPr>
        <p:spPr>
          <a:xfrm>
            <a:off x="11505500" y="260000"/>
            <a:ext cx="478978" cy="261610"/>
          </a:xfrm>
          <a:prstGeom prst="rect">
            <a:avLst/>
          </a:prstGeom>
        </p:spPr>
        <p:txBody>
          <a:bodyPr/>
          <a:lstStyle>
            <a:lvl1pPr algn="ctr">
              <a:defRPr/>
            </a:lvl1pPr>
          </a:lstStyle>
          <a:p>
            <a:fld id="{1A174DE4-D6E9-4419-BBC5-6C621C4D6CB0}" type="slidenum">
              <a:rPr lang="en-US" smtClean="0"/>
              <a:pPr/>
              <a:t>‹#›</a:t>
            </a:fld>
            <a:endParaRPr lang="en-US"/>
          </a:p>
        </p:txBody>
      </p:sp>
      <p:sp>
        <p:nvSpPr>
          <p:cNvPr id="12" name="Picture Placeholder 6"/>
          <p:cNvSpPr>
            <a:spLocks noGrp="1"/>
          </p:cNvSpPr>
          <p:nvPr>
            <p:ph type="pic" sz="quarter" idx="15"/>
          </p:nvPr>
        </p:nvSpPr>
        <p:spPr>
          <a:xfrm>
            <a:off x="8102590" y="1690324"/>
            <a:ext cx="4089410" cy="4062126"/>
          </a:xfrm>
        </p:spPr>
        <p:txBody>
          <a:bodyPr/>
          <a:lstStyle/>
          <a:p>
            <a:endParaRPr lang="en-US"/>
          </a:p>
        </p:txBody>
      </p:sp>
    </p:spTree>
    <p:extLst>
      <p:ext uri="{BB962C8B-B14F-4D97-AF65-F5344CB8AC3E}">
        <p14:creationId xmlns:p14="http://schemas.microsoft.com/office/powerpoint/2010/main" val="633107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Picture Placeholder 6"/>
          <p:cNvSpPr>
            <a:spLocks noGrp="1"/>
          </p:cNvSpPr>
          <p:nvPr>
            <p:ph type="pic" sz="quarter" idx="15"/>
          </p:nvPr>
        </p:nvSpPr>
        <p:spPr>
          <a:xfrm>
            <a:off x="6355443" y="4066484"/>
            <a:ext cx="1851102" cy="1932633"/>
          </a:xfrm>
        </p:spPr>
        <p:txBody>
          <a:bodyPr/>
          <a:lstStyle/>
          <a:p>
            <a:endParaRPr lang="en-US"/>
          </a:p>
        </p:txBody>
      </p:sp>
      <p:sp>
        <p:nvSpPr>
          <p:cNvPr id="16" name="Picture Placeholder 6"/>
          <p:cNvSpPr>
            <a:spLocks noGrp="1"/>
          </p:cNvSpPr>
          <p:nvPr>
            <p:ph type="pic" sz="quarter" idx="16"/>
          </p:nvPr>
        </p:nvSpPr>
        <p:spPr>
          <a:xfrm>
            <a:off x="6355444" y="1797219"/>
            <a:ext cx="1851102" cy="1932633"/>
          </a:xfrm>
        </p:spPr>
        <p:txBody>
          <a:bodyPr/>
          <a:lstStyle/>
          <a:p>
            <a:endParaRPr lang="en-US"/>
          </a:p>
        </p:txBody>
      </p:sp>
      <p:sp>
        <p:nvSpPr>
          <p:cNvPr id="14" name="Picture Placeholder 6"/>
          <p:cNvSpPr>
            <a:spLocks noGrp="1"/>
          </p:cNvSpPr>
          <p:nvPr>
            <p:ph type="pic" sz="quarter" idx="14"/>
          </p:nvPr>
        </p:nvSpPr>
        <p:spPr>
          <a:xfrm>
            <a:off x="926673" y="4066484"/>
            <a:ext cx="1851102" cy="1932633"/>
          </a:xfrm>
        </p:spPr>
        <p:txBody>
          <a:bodyPr/>
          <a:lstStyle/>
          <a:p>
            <a:endParaRPr lang="en-US"/>
          </a:p>
        </p:txBody>
      </p:sp>
      <p:sp>
        <p:nvSpPr>
          <p:cNvPr id="7" name="Picture Placeholder 6"/>
          <p:cNvSpPr>
            <a:spLocks noGrp="1"/>
          </p:cNvSpPr>
          <p:nvPr>
            <p:ph type="pic" sz="quarter" idx="13"/>
          </p:nvPr>
        </p:nvSpPr>
        <p:spPr>
          <a:xfrm>
            <a:off x="926674" y="1797219"/>
            <a:ext cx="1851102" cy="1932633"/>
          </a:xfrm>
        </p:spPr>
        <p:txBody>
          <a:bodyPr/>
          <a:lstStyle/>
          <a:p>
            <a:endParaRPr lang="en-US"/>
          </a:p>
        </p:txBody>
      </p:sp>
      <p:sp>
        <p:nvSpPr>
          <p:cNvPr id="6" name="Slide Number Placeholder 5"/>
          <p:cNvSpPr>
            <a:spLocks noGrp="1"/>
          </p:cNvSpPr>
          <p:nvPr>
            <p:ph type="sldNum" sz="quarter" idx="12"/>
          </p:nvPr>
        </p:nvSpPr>
        <p:spPr>
          <a:xfrm>
            <a:off x="11505500" y="260000"/>
            <a:ext cx="478978" cy="261610"/>
          </a:xfrm>
          <a:prstGeom prst="rect">
            <a:avLst/>
          </a:prstGeom>
        </p:spPr>
        <p:txBody>
          <a:bodyPr/>
          <a:lstStyle>
            <a:lvl1pPr algn="ctr">
              <a:defRPr/>
            </a:lvl1pPr>
          </a:lstStyle>
          <a:p>
            <a:fld id="{1A174DE4-D6E9-4419-BBC5-6C621C4D6CB0}" type="slidenum">
              <a:rPr lang="en-US" smtClean="0"/>
              <a:pPr/>
              <a:t>‹#›</a:t>
            </a:fld>
            <a:endParaRPr lang="en-US"/>
          </a:p>
        </p:txBody>
      </p:sp>
    </p:spTree>
    <p:extLst>
      <p:ext uri="{BB962C8B-B14F-4D97-AF65-F5344CB8AC3E}">
        <p14:creationId xmlns:p14="http://schemas.microsoft.com/office/powerpoint/2010/main" val="3388165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Picture Placeholder 6"/>
          <p:cNvSpPr>
            <a:spLocks noGrp="1"/>
          </p:cNvSpPr>
          <p:nvPr>
            <p:ph type="pic" sz="quarter" idx="15"/>
          </p:nvPr>
        </p:nvSpPr>
        <p:spPr>
          <a:xfrm>
            <a:off x="0" y="1690841"/>
            <a:ext cx="6104772" cy="4079510"/>
          </a:xfrm>
        </p:spPr>
        <p:txBody>
          <a:bodyPr/>
          <a:lstStyle/>
          <a:p>
            <a:endParaRPr lang="en-US"/>
          </a:p>
        </p:txBody>
      </p:sp>
      <p:sp>
        <p:nvSpPr>
          <p:cNvPr id="6" name="Slide Number Placeholder 5"/>
          <p:cNvSpPr>
            <a:spLocks noGrp="1"/>
          </p:cNvSpPr>
          <p:nvPr>
            <p:ph type="sldNum" sz="quarter" idx="12"/>
          </p:nvPr>
        </p:nvSpPr>
        <p:spPr>
          <a:xfrm>
            <a:off x="11505500" y="260000"/>
            <a:ext cx="478978" cy="261610"/>
          </a:xfrm>
          <a:prstGeom prst="rect">
            <a:avLst/>
          </a:prstGeom>
        </p:spPr>
        <p:txBody>
          <a:bodyPr/>
          <a:lstStyle>
            <a:lvl1pPr algn="ctr">
              <a:defRPr/>
            </a:lvl1pPr>
          </a:lstStyle>
          <a:p>
            <a:fld id="{1A174DE4-D6E9-4419-BBC5-6C621C4D6CB0}" type="slidenum">
              <a:rPr lang="en-US" smtClean="0"/>
              <a:pPr/>
              <a:t>‹#›</a:t>
            </a:fld>
            <a:endParaRPr lang="en-US"/>
          </a:p>
        </p:txBody>
      </p:sp>
    </p:spTree>
    <p:extLst>
      <p:ext uri="{BB962C8B-B14F-4D97-AF65-F5344CB8AC3E}">
        <p14:creationId xmlns:p14="http://schemas.microsoft.com/office/powerpoint/2010/main" val="247751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4500" spc="-169">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013">
                <a:solidFill>
                  <a:schemeClr val="bg1"/>
                </a:solidFill>
              </a:defRPr>
            </a:lvl1pPr>
            <a:lvl2pPr marL="257156" indent="0" algn="ctr">
              <a:buNone/>
              <a:defRPr sz="1125"/>
            </a:lvl2pPr>
            <a:lvl3pPr marL="514312" indent="0" algn="ctr">
              <a:buNone/>
              <a:defRPr sz="1013"/>
            </a:lvl3pPr>
            <a:lvl4pPr marL="771468" indent="0" algn="ctr">
              <a:buNone/>
              <a:defRPr sz="900"/>
            </a:lvl4pPr>
            <a:lvl5pPr marL="1028624" indent="0" algn="ctr">
              <a:buNone/>
              <a:defRPr sz="900"/>
            </a:lvl5pPr>
            <a:lvl6pPr marL="1285780"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8"/>
            <a:ext cx="9144000" cy="1646237"/>
          </a:xfrm>
        </p:spPr>
        <p:txBody>
          <a:bodyPr>
            <a:noAutofit/>
          </a:bodyPr>
          <a:lstStyle>
            <a:lvl1pPr marL="0" indent="0" algn="ctr">
              <a:buNone/>
              <a:defRPr sz="1800" b="1">
                <a:solidFill>
                  <a:schemeClr val="bg1">
                    <a:lumMod val="65000"/>
                  </a:schemeClr>
                </a:solidFill>
              </a:defRPr>
            </a:lvl1pPr>
            <a:lvl2pPr marL="257156" indent="0" algn="ctr">
              <a:buNone/>
              <a:defRPr sz="1800" b="1">
                <a:solidFill>
                  <a:srgbClr val="898989"/>
                </a:solidFill>
              </a:defRPr>
            </a:lvl2pPr>
            <a:lvl3pPr marL="514312" indent="0" algn="ctr">
              <a:buNone/>
              <a:defRPr sz="1800" b="1">
                <a:solidFill>
                  <a:srgbClr val="898989"/>
                </a:solidFill>
              </a:defRPr>
            </a:lvl3pPr>
            <a:lvl4pPr marL="771468" indent="0" algn="ctr">
              <a:buNone/>
              <a:defRPr sz="1800" b="1">
                <a:solidFill>
                  <a:srgbClr val="898989"/>
                </a:solidFill>
              </a:defRPr>
            </a:lvl4pPr>
            <a:lvl5pPr marL="1028624" indent="0" algn="ctr">
              <a:buNone/>
              <a:defRPr sz="18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183974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57087" y="6194310"/>
            <a:ext cx="2394420" cy="365125"/>
          </a:xfrm>
        </p:spPr>
        <p:txBody>
          <a:bodyPr/>
          <a:lstStyle/>
          <a:p>
            <a:fld id="{7634B77F-D597-4DDB-9B12-A02DD8D06668}" type="datetime4">
              <a:rPr lang="en-US" smtClean="0"/>
              <a:t>April 8, 2020</a:t>
            </a:fld>
            <a:endParaRPr lang="en-US" dirty="0"/>
          </a:p>
        </p:txBody>
      </p:sp>
      <p:sp>
        <p:nvSpPr>
          <p:cNvPr id="9" name="Footer Placeholder 5"/>
          <p:cNvSpPr>
            <a:spLocks noGrp="1"/>
          </p:cNvSpPr>
          <p:nvPr>
            <p:ph type="ftr" sz="quarter" idx="11"/>
          </p:nvPr>
        </p:nvSpPr>
        <p:spPr>
          <a:xfrm>
            <a:off x="4038600" y="6194310"/>
            <a:ext cx="4114800" cy="365125"/>
          </a:xfrm>
        </p:spPr>
        <p:txBody>
          <a:bodyPr/>
          <a:lstStyle/>
          <a:p>
            <a:r>
              <a:rPr lang="en-US" dirty="0"/>
              <a:t>https://disasterloan.sba.gov/ela</a:t>
            </a:r>
          </a:p>
        </p:txBody>
      </p:sp>
      <p:sp>
        <p:nvSpPr>
          <p:cNvPr id="10" name="Slide Number Placeholder 6"/>
          <p:cNvSpPr>
            <a:spLocks noGrp="1"/>
          </p:cNvSpPr>
          <p:nvPr>
            <p:ph type="sldNum" sz="quarter" idx="12"/>
          </p:nvPr>
        </p:nvSpPr>
        <p:spPr>
          <a:xfrm>
            <a:off x="9062013" y="6194310"/>
            <a:ext cx="27432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838200" y="967515"/>
            <a:ext cx="10515600" cy="696071"/>
          </a:xfrm>
        </p:spPr>
        <p:txBody>
          <a:bodyPr>
            <a:normAutofit/>
          </a:bodyPr>
          <a:lstStyle>
            <a:lvl1pPr marL="0" indent="0" algn="ctr">
              <a:buNone/>
              <a:defRPr sz="1181" b="1">
                <a:solidFill>
                  <a:srgbClr val="898989"/>
                </a:solidFill>
              </a:defRPr>
            </a:lvl1pPr>
            <a:lvl2pPr marL="257156" indent="0" algn="ctr">
              <a:buNone/>
              <a:defRPr sz="1125"/>
            </a:lvl2pPr>
            <a:lvl3pPr marL="514312" indent="0" algn="ctr">
              <a:buNone/>
              <a:defRPr sz="1013"/>
            </a:lvl3pPr>
            <a:lvl4pPr marL="771468" indent="0" algn="ctr">
              <a:buNone/>
              <a:defRPr sz="900"/>
            </a:lvl4pPr>
            <a:lvl5pPr marL="1028624" indent="0" algn="ctr">
              <a:buNone/>
              <a:defRPr sz="900"/>
            </a:lvl5pPr>
            <a:lvl6pPr marL="1285780"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3150814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167862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3143286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2724086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671830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47662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0195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18268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58868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173332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57087" y="6194308"/>
            <a:ext cx="2394420" cy="365125"/>
          </a:xfrm>
        </p:spPr>
        <p:txBody>
          <a:bodyPr/>
          <a:lstStyle/>
          <a:p>
            <a:endParaRPr lang="en-US" dirty="0"/>
          </a:p>
        </p:txBody>
      </p:sp>
      <p:sp>
        <p:nvSpPr>
          <p:cNvPr id="9" name="Footer Placeholder 5"/>
          <p:cNvSpPr>
            <a:spLocks noGrp="1"/>
          </p:cNvSpPr>
          <p:nvPr>
            <p:ph type="ftr" sz="quarter" idx="11"/>
          </p:nvPr>
        </p:nvSpPr>
        <p:spPr>
          <a:xfrm>
            <a:off x="4038600" y="6194308"/>
            <a:ext cx="41148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9062013" y="6194308"/>
            <a:ext cx="27432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838200" y="967513"/>
            <a:ext cx="105156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00635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3" name="Content Placeholder 2"/>
          <p:cNvSpPr>
            <a:spLocks noGrp="1"/>
          </p:cNvSpPr>
          <p:nvPr>
            <p:ph sz="half" idx="1"/>
          </p:nvPr>
        </p:nvSpPr>
        <p:spPr>
          <a:xfrm>
            <a:off x="838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049891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61106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80522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556557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817301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133408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1539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60152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C23EEC-2879-42DC-B3D3-1CB808E221AB}"/>
              </a:ext>
            </a:extLst>
          </p:cNvPr>
          <p:cNvSpPr>
            <a:spLocks noGrp="1"/>
          </p:cNvSpPr>
          <p:nvPr>
            <p:ph type="dt" sz="half" idx="10"/>
          </p:nvPr>
        </p:nvSpPr>
        <p:spPr/>
        <p:txBody>
          <a:bodyPr/>
          <a:lstStyle/>
          <a:p>
            <a:fld id="{D6EDC403-E906-43D7-975F-69F67B30EB54}" type="datetimeFigureOut">
              <a:rPr lang="en-US" smtClean="0"/>
              <a:t>4/8/2020</a:t>
            </a:fld>
            <a:endParaRPr lang="en-US"/>
          </a:p>
        </p:txBody>
      </p:sp>
      <p:sp>
        <p:nvSpPr>
          <p:cNvPr id="5" name="Footer Placeholder 4">
            <a:extLst>
              <a:ext uri="{FF2B5EF4-FFF2-40B4-BE49-F238E27FC236}">
                <a16:creationId xmlns:a16="http://schemas.microsoft.com/office/drawing/2014/main" xmlns=""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17957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853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444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304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139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972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5382093"/>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62" r:id="rId20"/>
    <p:sldLayoutId id="2147483666" r:id="rId21"/>
    <p:sldLayoutId id="2147483671" r:id="rId22"/>
    <p:sldLayoutId id="2147483699" r:id="rId23"/>
    <p:sldLayoutId id="2147483700" r:id="rId24"/>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128736" y="84029"/>
            <a:ext cx="11934528"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9062013" y="6194308"/>
            <a:ext cx="27432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367026"/>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5748"/>
            <a:ext cx="105156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8"/>
            <a:ext cx="41148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558801" y="6194308"/>
            <a:ext cx="2356847"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6222835" y="1100377"/>
            <a:ext cx="126396" cy="11217403"/>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11894736" y="6328189"/>
            <a:ext cx="168528"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6663" y="6512422"/>
            <a:ext cx="442860" cy="253885"/>
          </a:xfrm>
          <a:prstGeom prst="rect">
            <a:avLst/>
          </a:prstGeom>
        </p:spPr>
      </p:pic>
    </p:spTree>
    <p:extLst>
      <p:ext uri="{BB962C8B-B14F-4D97-AF65-F5344CB8AC3E}">
        <p14:creationId xmlns:p14="http://schemas.microsoft.com/office/powerpoint/2010/main" val="1485882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vitema.vi.gov/" TargetMode="External"/><Relationship Id="rId2" Type="http://schemas.openxmlformats.org/officeDocument/2006/relationships/hyperlink" Target="http://www.doh.vi.gov/coronavirus" TargetMode="External"/><Relationship Id="rId1" Type="http://schemas.openxmlformats.org/officeDocument/2006/relationships/slideLayout" Target="../slideLayouts/slideLayout19.xml"/><Relationship Id="rId5" Type="http://schemas.openxmlformats.org/officeDocument/2006/relationships/hyperlink" Target="http://www.cdc.gov/" TargetMode="External"/><Relationship Id="rId4" Type="http://schemas.openxmlformats.org/officeDocument/2006/relationships/hyperlink" Target="http://www.facebook.com/GovernmentHouseUSVI" TargetMode="Externa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png"/><Relationship Id="rId7" Type="http://schemas.openxmlformats.org/officeDocument/2006/relationships/diagramLayout" Target="../diagrams/layout2.xml"/><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diagramData" Target="../diagrams/data2.xml"/><Relationship Id="rId5" Type="http://schemas.openxmlformats.org/officeDocument/2006/relationships/image" Target="../media/image10.jpeg"/><Relationship Id="rId10" Type="http://schemas.microsoft.com/office/2007/relationships/diagramDrawing" Target="../diagrams/drawing2.xml"/><Relationship Id="rId4" Type="http://schemas.openxmlformats.org/officeDocument/2006/relationships/image" Target="../media/image9.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sba.gov/disaster"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www.usa.gov/coronavirus" TargetMode="External"/><Relationship Id="rId2" Type="http://schemas.openxmlformats.org/officeDocument/2006/relationships/hyperlink" Target="http://www.sba.gov/coronavirus" TargetMode="Externa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hyperlink" Target="https://gcc01.safelinks.protection.outlook.com/?url=http://www.gobierno.usa.gov/coronavirus&amp;data=02|01|Rachel.Howard@sba.gov|f6b0d5d10f104bc980a508d7ccddd9ec|3c89fd8a7f684667aa1541ebf2208961|1|0|637203125518665266&amp;sdata=9z6An0yS8lmXoFW9EVNTviPRnadDHRZ/9KycQwM0MN8%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hyperlink" Target="http://www.visbdc.or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084" y="2027450"/>
            <a:ext cx="1962816" cy="116127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07788" y="580900"/>
            <a:ext cx="7800776" cy="1446550"/>
          </a:xfrm>
          <a:prstGeom prst="rect">
            <a:avLst/>
          </a:prstGeom>
          <a:noFill/>
        </p:spPr>
        <p:txBody>
          <a:bodyPr wrap="square" rtlCol="0">
            <a:spAutoFit/>
          </a:bodyPr>
          <a:lstStyle/>
          <a:p>
            <a:pPr lvl="0"/>
            <a:r>
              <a:rPr lang="en-US" sz="4400" b="1" dirty="0">
                <a:latin typeface="Century Gothic" panose="020B0502020202020204" pitchFamily="34" charset="0"/>
                <a:ea typeface="Roboto Bk" pitchFamily="2" charset="0"/>
              </a:rPr>
              <a:t>U.S. Virgin Islands Economic Development Authority</a:t>
            </a:r>
          </a:p>
        </p:txBody>
      </p:sp>
      <p:sp>
        <p:nvSpPr>
          <p:cNvPr id="3" name="TextBox 2"/>
          <p:cNvSpPr txBox="1"/>
          <p:nvPr/>
        </p:nvSpPr>
        <p:spPr>
          <a:xfrm>
            <a:off x="507788" y="4681967"/>
            <a:ext cx="11244941" cy="1938992"/>
          </a:xfrm>
          <a:prstGeom prst="rect">
            <a:avLst/>
          </a:prstGeom>
          <a:noFill/>
        </p:spPr>
        <p:txBody>
          <a:bodyPr wrap="square" rtlCol="0">
            <a:spAutoFit/>
          </a:bodyPr>
          <a:lstStyle/>
          <a:p>
            <a:r>
              <a:rPr lang="en-US" sz="4000" b="1" dirty="0">
                <a:latin typeface="Franklin Gothic Book" panose="020B0503020102020204" pitchFamily="34" charset="0"/>
              </a:rPr>
              <a:t>Webinar: Small Business COVID-19 Resources</a:t>
            </a:r>
          </a:p>
          <a:p>
            <a:r>
              <a:rPr lang="en-US" sz="2400" dirty="0">
                <a:latin typeface="Franklin Gothic Book" panose="020B0503020102020204" pitchFamily="34" charset="0"/>
              </a:rPr>
              <a:t>Moderator: Wayne Biggs Jr., USVIEDA Assistant CEO</a:t>
            </a:r>
          </a:p>
          <a:p>
            <a:r>
              <a:rPr lang="en-US" sz="2800" dirty="0">
                <a:latin typeface="Franklin Gothic Book" panose="020B0503020102020204" pitchFamily="34" charset="0"/>
              </a:rPr>
              <a:t>April 8, 2020</a:t>
            </a:r>
          </a:p>
          <a:p>
            <a:r>
              <a:rPr lang="en-US" sz="2800" dirty="0">
                <a:latin typeface="Franklin Gothic Book" panose="020B0503020102020204" pitchFamily="34" charset="0"/>
              </a:rPr>
              <a:t>10:00amAST</a:t>
            </a:r>
          </a:p>
        </p:txBody>
      </p:sp>
    </p:spTree>
    <p:extLst>
      <p:ext uri="{BB962C8B-B14F-4D97-AF65-F5344CB8AC3E}">
        <p14:creationId xmlns:p14="http://schemas.microsoft.com/office/powerpoint/2010/main" val="340996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7875" y="1485377"/>
            <a:ext cx="8676371" cy="3046988"/>
          </a:xfrm>
          <a:prstGeom prst="rect">
            <a:avLst/>
          </a:prstGeom>
          <a:noFill/>
        </p:spPr>
        <p:txBody>
          <a:bodyPr wrap="square" rtlCol="0">
            <a:spAutoFit/>
          </a:bodyPr>
          <a:lstStyle/>
          <a:p>
            <a:pPr algn="ctr"/>
            <a:r>
              <a:rPr lang="en-US" sz="3200" b="1" dirty="0">
                <a:solidFill>
                  <a:srgbClr val="002060"/>
                </a:solidFill>
                <a:latin typeface="Century Gothic" panose="020B0502020202020204" pitchFamily="34" charset="0"/>
                <a:ea typeface="Roboto Th" pitchFamily="2" charset="0"/>
              </a:rPr>
              <a:t>Together We will Thrive. </a:t>
            </a:r>
          </a:p>
          <a:p>
            <a:pPr algn="ctr"/>
            <a:endParaRPr lang="en-US" sz="3200" b="1" dirty="0">
              <a:solidFill>
                <a:srgbClr val="002060"/>
              </a:solidFill>
              <a:latin typeface="Century Gothic" panose="020B0502020202020204" pitchFamily="34" charset="0"/>
              <a:ea typeface="Roboto Th" pitchFamily="2" charset="0"/>
            </a:endParaRPr>
          </a:p>
          <a:p>
            <a:pPr algn="ctr"/>
            <a:r>
              <a:rPr lang="en-US" sz="3200" b="1" dirty="0">
                <a:solidFill>
                  <a:srgbClr val="002060"/>
                </a:solidFill>
                <a:latin typeface="Century Gothic" panose="020B0502020202020204" pitchFamily="34" charset="0"/>
                <a:ea typeface="Roboto Th" pitchFamily="2" charset="0"/>
              </a:rPr>
              <a:t>We Support Small Business.</a:t>
            </a:r>
          </a:p>
          <a:p>
            <a:pPr algn="ctr"/>
            <a:endParaRPr lang="en-US" sz="3200" b="1" dirty="0">
              <a:solidFill>
                <a:srgbClr val="002060"/>
              </a:solidFill>
              <a:latin typeface="Century Gothic" panose="020B0502020202020204" pitchFamily="34" charset="0"/>
              <a:ea typeface="Roboto Th" pitchFamily="2" charset="0"/>
            </a:endParaRPr>
          </a:p>
          <a:p>
            <a:pPr algn="ctr"/>
            <a:r>
              <a:rPr lang="en-US" sz="3200" b="1" dirty="0">
                <a:solidFill>
                  <a:srgbClr val="002060"/>
                </a:solidFill>
                <a:latin typeface="Century Gothic" panose="020B0502020202020204" pitchFamily="34" charset="0"/>
                <a:ea typeface="Roboto Th" pitchFamily="2" charset="0"/>
              </a:rPr>
              <a:t>Thank you to </a:t>
            </a:r>
            <a:r>
              <a:rPr lang="en-US" sz="3200" b="1" dirty="0" smtClean="0">
                <a:solidFill>
                  <a:srgbClr val="002060"/>
                </a:solidFill>
                <a:latin typeface="Century Gothic" panose="020B0502020202020204" pitchFamily="34" charset="0"/>
                <a:ea typeface="Roboto Th" pitchFamily="2" charset="0"/>
              </a:rPr>
              <a:t>SBA and VI SBDC for participating!</a:t>
            </a:r>
            <a:endParaRPr lang="en-US" sz="3200" b="1" dirty="0">
              <a:solidFill>
                <a:srgbClr val="002060"/>
              </a:solidFill>
              <a:latin typeface="Century Gothic" panose="020B0502020202020204" pitchFamily="34" charset="0"/>
              <a:ea typeface="Roboto Th" pitchFamily="2" charset="0"/>
            </a:endParaRPr>
          </a:p>
        </p:txBody>
      </p:sp>
      <p:sp>
        <p:nvSpPr>
          <p:cNvPr id="9" name="Oval 4"/>
          <p:cNvSpPr/>
          <p:nvPr/>
        </p:nvSpPr>
        <p:spPr>
          <a:xfrm>
            <a:off x="-1109381" y="804822"/>
            <a:ext cx="14050886" cy="441364"/>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8423"/>
          <a:stretch/>
        </p:blipFill>
        <p:spPr>
          <a:xfrm>
            <a:off x="1821656" y="5472112"/>
            <a:ext cx="1135857" cy="112563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2541" r="31712"/>
          <a:stretch/>
        </p:blipFill>
        <p:spPr>
          <a:xfrm>
            <a:off x="7086600" y="5472111"/>
            <a:ext cx="1285876" cy="112563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8649" r="-424"/>
          <a:stretch/>
        </p:blipFill>
        <p:spPr>
          <a:xfrm>
            <a:off x="3028950" y="5470523"/>
            <a:ext cx="1143000" cy="1125633"/>
          </a:xfrm>
          <a:prstGeom prst="rect">
            <a:avLst/>
          </a:prstGeom>
        </p:spPr>
      </p:pic>
      <p:sp>
        <p:nvSpPr>
          <p:cNvPr id="10" name="TextBox 9"/>
          <p:cNvSpPr txBox="1"/>
          <p:nvPr/>
        </p:nvSpPr>
        <p:spPr>
          <a:xfrm>
            <a:off x="1023045" y="5679396"/>
            <a:ext cx="8676371" cy="707886"/>
          </a:xfrm>
          <a:prstGeom prst="rect">
            <a:avLst/>
          </a:prstGeom>
          <a:noFill/>
        </p:spPr>
        <p:txBody>
          <a:bodyPr wrap="square" rtlCol="0">
            <a:spAutoFit/>
          </a:bodyPr>
          <a:lstStyle/>
          <a:p>
            <a:pPr algn="ctr"/>
            <a:r>
              <a:rPr lang="en-US" sz="4000" b="1" dirty="0">
                <a:latin typeface="Century Gothic" panose="020B0502020202020204" pitchFamily="34" charset="0"/>
                <a:ea typeface="Roboto Th" pitchFamily="2" charset="0"/>
              </a:rPr>
              <a:t>@</a:t>
            </a:r>
            <a:r>
              <a:rPr lang="en-US" sz="4000" b="1" dirty="0" err="1">
                <a:latin typeface="Century Gothic" panose="020B0502020202020204" pitchFamily="34" charset="0"/>
                <a:ea typeface="Roboto Th" pitchFamily="2" charset="0"/>
              </a:rPr>
              <a:t>usvieda</a:t>
            </a:r>
            <a:endParaRPr lang="en-US" sz="4000" b="1" dirty="0">
              <a:latin typeface="Century Gothic" panose="020B0502020202020204" pitchFamily="34" charset="0"/>
              <a:ea typeface="Roboto Th" pitchFamily="2" charset="0"/>
            </a:endParaRPr>
          </a:p>
        </p:txBody>
      </p:sp>
      <p:sp>
        <p:nvSpPr>
          <p:cNvPr id="11" name="TextBox 10"/>
          <p:cNvSpPr txBox="1"/>
          <p:nvPr/>
        </p:nvSpPr>
        <p:spPr>
          <a:xfrm>
            <a:off x="5270495" y="5680948"/>
            <a:ext cx="8676371" cy="707886"/>
          </a:xfrm>
          <a:prstGeom prst="rect">
            <a:avLst/>
          </a:prstGeom>
          <a:noFill/>
        </p:spPr>
        <p:txBody>
          <a:bodyPr wrap="square" rtlCol="0">
            <a:spAutoFit/>
          </a:bodyPr>
          <a:lstStyle/>
          <a:p>
            <a:pPr algn="ctr"/>
            <a:r>
              <a:rPr lang="en-US" sz="4000" b="1" dirty="0">
                <a:latin typeface="Century Gothic" panose="020B0502020202020204" pitchFamily="34" charset="0"/>
                <a:ea typeface="Roboto Th" pitchFamily="2" charset="0"/>
              </a:rPr>
              <a:t>@</a:t>
            </a:r>
            <a:r>
              <a:rPr lang="en-US" sz="4000" b="1" dirty="0" err="1">
                <a:latin typeface="Century Gothic" panose="020B0502020202020204" pitchFamily="34" charset="0"/>
                <a:ea typeface="Roboto Th" pitchFamily="2" charset="0"/>
              </a:rPr>
              <a:t>usvi_eda</a:t>
            </a:r>
            <a:endParaRPr lang="en-US" sz="4000" b="1" dirty="0">
              <a:latin typeface="Century Gothic" panose="020B0502020202020204" pitchFamily="34" charset="0"/>
              <a:ea typeface="Roboto Th" pitchFamily="2" charset="0"/>
            </a:endParaRPr>
          </a:p>
        </p:txBody>
      </p:sp>
      <p:sp>
        <p:nvSpPr>
          <p:cNvPr id="5" name="TextBox 4"/>
          <p:cNvSpPr txBox="1"/>
          <p:nvPr/>
        </p:nvSpPr>
        <p:spPr>
          <a:xfrm>
            <a:off x="3970720" y="4370218"/>
            <a:ext cx="3890682" cy="584775"/>
          </a:xfrm>
          <a:prstGeom prst="rect">
            <a:avLst/>
          </a:prstGeom>
          <a:noFill/>
        </p:spPr>
        <p:txBody>
          <a:bodyPr wrap="square" rtlCol="0">
            <a:spAutoFit/>
          </a:bodyPr>
          <a:lstStyle/>
          <a:p>
            <a:pPr algn="ctr"/>
            <a:r>
              <a:rPr lang="en-US" sz="3200" dirty="0"/>
              <a:t>www.usvieda.org</a:t>
            </a: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01767" y="118265"/>
            <a:ext cx="1240404" cy="73387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030" y="28281"/>
            <a:ext cx="807991" cy="794888"/>
          </a:xfrm>
          <a:prstGeom prst="rect">
            <a:avLst/>
          </a:prstGeom>
        </p:spPr>
      </p:pic>
    </p:spTree>
    <p:extLst>
      <p:ext uri="{BB962C8B-B14F-4D97-AF65-F5344CB8AC3E}">
        <p14:creationId xmlns:p14="http://schemas.microsoft.com/office/powerpoint/2010/main" val="25532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153" y="1284395"/>
            <a:ext cx="12640235" cy="6230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2215" y="200915"/>
            <a:ext cx="6506435" cy="769441"/>
          </a:xfrm>
          <a:prstGeom prst="rect">
            <a:avLst/>
          </a:prstGeom>
          <a:noFill/>
        </p:spPr>
        <p:txBody>
          <a:bodyPr wrap="square" rtlCol="0">
            <a:spAutoFit/>
          </a:bodyPr>
          <a:lstStyle/>
          <a:p>
            <a:pPr algn="ctr"/>
            <a:r>
              <a:rPr lang="en-US" sz="4400" b="1" dirty="0">
                <a:latin typeface="Century Gothic" panose="020B0502020202020204" pitchFamily="34" charset="0"/>
                <a:ea typeface="Roboto Th" pitchFamily="2" charset="0"/>
              </a:rPr>
              <a:t>Agenda</a:t>
            </a:r>
            <a:endParaRPr lang="en-US" sz="3600" b="1" dirty="0">
              <a:latin typeface="Century Gothic" panose="020B0502020202020204" pitchFamily="34" charset="0"/>
              <a:ea typeface="Roboto Th" pitchFamily="2" charset="0"/>
            </a:endParaRPr>
          </a:p>
        </p:txBody>
      </p:sp>
      <p:sp>
        <p:nvSpPr>
          <p:cNvPr id="73" name="Oval 4"/>
          <p:cNvSpPr/>
          <p:nvPr/>
        </p:nvSpPr>
        <p:spPr>
          <a:xfrm flipH="1">
            <a:off x="-896252" y="655977"/>
            <a:ext cx="13906281" cy="472339"/>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2" name="Diagram 1"/>
          <p:cNvGraphicFramePr/>
          <p:nvPr>
            <p:extLst>
              <p:ext uri="{D42A27DB-BD31-4B8C-83A1-F6EECF244321}">
                <p14:modId xmlns:p14="http://schemas.microsoft.com/office/powerpoint/2010/main" val="224463946"/>
              </p:ext>
            </p:extLst>
          </p:nvPr>
        </p:nvGraphicFramePr>
        <p:xfrm>
          <a:off x="1493692" y="1474402"/>
          <a:ext cx="9514733" cy="5782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05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295" y="1264019"/>
            <a:ext cx="12640235" cy="6230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16349" y="1252268"/>
            <a:ext cx="10427674" cy="5693866"/>
          </a:xfrm>
          <a:prstGeom prst="rect">
            <a:avLst/>
          </a:prstGeom>
        </p:spPr>
        <p:txBody>
          <a:bodyPr wrap="square">
            <a:spAutoFit/>
          </a:bodyPr>
          <a:lstStyle/>
          <a:p>
            <a:pPr marL="342900" indent="-342900">
              <a:buFont typeface="Arial" panose="020B0604020202020204" pitchFamily="34" charset="0"/>
              <a:buChar char="•"/>
            </a:pPr>
            <a:r>
              <a:rPr lang="en-US" sz="2600" dirty="0">
                <a:solidFill>
                  <a:srgbClr val="002060"/>
                </a:solidFill>
              </a:rPr>
              <a:t>Virgin Islands Department of Health – </a:t>
            </a:r>
            <a:r>
              <a:rPr lang="en-US" sz="2600" dirty="0">
                <a:solidFill>
                  <a:srgbClr val="002060"/>
                </a:solidFill>
                <a:hlinkClick r:id="rId2"/>
              </a:rPr>
              <a:t>www.doh.vi.gov/coronavirus</a:t>
            </a:r>
            <a:r>
              <a:rPr lang="en-US" sz="2600" dirty="0">
                <a:solidFill>
                  <a:srgbClr val="002060"/>
                </a:solidFill>
              </a:rPr>
              <a:t> or Text COVID19USVI to 88877 or call 340-713-6200 or 340-776-1519</a:t>
            </a:r>
          </a:p>
          <a:p>
            <a:pPr marL="342900" indent="-342900">
              <a:buFont typeface="Arial" panose="020B0604020202020204" pitchFamily="34" charset="0"/>
              <a:buChar char="•"/>
            </a:pPr>
            <a:endParaRPr lang="en-US" sz="2600" dirty="0">
              <a:solidFill>
                <a:srgbClr val="002060"/>
              </a:solidFill>
            </a:endParaRPr>
          </a:p>
          <a:p>
            <a:pPr marL="342900" indent="-342900">
              <a:buFont typeface="Arial" panose="020B0604020202020204" pitchFamily="34" charset="0"/>
              <a:buChar char="•"/>
            </a:pPr>
            <a:r>
              <a:rPr lang="en-US" sz="2600" dirty="0">
                <a:solidFill>
                  <a:srgbClr val="002060"/>
                </a:solidFill>
              </a:rPr>
              <a:t>VI Territorial Emergency Management Agency: </a:t>
            </a:r>
            <a:r>
              <a:rPr lang="en-US" sz="2600" dirty="0">
                <a:solidFill>
                  <a:srgbClr val="002060"/>
                </a:solidFill>
                <a:hlinkClick r:id="rId3"/>
              </a:rPr>
              <a:t>www.vitema.vi.gov</a:t>
            </a:r>
            <a:endParaRPr lang="en-US" sz="2600" dirty="0">
              <a:solidFill>
                <a:srgbClr val="002060"/>
              </a:solidFill>
            </a:endParaRPr>
          </a:p>
          <a:p>
            <a:pPr marL="342900" indent="-342900">
              <a:buFont typeface="Arial" panose="020B0604020202020204" pitchFamily="34" charset="0"/>
              <a:buChar char="•"/>
            </a:pPr>
            <a:endParaRPr lang="en-US" sz="2600" dirty="0">
              <a:solidFill>
                <a:srgbClr val="002060"/>
              </a:solidFill>
            </a:endParaRPr>
          </a:p>
          <a:p>
            <a:pPr marL="342900" indent="-342900">
              <a:buFont typeface="Arial" panose="020B0604020202020204" pitchFamily="34" charset="0"/>
              <a:buChar char="•"/>
            </a:pPr>
            <a:r>
              <a:rPr lang="en-US" sz="2600" dirty="0">
                <a:solidFill>
                  <a:srgbClr val="002060"/>
                </a:solidFill>
              </a:rPr>
              <a:t>Office of the Governor of the USVI: </a:t>
            </a:r>
            <a:r>
              <a:rPr lang="en-US" sz="2600" dirty="0">
                <a:solidFill>
                  <a:srgbClr val="002060"/>
                </a:solidFill>
                <a:hlinkClick r:id="rId4"/>
              </a:rPr>
              <a:t>www.facebook.com/GovernmentHouseUSVI</a:t>
            </a:r>
            <a:endParaRPr lang="en-US" sz="2600" dirty="0">
              <a:solidFill>
                <a:srgbClr val="002060"/>
              </a:solidFill>
            </a:endParaRPr>
          </a:p>
          <a:p>
            <a:pPr marL="342900" indent="-342900">
              <a:buFont typeface="Arial" panose="020B0604020202020204" pitchFamily="34" charset="0"/>
              <a:buChar char="•"/>
            </a:pPr>
            <a:endParaRPr lang="en-US" sz="2600" dirty="0">
              <a:solidFill>
                <a:srgbClr val="002060"/>
              </a:solidFill>
            </a:endParaRPr>
          </a:p>
          <a:p>
            <a:pPr marL="342900" indent="-342900">
              <a:buFont typeface="Arial" panose="020B0604020202020204" pitchFamily="34" charset="0"/>
              <a:buChar char="•"/>
            </a:pPr>
            <a:r>
              <a:rPr lang="en-US" sz="2600" dirty="0">
                <a:solidFill>
                  <a:srgbClr val="002060"/>
                </a:solidFill>
              </a:rPr>
              <a:t>Center for Disease Control &amp; Prevention (CDC): </a:t>
            </a:r>
            <a:r>
              <a:rPr lang="en-US" sz="2600" dirty="0">
                <a:solidFill>
                  <a:srgbClr val="002060"/>
                </a:solidFill>
                <a:hlinkClick r:id="rId5"/>
              </a:rPr>
              <a:t>www.cdc.gov</a:t>
            </a:r>
            <a:endParaRPr lang="en-US" sz="2600" dirty="0">
              <a:solidFill>
                <a:srgbClr val="002060"/>
              </a:solidFill>
            </a:endParaRPr>
          </a:p>
          <a:p>
            <a:pPr marL="342900" indent="-342900">
              <a:buFont typeface="Arial" panose="020B0604020202020204" pitchFamily="34" charset="0"/>
              <a:buChar char="•"/>
            </a:pPr>
            <a:endParaRPr lang="en-US" sz="2600" dirty="0">
              <a:solidFill>
                <a:srgbClr val="002060"/>
              </a:solidFill>
            </a:endParaRPr>
          </a:p>
          <a:p>
            <a:pPr marL="342900" indent="-342900">
              <a:buFont typeface="Arial" panose="020B0604020202020204" pitchFamily="34" charset="0"/>
              <a:buChar char="•"/>
            </a:pPr>
            <a:r>
              <a:rPr lang="en-US" sz="2600" dirty="0">
                <a:solidFill>
                  <a:srgbClr val="002060"/>
                </a:solidFill>
              </a:rPr>
              <a:t>World Health Organization (WHO): www.who.int</a:t>
            </a:r>
          </a:p>
        </p:txBody>
      </p:sp>
      <p:sp>
        <p:nvSpPr>
          <p:cNvPr id="26" name="TextBox 25"/>
          <p:cNvSpPr txBox="1"/>
          <p:nvPr/>
        </p:nvSpPr>
        <p:spPr>
          <a:xfrm>
            <a:off x="412376" y="147200"/>
            <a:ext cx="11456895" cy="646331"/>
          </a:xfrm>
          <a:prstGeom prst="rect">
            <a:avLst/>
          </a:prstGeom>
          <a:noFill/>
        </p:spPr>
        <p:txBody>
          <a:bodyPr wrap="square" rtlCol="0">
            <a:spAutoFit/>
          </a:bodyPr>
          <a:lstStyle/>
          <a:p>
            <a:pPr algn="ctr"/>
            <a:r>
              <a:rPr lang="en-US" sz="3600" b="1" dirty="0">
                <a:latin typeface="Century Gothic" panose="020B0502020202020204" pitchFamily="34" charset="0"/>
                <a:ea typeface="Roboto Th" pitchFamily="2" charset="0"/>
              </a:rPr>
              <a:t>Credible Sources for COVID-19 Resources </a:t>
            </a:r>
          </a:p>
        </p:txBody>
      </p:sp>
      <p:sp>
        <p:nvSpPr>
          <p:cNvPr id="29" name="Oval 4"/>
          <p:cNvSpPr/>
          <p:nvPr/>
        </p:nvSpPr>
        <p:spPr>
          <a:xfrm flipH="1">
            <a:off x="-896252" y="655977"/>
            <a:ext cx="13906281" cy="472339"/>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11144023" y="6424551"/>
            <a:ext cx="725248" cy="433449"/>
          </a:xfrm>
        </p:spPr>
        <p:txBody>
          <a:bodyPr/>
          <a:lstStyle/>
          <a:p>
            <a:fld id="{1A174DE4-D6E9-4419-BBC5-6C621C4D6CB0}" type="slidenum">
              <a:rPr lang="en-US" smtClean="0"/>
              <a:pPr/>
              <a:t>3</a:t>
            </a:fld>
            <a:endParaRPr lang="en-US" dirty="0"/>
          </a:p>
        </p:txBody>
      </p:sp>
    </p:spTree>
    <p:extLst>
      <p:ext uri="{BB962C8B-B14F-4D97-AF65-F5344CB8AC3E}">
        <p14:creationId xmlns:p14="http://schemas.microsoft.com/office/powerpoint/2010/main" val="184530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351" b="16351"/>
          <a:stretch>
            <a:fillRect/>
          </a:stretch>
        </p:blipFill>
        <p:spPr/>
      </p:pic>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69803" y="1586775"/>
            <a:ext cx="2597126" cy="2597126"/>
          </a:xfrm>
        </p:spPr>
      </p:pic>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6393" b="16393"/>
          <a:stretch>
            <a:fillRect/>
          </a:stretch>
        </p:blipFill>
        <p:spPr/>
      </p:pic>
      <p:sp>
        <p:nvSpPr>
          <p:cNvPr id="41" name="Rectangle 40"/>
          <p:cNvSpPr/>
          <p:nvPr/>
        </p:nvSpPr>
        <p:spPr>
          <a:xfrm>
            <a:off x="499781" y="4803890"/>
            <a:ext cx="3486485" cy="400110"/>
          </a:xfrm>
          <a:prstGeom prst="rect">
            <a:avLst/>
          </a:prstGeom>
        </p:spPr>
        <p:txBody>
          <a:bodyPr wrap="square">
            <a:spAutoFit/>
          </a:bodyPr>
          <a:lstStyle/>
          <a:p>
            <a:r>
              <a:rPr lang="en-GB" sz="2000" b="1" dirty="0">
                <a:solidFill>
                  <a:schemeClr val="accent3"/>
                </a:solidFill>
                <a:latin typeface="Century Gothic" panose="020B0502020202020204" pitchFamily="34" charset="0"/>
                <a:ea typeface="Roboto Bk" pitchFamily="2" charset="0"/>
              </a:rPr>
              <a:t>626 Followers</a:t>
            </a:r>
          </a:p>
        </p:txBody>
      </p:sp>
      <p:sp>
        <p:nvSpPr>
          <p:cNvPr id="58" name="Rectangle 57"/>
          <p:cNvSpPr/>
          <p:nvPr/>
        </p:nvSpPr>
        <p:spPr>
          <a:xfrm>
            <a:off x="4434472" y="4803890"/>
            <a:ext cx="3486485" cy="400110"/>
          </a:xfrm>
          <a:prstGeom prst="rect">
            <a:avLst/>
          </a:prstGeom>
        </p:spPr>
        <p:txBody>
          <a:bodyPr wrap="square">
            <a:spAutoFit/>
          </a:bodyPr>
          <a:lstStyle/>
          <a:p>
            <a:r>
              <a:rPr lang="en-GB" sz="2000" b="1" i="1" dirty="0">
                <a:solidFill>
                  <a:schemeClr val="accent3"/>
                </a:solidFill>
                <a:latin typeface="Century Gothic" panose="020B0502020202020204" pitchFamily="34" charset="0"/>
                <a:ea typeface="Roboto Bk" pitchFamily="2" charset="0"/>
              </a:rPr>
              <a:t>280 Followers</a:t>
            </a:r>
          </a:p>
        </p:txBody>
      </p:sp>
      <p:sp>
        <p:nvSpPr>
          <p:cNvPr id="73" name="Rectangle 72"/>
          <p:cNvSpPr/>
          <p:nvPr/>
        </p:nvSpPr>
        <p:spPr>
          <a:xfrm>
            <a:off x="8421263" y="4803890"/>
            <a:ext cx="3486485" cy="400110"/>
          </a:xfrm>
          <a:prstGeom prst="rect">
            <a:avLst/>
          </a:prstGeom>
        </p:spPr>
        <p:txBody>
          <a:bodyPr wrap="square">
            <a:spAutoFit/>
          </a:bodyPr>
          <a:lstStyle/>
          <a:p>
            <a:r>
              <a:rPr lang="en-GB" sz="2000" b="1" i="1" dirty="0">
                <a:solidFill>
                  <a:schemeClr val="accent3"/>
                </a:solidFill>
                <a:latin typeface="Century Gothic" panose="020B0502020202020204" pitchFamily="34" charset="0"/>
                <a:ea typeface="Roboto Bk" pitchFamily="2" charset="0"/>
              </a:rPr>
              <a:t>476 Followers</a:t>
            </a:r>
          </a:p>
        </p:txBody>
      </p:sp>
      <p:sp>
        <p:nvSpPr>
          <p:cNvPr id="47" name="Rectangle 46"/>
          <p:cNvSpPr/>
          <p:nvPr/>
        </p:nvSpPr>
        <p:spPr>
          <a:xfrm>
            <a:off x="171967" y="1735649"/>
            <a:ext cx="3864953" cy="2590905"/>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0291748" y="6138470"/>
            <a:ext cx="1280720" cy="559455"/>
            <a:chOff x="9089942" y="6226177"/>
            <a:chExt cx="1280720" cy="559455"/>
          </a:xfrm>
        </p:grpSpPr>
        <p:sp>
          <p:nvSpPr>
            <p:cNvPr id="31" name="Slide Number Placeholder 10"/>
            <p:cNvSpPr txBox="1">
              <a:spLocks/>
            </p:cNvSpPr>
            <p:nvPr/>
          </p:nvSpPr>
          <p:spPr>
            <a:xfrm>
              <a:off x="9942217" y="6285845"/>
              <a:ext cx="428445" cy="466345"/>
            </a:xfrm>
            <a:prstGeom prst="rect">
              <a:avLst/>
            </a:prstGeom>
            <a:solidFill>
              <a:srgbClr val="C00000"/>
            </a:solidFill>
            <a:effectLst/>
          </p:spPr>
          <p:txBody>
            <a:bodyPr anchor="ct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B67E2F-9D74-4C6A-AF5B-D2A91C8C4DC9}" type="slidenum">
                <a:rPr lang="en-US">
                  <a:solidFill>
                    <a:schemeClr val="bg1"/>
                  </a:solidFill>
                  <a:latin typeface="Calibri" pitchFamily="34" charset="0"/>
                </a:rPr>
                <a:t>4</a:t>
              </a:fld>
              <a:endParaRPr lang="en-US" dirty="0">
                <a:solidFill>
                  <a:schemeClr val="bg1"/>
                </a:solidFill>
                <a:latin typeface="Calibri" pitchFamily="34" charset="0"/>
              </a:endParaRPr>
            </a:p>
          </p:txBody>
        </p:sp>
        <p:grpSp>
          <p:nvGrpSpPr>
            <p:cNvPr id="30" name="Group 29"/>
            <p:cNvGrpSpPr/>
            <p:nvPr/>
          </p:nvGrpSpPr>
          <p:grpSpPr>
            <a:xfrm>
              <a:off x="9089942" y="6226177"/>
              <a:ext cx="1280720" cy="559455"/>
              <a:chOff x="10650806" y="6145019"/>
              <a:chExt cx="1280720" cy="559455"/>
            </a:xfrm>
          </p:grpSpPr>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50806" y="6174509"/>
                <a:ext cx="839234" cy="496524"/>
              </a:xfrm>
              <a:prstGeom prst="rect">
                <a:avLst/>
              </a:prstGeom>
              <a:solidFill>
                <a:srgbClr val="C3C0BB"/>
              </a:solidFill>
            </p:spPr>
          </p:pic>
          <p:sp>
            <p:nvSpPr>
              <p:cNvPr id="33" name="Rectangle 32"/>
              <p:cNvSpPr/>
              <p:nvPr/>
            </p:nvSpPr>
            <p:spPr>
              <a:xfrm>
                <a:off x="10650806" y="6145019"/>
                <a:ext cx="1280720" cy="55945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p:cNvSpPr txBox="1"/>
          <p:nvPr/>
        </p:nvSpPr>
        <p:spPr>
          <a:xfrm>
            <a:off x="3291453" y="266945"/>
            <a:ext cx="5602210" cy="707886"/>
          </a:xfrm>
          <a:prstGeom prst="rect">
            <a:avLst/>
          </a:prstGeom>
          <a:noFill/>
        </p:spPr>
        <p:txBody>
          <a:bodyPr wrap="square" rtlCol="0">
            <a:spAutoFit/>
          </a:bodyPr>
          <a:lstStyle/>
          <a:p>
            <a:pPr algn="ctr"/>
            <a:r>
              <a:rPr lang="en-US" sz="4000" b="1" dirty="0">
                <a:latin typeface="Century Gothic" panose="020B0502020202020204" pitchFamily="34" charset="0"/>
                <a:ea typeface="Roboto Th" pitchFamily="2" charset="0"/>
              </a:rPr>
              <a:t>Speakers</a:t>
            </a:r>
          </a:p>
        </p:txBody>
      </p:sp>
      <p:sp>
        <p:nvSpPr>
          <p:cNvPr id="48" name="Rectangle 47"/>
          <p:cNvSpPr/>
          <p:nvPr/>
        </p:nvSpPr>
        <p:spPr>
          <a:xfrm>
            <a:off x="4193857" y="1737581"/>
            <a:ext cx="3849995" cy="2590905"/>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12866" y="3748445"/>
            <a:ext cx="2911001" cy="498598"/>
          </a:xfrm>
          <a:prstGeom prst="rect">
            <a:avLst/>
          </a:prstGeom>
          <a:noFill/>
        </p:spPr>
        <p:txBody>
          <a:bodyPr wrap="square" rtlCol="0">
            <a:spAutoFit/>
          </a:bodyPr>
          <a:lstStyle/>
          <a:p>
            <a:pPr algn="ctr">
              <a:lnSpc>
                <a:spcPct val="110000"/>
              </a:lnSpc>
            </a:pPr>
            <a:r>
              <a:rPr lang="en-US" sz="2400" i="1" dirty="0">
                <a:solidFill>
                  <a:schemeClr val="bg1"/>
                </a:solidFill>
                <a:latin typeface="Century Gothic" panose="020B0502020202020204" pitchFamily="34" charset="0"/>
                <a:ea typeface="Roboto Bk" pitchFamily="2" charset="0"/>
              </a:rPr>
              <a:t>Facebook</a:t>
            </a:r>
          </a:p>
        </p:txBody>
      </p:sp>
      <p:sp>
        <p:nvSpPr>
          <p:cNvPr id="35" name="Rectangle 34"/>
          <p:cNvSpPr/>
          <p:nvPr/>
        </p:nvSpPr>
        <p:spPr>
          <a:xfrm>
            <a:off x="4610100" y="3748445"/>
            <a:ext cx="2911001" cy="498598"/>
          </a:xfrm>
          <a:prstGeom prst="rect">
            <a:avLst/>
          </a:prstGeom>
          <a:noFill/>
        </p:spPr>
        <p:txBody>
          <a:bodyPr wrap="square" rtlCol="0">
            <a:spAutoFit/>
          </a:bodyPr>
          <a:lstStyle/>
          <a:p>
            <a:pPr algn="ctr">
              <a:lnSpc>
                <a:spcPct val="110000"/>
              </a:lnSpc>
            </a:pPr>
            <a:r>
              <a:rPr lang="en-US" sz="2400" i="1" dirty="0">
                <a:solidFill>
                  <a:schemeClr val="bg1"/>
                </a:solidFill>
                <a:latin typeface="Century Gothic" panose="020B0502020202020204" pitchFamily="34" charset="0"/>
                <a:ea typeface="Roboto Bk" pitchFamily="2" charset="0"/>
              </a:rPr>
              <a:t>Instagram</a:t>
            </a:r>
          </a:p>
        </p:txBody>
      </p:sp>
      <p:sp>
        <p:nvSpPr>
          <p:cNvPr id="49" name="Rectangle 48"/>
          <p:cNvSpPr/>
          <p:nvPr/>
        </p:nvSpPr>
        <p:spPr>
          <a:xfrm>
            <a:off x="8200789" y="1723226"/>
            <a:ext cx="3860026" cy="2590905"/>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857536" y="3748445"/>
            <a:ext cx="2512352" cy="498598"/>
          </a:xfrm>
          <a:prstGeom prst="rect">
            <a:avLst/>
          </a:prstGeom>
          <a:noFill/>
        </p:spPr>
        <p:txBody>
          <a:bodyPr wrap="square" rtlCol="0">
            <a:spAutoFit/>
          </a:bodyPr>
          <a:lstStyle/>
          <a:p>
            <a:pPr algn="ctr">
              <a:lnSpc>
                <a:spcPct val="110000"/>
              </a:lnSpc>
            </a:pPr>
            <a:r>
              <a:rPr lang="en-US" sz="2400" i="1" dirty="0">
                <a:solidFill>
                  <a:schemeClr val="bg1"/>
                </a:solidFill>
                <a:latin typeface="Century Gothic" panose="020B0502020202020204" pitchFamily="34" charset="0"/>
                <a:ea typeface="Roboto Bk" pitchFamily="2" charset="0"/>
              </a:rPr>
              <a:t>Twitter</a:t>
            </a:r>
          </a:p>
        </p:txBody>
      </p:sp>
      <p:sp>
        <p:nvSpPr>
          <p:cNvPr id="2" name="Rectangle 1"/>
          <p:cNvSpPr/>
          <p:nvPr/>
        </p:nvSpPr>
        <p:spPr>
          <a:xfrm>
            <a:off x="-2591332" y="1201280"/>
            <a:ext cx="15544800" cy="6176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4"/>
          <p:cNvSpPr/>
          <p:nvPr/>
        </p:nvSpPr>
        <p:spPr>
          <a:xfrm flipH="1">
            <a:off x="-896252" y="655977"/>
            <a:ext cx="13906281" cy="472339"/>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1834611859"/>
              </p:ext>
            </p:extLst>
          </p:nvPr>
        </p:nvGraphicFramePr>
        <p:xfrm>
          <a:off x="171967" y="1597509"/>
          <a:ext cx="12020033" cy="55025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p:cNvSpPr>
            <a:spLocks noGrp="1"/>
          </p:cNvSpPr>
          <p:nvPr>
            <p:ph type="sldNum" sz="quarter" idx="12"/>
          </p:nvPr>
        </p:nvSpPr>
        <p:spPr>
          <a:xfrm>
            <a:off x="11605429" y="6624569"/>
            <a:ext cx="478978" cy="261610"/>
          </a:xfrm>
        </p:spPr>
        <p:txBody>
          <a:bodyPr/>
          <a:lstStyle/>
          <a:p>
            <a:fld id="{1A174DE4-D6E9-4419-BBC5-6C621C4D6CB0}" type="slidenum">
              <a:rPr lang="en-US" smtClean="0"/>
              <a:pPr/>
              <a:t>4</a:t>
            </a:fld>
            <a:endParaRPr lang="en-US" dirty="0"/>
          </a:p>
        </p:txBody>
      </p:sp>
    </p:spTree>
    <p:extLst>
      <p:ext uri="{BB962C8B-B14F-4D97-AF65-F5344CB8AC3E}">
        <p14:creationId xmlns:p14="http://schemas.microsoft.com/office/powerpoint/2010/main" val="314796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150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6" presetClass="entr" presetSubtype="37" fill="hold" grpId="0" nodeType="withEffect">
                                  <p:stCondLst>
                                    <p:cond delay="2000"/>
                                  </p:stCondLst>
                                  <p:childTnLst>
                                    <p:set>
                                      <p:cBhvr>
                                        <p:cTn id="12" dur="1" fill="hold">
                                          <p:stCondLst>
                                            <p:cond delay="0"/>
                                          </p:stCondLst>
                                        </p:cTn>
                                        <p:tgtEl>
                                          <p:spTgt spid="39"/>
                                        </p:tgtEl>
                                        <p:attrNameLst>
                                          <p:attrName>style.visibility</p:attrName>
                                        </p:attrNameLst>
                                      </p:cBhvr>
                                      <p:to>
                                        <p:strVal val="visible"/>
                                      </p:to>
                                    </p:set>
                                    <p:animEffect transition="in" filter="barn(outVertical)">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8" grpId="0"/>
      <p:bldP spid="73" grpId="0"/>
      <p:bldP spid="26" grpId="0"/>
      <p:bldP spid="37"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F8731-4DDE-4A40-860A-C12D6CE80340}"/>
              </a:ext>
            </a:extLst>
          </p:cNvPr>
          <p:cNvSpPr>
            <a:spLocks noGrp="1"/>
          </p:cNvSpPr>
          <p:nvPr>
            <p:ph type="ctrTitle"/>
          </p:nvPr>
        </p:nvSpPr>
        <p:spPr>
          <a:xfrm>
            <a:off x="1524000" y="1360614"/>
            <a:ext cx="9144000" cy="1834530"/>
          </a:xfrm>
        </p:spPr>
        <p:txBody>
          <a:bodyPr>
            <a:normAutofit/>
          </a:bodyPr>
          <a:lstStyle/>
          <a:p>
            <a:r>
              <a:rPr lang="en-US" sz="4400" dirty="0">
                <a:solidFill>
                  <a:schemeClr val="tx1"/>
                </a:solidFill>
                <a:latin typeface="Source Sans Pro" panose="020B0503030403020204" pitchFamily="34" charset="0"/>
                <a:ea typeface="Source Sans Pro" panose="020B0503030403020204" pitchFamily="34" charset="0"/>
              </a:rPr>
              <a:t>SBA Resources to assist businesses impacted by coronavirus</a:t>
            </a:r>
          </a:p>
        </p:txBody>
      </p:sp>
      <p:sp>
        <p:nvSpPr>
          <p:cNvPr id="3" name="Subtitle 2">
            <a:extLst>
              <a:ext uri="{FF2B5EF4-FFF2-40B4-BE49-F238E27FC236}">
                <a16:creationId xmlns:a16="http://schemas.microsoft.com/office/drawing/2014/main" xmlns="" id="{99695D3D-C37F-488B-B0DB-5E75DA63E625}"/>
              </a:ext>
            </a:extLst>
          </p:cNvPr>
          <p:cNvSpPr>
            <a:spLocks noGrp="1"/>
          </p:cNvSpPr>
          <p:nvPr>
            <p:ph type="subTitle" idx="1"/>
          </p:nvPr>
        </p:nvSpPr>
        <p:spPr>
          <a:xfrm>
            <a:off x="2009553" y="5394334"/>
            <a:ext cx="8133907" cy="1005032"/>
          </a:xfrm>
        </p:spPr>
        <p:txBody>
          <a:bodyPr>
            <a:noAutofit/>
          </a:bodyPr>
          <a:lstStyle/>
          <a:p>
            <a:r>
              <a:rPr lang="en-US" sz="2400" dirty="0">
                <a:solidFill>
                  <a:schemeClr val="tx1"/>
                </a:solidFill>
                <a:latin typeface="Source Sans Pro" panose="020B0503030403020204" pitchFamily="34" charset="0"/>
                <a:ea typeface="Source Sans Pro" panose="020B0503030403020204" pitchFamily="34" charset="0"/>
              </a:rPr>
              <a:t>U.S. Virgin Islands Office – 787-523-7120 or 340-473-7945</a:t>
            </a:r>
          </a:p>
          <a:p>
            <a:r>
              <a:rPr lang="en-US" sz="2400" dirty="0">
                <a:solidFill>
                  <a:schemeClr val="tx1"/>
                </a:solidFill>
                <a:latin typeface="Source Sans Pro" panose="020B0503030403020204" pitchFamily="34" charset="0"/>
                <a:ea typeface="Source Sans Pro" panose="020B0503030403020204" pitchFamily="34" charset="0"/>
              </a:rPr>
              <a:t>www.sba.gov/pr</a:t>
            </a:r>
          </a:p>
          <a:p>
            <a:r>
              <a:rPr lang="en-US" sz="2400" dirty="0">
                <a:solidFill>
                  <a:schemeClr val="tx1"/>
                </a:solidFill>
                <a:latin typeface="Source Sans Pro" panose="020B0503030403020204" pitchFamily="34" charset="0"/>
                <a:ea typeface="Source Sans Pro" panose="020B0503030403020204" pitchFamily="34" charset="0"/>
              </a:rPr>
              <a:t>@</a:t>
            </a:r>
            <a:r>
              <a:rPr lang="en-US" sz="2400" dirty="0" err="1">
                <a:solidFill>
                  <a:schemeClr val="tx1"/>
                </a:solidFill>
                <a:latin typeface="Source Sans Pro" panose="020B0503030403020204" pitchFamily="34" charset="0"/>
                <a:ea typeface="Source Sans Pro" panose="020B0503030403020204" pitchFamily="34" charset="0"/>
              </a:rPr>
              <a:t>SBA_PuertoRico</a:t>
            </a:r>
            <a:endParaRPr lang="en-US" sz="2400" dirty="0">
              <a:solidFill>
                <a:schemeClr val="tx1"/>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xmlns="" id="{A1BD1756-B35A-45AB-90F1-26F9F7E3EC05}"/>
              </a:ext>
            </a:extLst>
          </p:cNvPr>
          <p:cNvSpPr>
            <a:spLocks noGrp="1"/>
          </p:cNvSpPr>
          <p:nvPr>
            <p:ph type="body" sz="quarter" idx="10"/>
          </p:nvPr>
        </p:nvSpPr>
        <p:spPr>
          <a:xfrm>
            <a:off x="2667000" y="3662856"/>
            <a:ext cx="6858000" cy="1497723"/>
          </a:xfrm>
        </p:spPr>
        <p:txBody>
          <a:bodyPr/>
          <a:lstStyle/>
          <a:p>
            <a:r>
              <a:rPr lang="en-US" sz="2800" dirty="0">
                <a:solidFill>
                  <a:schemeClr val="tx1">
                    <a:lumMod val="75000"/>
                  </a:schemeClr>
                </a:solidFill>
                <a:latin typeface="Source Sans Pro" panose="020B0503030403020204" pitchFamily="34" charset="0"/>
                <a:ea typeface="Source Sans Pro" panose="020B0503030403020204" pitchFamily="34" charset="0"/>
              </a:rPr>
              <a:t>Puerto Rico &amp; U.S. Virgin Islands District Office</a:t>
            </a:r>
          </a:p>
        </p:txBody>
      </p:sp>
    </p:spTree>
    <p:extLst>
      <p:ext uri="{BB962C8B-B14F-4D97-AF65-F5344CB8AC3E}">
        <p14:creationId xmlns:p14="http://schemas.microsoft.com/office/powerpoint/2010/main" val="133127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5F42795-0B97-48B4-A3F6-B4271232D43B}"/>
              </a:ext>
            </a:extLst>
          </p:cNvPr>
          <p:cNvSpPr>
            <a:spLocks noGrp="1"/>
          </p:cNvSpPr>
          <p:nvPr>
            <p:ph type="sldNum" sz="quarter" idx="12"/>
          </p:nvPr>
        </p:nvSpPr>
        <p:spPr/>
        <p:txBody>
          <a:bodyPr/>
          <a:lstStyle/>
          <a:p>
            <a:pPr fontAlgn="base">
              <a:spcBef>
                <a:spcPct val="0"/>
              </a:spcBef>
              <a:spcAft>
                <a:spcPct val="0"/>
              </a:spcAft>
            </a:pPr>
            <a:fld id="{B1AB44B9-F1EC-4F4B-88D4-413245C9CD3E}" type="slidenum">
              <a:rPr lang="en-US" sz="3200">
                <a:solidFill>
                  <a:srgbClr val="1B1E29"/>
                </a:solidFill>
              </a:rPr>
              <a:pPr fontAlgn="base">
                <a:spcBef>
                  <a:spcPct val="0"/>
                </a:spcBef>
                <a:spcAft>
                  <a:spcPct val="0"/>
                </a:spcAft>
              </a:pPr>
              <a:t>6</a:t>
            </a:fld>
            <a:endParaRPr lang="en-US" sz="3200" dirty="0">
              <a:solidFill>
                <a:srgbClr val="1B1E29"/>
              </a:solidFill>
            </a:endParaRPr>
          </a:p>
        </p:txBody>
      </p:sp>
      <p:sp>
        <p:nvSpPr>
          <p:cNvPr id="5" name="Rectangle 4">
            <a:extLst>
              <a:ext uri="{FF2B5EF4-FFF2-40B4-BE49-F238E27FC236}">
                <a16:creationId xmlns:a16="http://schemas.microsoft.com/office/drawing/2014/main" xmlns="" id="{D1EA2D29-B7D7-4EBB-BE78-123A1A914672}"/>
              </a:ext>
            </a:extLst>
          </p:cNvPr>
          <p:cNvSpPr/>
          <p:nvPr/>
        </p:nvSpPr>
        <p:spPr>
          <a:xfrm>
            <a:off x="1828800" y="885614"/>
            <a:ext cx="8420100" cy="5062924"/>
          </a:xfrm>
          <a:prstGeom prst="rect">
            <a:avLst/>
          </a:prstGeom>
        </p:spPr>
        <p:txBody>
          <a:bodyPr wrap="square">
            <a:spAutoFit/>
          </a:bodyPr>
          <a:lstStyle/>
          <a:p>
            <a:pPr algn="just" fontAlgn="base"/>
            <a:endParaRPr lang="en-US" sz="1700" b="1" dirty="0">
              <a:solidFill>
                <a:srgbClr val="1B1E29"/>
              </a:solidFill>
              <a:latin typeface="Source Sans Pro" panose="020B0503030403020204" pitchFamily="34" charset="0"/>
              <a:ea typeface="Calibri" panose="020F0502020204030204" pitchFamily="34" charset="0"/>
              <a:cs typeface="Times New Roman" panose="02020603050405020304" pitchFamily="18" charset="0"/>
            </a:endParaRPr>
          </a:p>
          <a:p>
            <a:pPr algn="just" fontAlgn="base"/>
            <a:r>
              <a:rPr lang="en-US" sz="1700" b="1"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Loan Terms &amp; Conditions</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Eligible entities: Any business with 500 or fewer employees that was in operation before February 1, 2020, is eligible. Businesses with &gt; than 500 employees that are considered small under SBA’s size standards and in operation before February 1, 2020 are also eligible. Faith Based entities that provide secular social services to the general public are eligible.</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Loan amounts up to $2 million</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Terms up to 30 years</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Interest rate for for-profit companies: 3.75%; non-profits: 2.75%. </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First payment is deferred for one year.</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An advance of up to $10k is available. To be eligible for advance, you must have applied after March 29</a:t>
            </a:r>
            <a:r>
              <a:rPr lang="en-US" sz="1700" baseline="300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th </a:t>
            </a:r>
            <a:endPar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endParaRP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If you have a current SBA Disaster Loan, payments are automatically deferred through 2020.</a:t>
            </a:r>
          </a:p>
          <a:p>
            <a:pPr algn="just" fontAlgn="base"/>
            <a:endPar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endParaRPr>
          </a:p>
          <a:p>
            <a:pPr algn="just" fontAlgn="base"/>
            <a:r>
              <a:rPr lang="en-US" sz="1700" b="1"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How can I apply?</a:t>
            </a:r>
          </a:p>
          <a:p>
            <a:pPr marL="285750" indent="-285750" algn="just" fontAlgn="base">
              <a:buFont typeface="Arial" panose="020B0604020202020204" pitchFamily="34" charset="0"/>
              <a:buChar char="•"/>
            </a:pP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Apply at </a:t>
            </a: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hlinkClick r:id="rId3"/>
              </a:rPr>
              <a:t>www.sba.gov/disaster</a:t>
            </a:r>
            <a:r>
              <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rPr>
              <a:t>. </a:t>
            </a:r>
          </a:p>
          <a:p>
            <a:pPr algn="just" fontAlgn="base"/>
            <a:endParaRPr lang="en-US" sz="1700" dirty="0">
              <a:solidFill>
                <a:srgbClr val="1B1E29"/>
              </a:solidFill>
              <a:latin typeface="Source Sans Pro" panose="020B050303040302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xmlns="" id="{D68B473D-8CB1-46FE-9A74-3363931FD2F3}"/>
              </a:ext>
            </a:extLst>
          </p:cNvPr>
          <p:cNvSpPr>
            <a:spLocks noChangeArrowheads="1"/>
          </p:cNvSpPr>
          <p:nvPr/>
        </p:nvSpPr>
        <p:spPr bwMode="auto">
          <a:xfrm>
            <a:off x="1828800" y="227169"/>
            <a:ext cx="8305800" cy="685800"/>
          </a:xfrm>
          <a:prstGeom prst="rect">
            <a:avLst/>
          </a:prstGeom>
          <a:noFill/>
          <a:ln w="9525">
            <a:noFill/>
            <a:miter lim="800000"/>
            <a:headEnd/>
            <a:tailEnd/>
          </a:ln>
        </p:spPr>
        <p:txBody>
          <a:bodyPr anchor="b"/>
          <a:lstStyle/>
          <a:p>
            <a:pPr algn="ctr" fontAlgn="base">
              <a:spcBef>
                <a:spcPct val="0"/>
              </a:spcBef>
              <a:spcAft>
                <a:spcPct val="0"/>
              </a:spcAft>
              <a:defRPr/>
            </a:pPr>
            <a:r>
              <a:rPr lang="en-US" sz="2800" b="1" dirty="0">
                <a:solidFill>
                  <a:srgbClr val="1B1E29"/>
                </a:solidFill>
                <a:latin typeface="Source Sans Pro" panose="020B0503030403020204" pitchFamily="34" charset="0"/>
                <a:ea typeface="Source Sans Pro" panose="020B0503030403020204" pitchFamily="34" charset="0"/>
              </a:rPr>
              <a:t>SBA’s Economic Injury Disaster Loan (EIDL)</a:t>
            </a:r>
            <a:endParaRPr lang="en-US" sz="2800" b="1" dirty="0">
              <a:solidFill>
                <a:srgbClr val="1B1E29"/>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xmlns="" id="{69580FEC-6473-4B7F-BF76-FFF06A449741}"/>
              </a:ext>
            </a:extLst>
          </p:cNvPr>
          <p:cNvSpPr>
            <a:spLocks noGrp="1"/>
          </p:cNvSpPr>
          <p:nvPr>
            <p:ph type="ftr" sz="quarter" idx="11"/>
          </p:nvPr>
        </p:nvSpPr>
        <p:spPr>
          <a:xfrm>
            <a:off x="4076700" y="6313747"/>
            <a:ext cx="4038600" cy="365125"/>
          </a:xfrm>
        </p:spPr>
        <p:txBody>
          <a:bodyPr/>
          <a:lstStyle/>
          <a:p>
            <a:pPr fontAlgn="base">
              <a:spcBef>
                <a:spcPct val="0"/>
              </a:spcBef>
              <a:spcAft>
                <a:spcPct val="0"/>
              </a:spcAft>
            </a:pPr>
            <a:r>
              <a:rPr lang="en-US" dirty="0">
                <a:solidFill>
                  <a:srgbClr val="1B1E29">
                    <a:tint val="75000"/>
                  </a:srgbClr>
                </a:solidFill>
              </a:rPr>
              <a:t>U.S. Small Business -Office of Disaster Assistance-Field Operations Center - East</a:t>
            </a:r>
          </a:p>
        </p:txBody>
      </p:sp>
    </p:spTree>
    <p:extLst>
      <p:ext uri="{BB962C8B-B14F-4D97-AF65-F5344CB8AC3E}">
        <p14:creationId xmlns:p14="http://schemas.microsoft.com/office/powerpoint/2010/main" val="202222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46E59-8F6C-4196-9190-9F9769ED1857}"/>
              </a:ext>
            </a:extLst>
          </p:cNvPr>
          <p:cNvSpPr>
            <a:spLocks noGrp="1"/>
          </p:cNvSpPr>
          <p:nvPr>
            <p:ph type="title"/>
          </p:nvPr>
        </p:nvSpPr>
        <p:spPr/>
        <p:txBody>
          <a:bodyPr/>
          <a:lstStyle/>
          <a:p>
            <a:r>
              <a:rPr lang="en-US" dirty="0"/>
              <a:t>Payment Protection Program (PPP)</a:t>
            </a:r>
          </a:p>
        </p:txBody>
      </p:sp>
      <p:sp>
        <p:nvSpPr>
          <p:cNvPr id="3" name="Footer Placeholder 2">
            <a:extLst>
              <a:ext uri="{FF2B5EF4-FFF2-40B4-BE49-F238E27FC236}">
                <a16:creationId xmlns:a16="http://schemas.microsoft.com/office/drawing/2014/main" xmlns="" id="{456360AC-3C94-47FB-9B1A-FF690B7194C4}"/>
              </a:ext>
            </a:extLst>
          </p:cNvPr>
          <p:cNvSpPr>
            <a:spLocks noGrp="1"/>
          </p:cNvSpPr>
          <p:nvPr>
            <p:ph type="ftr" sz="quarter" idx="11"/>
          </p:nvPr>
        </p:nvSpPr>
        <p:spPr/>
        <p:txBody>
          <a:bodyPr/>
          <a:lstStyle/>
          <a:p>
            <a:r>
              <a:rPr lang="en-US">
                <a:solidFill>
                  <a:srgbClr val="1B1E29">
                    <a:tint val="75000"/>
                  </a:srgbClr>
                </a:solidFill>
              </a:rPr>
              <a:t>Office of Disaster Assistance</a:t>
            </a:r>
            <a:endParaRPr lang="en-US" dirty="0">
              <a:solidFill>
                <a:srgbClr val="1B1E29">
                  <a:tint val="75000"/>
                </a:srgbClr>
              </a:solidFill>
            </a:endParaRPr>
          </a:p>
        </p:txBody>
      </p:sp>
      <p:sp>
        <p:nvSpPr>
          <p:cNvPr id="4" name="Slide Number Placeholder 3">
            <a:extLst>
              <a:ext uri="{FF2B5EF4-FFF2-40B4-BE49-F238E27FC236}">
                <a16:creationId xmlns:a16="http://schemas.microsoft.com/office/drawing/2014/main" xmlns="" id="{F8027302-6AE1-4B02-ADC0-DB8D980DBCF8}"/>
              </a:ext>
            </a:extLst>
          </p:cNvPr>
          <p:cNvSpPr>
            <a:spLocks noGrp="1"/>
          </p:cNvSpPr>
          <p:nvPr>
            <p:ph type="sldNum" sz="quarter" idx="12"/>
          </p:nvPr>
        </p:nvSpPr>
        <p:spPr/>
        <p:txBody>
          <a:bodyPr/>
          <a:lstStyle/>
          <a:p>
            <a:fld id="{B1AB44B9-F1EC-4F4B-88D4-413245C9CD3E}" type="slidenum">
              <a:rPr lang="en-US" smtClean="0">
                <a:solidFill>
                  <a:srgbClr val="1B1E29">
                    <a:tint val="75000"/>
                  </a:srgbClr>
                </a:solidFill>
              </a:rPr>
              <a:pPr/>
              <a:t>7</a:t>
            </a:fld>
            <a:endParaRPr lang="en-US" dirty="0">
              <a:solidFill>
                <a:srgbClr val="1B1E29">
                  <a:tint val="75000"/>
                </a:srgbClr>
              </a:solidFill>
            </a:endParaRPr>
          </a:p>
        </p:txBody>
      </p:sp>
      <p:sp>
        <p:nvSpPr>
          <p:cNvPr id="5" name="Rectangle 4">
            <a:extLst>
              <a:ext uri="{FF2B5EF4-FFF2-40B4-BE49-F238E27FC236}">
                <a16:creationId xmlns:a16="http://schemas.microsoft.com/office/drawing/2014/main" xmlns="" id="{FD448004-057C-4029-8E73-6E5A1A98A79F}"/>
              </a:ext>
            </a:extLst>
          </p:cNvPr>
          <p:cNvSpPr/>
          <p:nvPr/>
        </p:nvSpPr>
        <p:spPr>
          <a:xfrm>
            <a:off x="1513491" y="947045"/>
            <a:ext cx="9711558" cy="5586145"/>
          </a:xfrm>
          <a:prstGeom prst="rect">
            <a:avLst/>
          </a:prstGeom>
        </p:spPr>
        <p:txBody>
          <a:bodyPr wrap="square">
            <a:spAutoFit/>
          </a:bodyPr>
          <a:lstStyle/>
          <a:p>
            <a:r>
              <a:rPr lang="en-US" sz="1700" b="1" dirty="0">
                <a:solidFill>
                  <a:srgbClr val="1B1E29"/>
                </a:solidFill>
              </a:rPr>
              <a:t>Designed to provide eight weeks of payroll and certain overhead to keep workers employed.</a:t>
            </a:r>
          </a:p>
          <a:p>
            <a:r>
              <a:rPr lang="en-US" sz="1700" b="1" dirty="0">
                <a:solidFill>
                  <a:srgbClr val="1B1E29"/>
                </a:solidFill>
              </a:rPr>
              <a:t>Available now for businesses through participating SBA 7(a) lenders. Available April 10</a:t>
            </a:r>
            <a:r>
              <a:rPr lang="en-US" sz="1700" b="1" baseline="30000" dirty="0">
                <a:solidFill>
                  <a:srgbClr val="1B1E29"/>
                </a:solidFill>
              </a:rPr>
              <a:t>th</a:t>
            </a:r>
            <a:r>
              <a:rPr lang="en-US" sz="1700" b="1" dirty="0">
                <a:solidFill>
                  <a:srgbClr val="1B1E29"/>
                </a:solidFill>
              </a:rPr>
              <a:t> for independent contractors self-employed individuals.  SBA will forgive the portion of the loan proceeds that are used to cover the first eight weeks of payroll costs, rent, utilities, and mortgage interest.</a:t>
            </a:r>
          </a:p>
          <a:p>
            <a:endParaRPr lang="en-US" sz="1700" b="1" dirty="0">
              <a:solidFill>
                <a:srgbClr val="1B1E29"/>
              </a:solidFill>
            </a:endParaRPr>
          </a:p>
          <a:p>
            <a:r>
              <a:rPr lang="en-US" sz="1700" b="1" dirty="0">
                <a:solidFill>
                  <a:srgbClr val="1B1E29"/>
                </a:solidFill>
              </a:rPr>
              <a:t>Loan Terms &amp; Conditions</a:t>
            </a:r>
          </a:p>
          <a:p>
            <a:pPr marL="285750" indent="-285750">
              <a:buFont typeface="Arial" panose="020B0604020202020204" pitchFamily="34" charset="0"/>
              <a:buChar char="•"/>
            </a:pPr>
            <a:r>
              <a:rPr lang="en-US" sz="1700" dirty="0">
                <a:solidFill>
                  <a:srgbClr val="1B1E29"/>
                </a:solidFill>
              </a:rPr>
              <a:t>Eligible businesses: All businesses, including non-profits, Veterans organizations, Tribal concerns, sole proprietorships, self-employed individuals, and independent contractors, with 500 or fewer employees, or no greater than the number of employees set by the SBA as the size standard for certain industries</a:t>
            </a:r>
          </a:p>
          <a:p>
            <a:pPr marL="285750" indent="-285750">
              <a:buFont typeface="Arial" panose="020B0604020202020204" pitchFamily="34" charset="0"/>
              <a:buChar char="•"/>
            </a:pPr>
            <a:r>
              <a:rPr lang="en-US" sz="1700" dirty="0">
                <a:solidFill>
                  <a:srgbClr val="1B1E29"/>
                </a:solidFill>
              </a:rPr>
              <a:t>Maximum loan amount up to $10 million</a:t>
            </a:r>
          </a:p>
          <a:p>
            <a:pPr marL="285750" indent="-285750">
              <a:buFont typeface="Arial" panose="020B0604020202020204" pitchFamily="34" charset="0"/>
              <a:buChar char="•"/>
            </a:pPr>
            <a:r>
              <a:rPr lang="en-US" sz="1700" dirty="0">
                <a:solidFill>
                  <a:srgbClr val="1B1E29"/>
                </a:solidFill>
              </a:rPr>
              <a:t>Loan forgiveness if proceeds used for payroll costs and other designated business operating expenses in the 8 weeks following the date of loan origination (due to likely high subscription, it is anticipated that not more than 25% of the forgiven amount may be for non-payroll costs)</a:t>
            </a:r>
          </a:p>
          <a:p>
            <a:pPr marL="285750" indent="-285750">
              <a:buFont typeface="Arial" panose="020B0604020202020204" pitchFamily="34" charset="0"/>
              <a:buChar char="•"/>
            </a:pPr>
            <a:r>
              <a:rPr lang="en-US" sz="1700" dirty="0">
                <a:solidFill>
                  <a:srgbClr val="1B1E29"/>
                </a:solidFill>
              </a:rPr>
              <a:t>All loans under this program will have the following identical features:</a:t>
            </a:r>
          </a:p>
          <a:p>
            <a:pPr lvl="1"/>
            <a:r>
              <a:rPr lang="en-US" sz="1700" dirty="0">
                <a:solidFill>
                  <a:srgbClr val="1B1E29"/>
                </a:solidFill>
              </a:rPr>
              <a:t>o Interest rate of 1%</a:t>
            </a:r>
          </a:p>
          <a:p>
            <a:pPr lvl="1"/>
            <a:r>
              <a:rPr lang="en-US" sz="1700" dirty="0">
                <a:solidFill>
                  <a:srgbClr val="1B1E29"/>
                </a:solidFill>
              </a:rPr>
              <a:t>o Maturity of 2 years</a:t>
            </a:r>
          </a:p>
          <a:p>
            <a:pPr lvl="1"/>
            <a:r>
              <a:rPr lang="en-US" sz="1700" dirty="0">
                <a:solidFill>
                  <a:srgbClr val="1B1E29"/>
                </a:solidFill>
              </a:rPr>
              <a:t>o First payment deferred for six months</a:t>
            </a:r>
          </a:p>
          <a:p>
            <a:pPr lvl="1"/>
            <a:r>
              <a:rPr lang="en-US" sz="1700" dirty="0">
                <a:solidFill>
                  <a:srgbClr val="1B1E29"/>
                </a:solidFill>
              </a:rPr>
              <a:t>o 100% guarantee by SBA</a:t>
            </a:r>
          </a:p>
          <a:p>
            <a:pPr lvl="1"/>
            <a:r>
              <a:rPr lang="en-US" sz="1700" dirty="0">
                <a:solidFill>
                  <a:srgbClr val="1B1E29"/>
                </a:solidFill>
              </a:rPr>
              <a:t>o No collateral required</a:t>
            </a:r>
          </a:p>
          <a:p>
            <a:pPr lvl="1"/>
            <a:endParaRPr lang="en-US" sz="1700" dirty="0">
              <a:solidFill>
                <a:srgbClr val="1B1E29"/>
              </a:solidFill>
            </a:endParaRPr>
          </a:p>
          <a:p>
            <a:pPr lvl="1"/>
            <a:r>
              <a:rPr lang="en-US" sz="1700" b="1" dirty="0">
                <a:solidFill>
                  <a:srgbClr val="1B1E29"/>
                </a:solidFill>
              </a:rPr>
              <a:t>Apply through your local SBA Lender</a:t>
            </a:r>
          </a:p>
        </p:txBody>
      </p:sp>
    </p:spTree>
    <p:extLst>
      <p:ext uri="{BB962C8B-B14F-4D97-AF65-F5344CB8AC3E}">
        <p14:creationId xmlns:p14="http://schemas.microsoft.com/office/powerpoint/2010/main" val="337472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31BD9C1-B79A-472E-A20D-1077CAD5FDB3}"/>
              </a:ext>
            </a:extLst>
          </p:cNvPr>
          <p:cNvSpPr>
            <a:spLocks noGrp="1"/>
          </p:cNvSpPr>
          <p:nvPr>
            <p:ph type="title"/>
          </p:nvPr>
        </p:nvSpPr>
        <p:spPr>
          <a:xfrm>
            <a:off x="2235200" y="2168791"/>
            <a:ext cx="7886700" cy="884420"/>
          </a:xfrm>
        </p:spPr>
        <p:txBody>
          <a:bodyPr>
            <a:normAutofit fontScale="90000"/>
          </a:bodyPr>
          <a:lstStyle/>
          <a:p>
            <a:pPr algn="ctr"/>
            <a:r>
              <a:rPr lang="en-US" b="1" dirty="0">
                <a:solidFill>
                  <a:srgbClr val="011689"/>
                </a:solidFill>
                <a:latin typeface="Source Sans Pro" panose="020B0503030403020204" pitchFamily="34" charset="0"/>
                <a:ea typeface="Source Sans Pro" panose="020B0503030403020204" pitchFamily="34" charset="0"/>
              </a:rPr>
              <a:t>Coronavirus Information Resources </a:t>
            </a:r>
          </a:p>
        </p:txBody>
      </p:sp>
      <p:sp>
        <p:nvSpPr>
          <p:cNvPr id="3" name="Content Placeholder 2">
            <a:extLst>
              <a:ext uri="{FF2B5EF4-FFF2-40B4-BE49-F238E27FC236}">
                <a16:creationId xmlns:a16="http://schemas.microsoft.com/office/drawing/2014/main" xmlns="" id="{BE85E0F9-9CBA-4502-A512-7DD2ED3BF770}"/>
              </a:ext>
            </a:extLst>
          </p:cNvPr>
          <p:cNvSpPr>
            <a:spLocks noGrp="1"/>
          </p:cNvSpPr>
          <p:nvPr>
            <p:ph idx="1"/>
          </p:nvPr>
        </p:nvSpPr>
        <p:spPr>
          <a:xfrm>
            <a:off x="1393031" y="3246490"/>
            <a:ext cx="8728869" cy="3075729"/>
          </a:xfrm>
        </p:spPr>
        <p:txBody>
          <a:bodyPr>
            <a:noAutofit/>
          </a:bodyPr>
          <a:lstStyle/>
          <a:p>
            <a:pPr marL="0" indent="0" algn="ctr">
              <a:buNone/>
            </a:pPr>
            <a:r>
              <a:rPr lang="en-US" sz="2400" dirty="0">
                <a:latin typeface="Source Sans Pro" panose="020B0503030403020204" pitchFamily="34" charset="0"/>
                <a:ea typeface="Source Sans Pro" panose="020B0503030403020204" pitchFamily="34" charset="0"/>
              </a:rPr>
              <a:t>For detailed information on SBA programs about the coronavirus, please visit: </a:t>
            </a:r>
            <a:r>
              <a:rPr lang="en-US" sz="2400" u="sng" dirty="0">
                <a:latin typeface="Source Sans Pro" panose="020B0503030403020204" pitchFamily="34" charset="0"/>
                <a:ea typeface="Source Sans Pro" panose="020B0503030403020204" pitchFamily="34" charset="0"/>
                <a:hlinkClick r:id="rId2"/>
              </a:rPr>
              <a:t>www.sba.gov/coronavirus</a:t>
            </a:r>
            <a:r>
              <a:rPr lang="en-US" sz="2400" dirty="0">
                <a:latin typeface="Source Sans Pro" panose="020B0503030403020204" pitchFamily="34" charset="0"/>
                <a:ea typeface="Source Sans Pro" panose="020B0503030403020204" pitchFamily="34" charset="0"/>
              </a:rPr>
              <a:t> </a:t>
            </a:r>
          </a:p>
          <a:p>
            <a:pPr marL="0" indent="0" algn="ctr">
              <a:buNone/>
            </a:pPr>
            <a:endParaRPr lang="en-US" sz="2400" dirty="0">
              <a:latin typeface="Source Sans Pro" panose="020B0503030403020204" pitchFamily="34" charset="0"/>
              <a:ea typeface="Source Sans Pro" panose="020B0503030403020204" pitchFamily="34" charset="0"/>
            </a:endParaRPr>
          </a:p>
          <a:p>
            <a:pPr marL="0" indent="0" algn="ctr">
              <a:buNone/>
            </a:pPr>
            <a:r>
              <a:rPr lang="en-US" sz="2400" dirty="0">
                <a:latin typeface="Source Sans Pro" panose="020B0503030403020204" pitchFamily="34" charset="0"/>
                <a:ea typeface="Source Sans Pro" panose="020B0503030403020204" pitchFamily="34" charset="0"/>
              </a:rPr>
              <a:t>For information on all federal programs, visit </a:t>
            </a:r>
            <a:r>
              <a:rPr lang="en-US" sz="2400" u="sng" dirty="0">
                <a:latin typeface="Source Sans Pro" panose="020B0503030403020204" pitchFamily="34" charset="0"/>
                <a:ea typeface="Source Sans Pro" panose="020B0503030403020204" pitchFamily="34" charset="0"/>
                <a:hlinkClick r:id="rId3"/>
              </a:rPr>
              <a:t>www.usa.gov/coronavirus</a:t>
            </a:r>
            <a:r>
              <a:rPr lang="en-US" sz="2400" dirty="0">
                <a:latin typeface="Source Sans Pro" panose="020B0503030403020204" pitchFamily="34" charset="0"/>
                <a:ea typeface="Source Sans Pro" panose="020B0503030403020204" pitchFamily="34" charset="0"/>
              </a:rPr>
              <a:t> </a:t>
            </a:r>
          </a:p>
          <a:p>
            <a:pPr marL="0" indent="0" algn="ctr">
              <a:buNone/>
            </a:pPr>
            <a:r>
              <a:rPr lang="en-US" sz="2400" dirty="0">
                <a:latin typeface="Source Sans Pro" panose="020B0503030403020204" pitchFamily="34" charset="0"/>
                <a:ea typeface="Source Sans Pro" panose="020B0503030403020204" pitchFamily="34" charset="0"/>
              </a:rPr>
              <a:t>or</a:t>
            </a:r>
          </a:p>
          <a:p>
            <a:pPr marL="0" indent="0" algn="ctr">
              <a:buNone/>
            </a:pPr>
            <a:r>
              <a:rPr lang="en-US" sz="2400" dirty="0">
                <a:latin typeface="Source Sans Pro" panose="020B0503030403020204" pitchFamily="34" charset="0"/>
                <a:ea typeface="Source Sans Pro" panose="020B0503030403020204" pitchFamily="34" charset="0"/>
              </a:rPr>
              <a:t> </a:t>
            </a:r>
            <a:r>
              <a:rPr lang="en-US" sz="2400" u="sng" dirty="0">
                <a:latin typeface="Source Sans Pro" panose="020B0503030403020204" pitchFamily="34" charset="0"/>
                <a:ea typeface="Source Sans Pro" panose="020B0503030403020204" pitchFamily="34" charset="0"/>
                <a:hlinkClick r:id="rId4"/>
              </a:rPr>
              <a:t>www.gobierno.usa.gov/coronavirus</a:t>
            </a:r>
            <a:r>
              <a:rPr lang="en-US" sz="2400" dirty="0">
                <a:latin typeface="Source Sans Pro" panose="020B0503030403020204" pitchFamily="34" charset="0"/>
                <a:ea typeface="Source Sans Pro" panose="020B0503030403020204" pitchFamily="34" charset="0"/>
              </a:rPr>
              <a:t> (en Español).</a:t>
            </a:r>
          </a:p>
        </p:txBody>
      </p:sp>
      <p:pic>
        <p:nvPicPr>
          <p:cNvPr id="10" name="Picture 9">
            <a:extLst>
              <a:ext uri="{FF2B5EF4-FFF2-40B4-BE49-F238E27FC236}">
                <a16:creationId xmlns:a16="http://schemas.microsoft.com/office/drawing/2014/main" xmlns="" id="{8CDAA33B-C803-4E8A-9406-0DAEC5953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2325" y="429289"/>
            <a:ext cx="3092450" cy="1546225"/>
          </a:xfrm>
          <a:prstGeom prst="rect">
            <a:avLst/>
          </a:prstGeom>
        </p:spPr>
      </p:pic>
      <p:sp>
        <p:nvSpPr>
          <p:cNvPr id="5" name="Slide Number Placeholder 3">
            <a:extLst>
              <a:ext uri="{FF2B5EF4-FFF2-40B4-BE49-F238E27FC236}">
                <a16:creationId xmlns:a16="http://schemas.microsoft.com/office/drawing/2014/main" xmlns="" id="{35F42795-0B97-48B4-A3F6-B4271232D43B}"/>
              </a:ext>
            </a:extLst>
          </p:cNvPr>
          <p:cNvSpPr>
            <a:spLocks noGrp="1"/>
          </p:cNvSpPr>
          <p:nvPr>
            <p:ph type="sldNum" sz="quarter" idx="12"/>
          </p:nvPr>
        </p:nvSpPr>
        <p:spPr>
          <a:xfrm>
            <a:off x="9062013" y="6194308"/>
            <a:ext cx="2743200" cy="365125"/>
          </a:xfrm>
        </p:spPr>
        <p:txBody>
          <a:bodyPr/>
          <a:lstStyle/>
          <a:p>
            <a:pPr fontAlgn="base">
              <a:spcBef>
                <a:spcPct val="0"/>
              </a:spcBef>
              <a:spcAft>
                <a:spcPct val="0"/>
              </a:spcAft>
            </a:pPr>
            <a:r>
              <a:rPr lang="en-US" dirty="0">
                <a:solidFill>
                  <a:prstClr val="black"/>
                </a:solidFill>
              </a:rPr>
              <a:t>7</a:t>
            </a:r>
          </a:p>
        </p:txBody>
      </p:sp>
    </p:spTree>
    <p:extLst>
      <p:ext uri="{BB962C8B-B14F-4D97-AF65-F5344CB8AC3E}">
        <p14:creationId xmlns:p14="http://schemas.microsoft.com/office/powerpoint/2010/main" val="88788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333632" y="1313671"/>
            <a:ext cx="12888097" cy="6223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E85E0F9-9CBA-4502-A512-7DD2ED3BF770}"/>
              </a:ext>
            </a:extLst>
          </p:cNvPr>
          <p:cNvSpPr>
            <a:spLocks noGrp="1"/>
          </p:cNvSpPr>
          <p:nvPr>
            <p:ph idx="1"/>
          </p:nvPr>
        </p:nvSpPr>
        <p:spPr>
          <a:xfrm>
            <a:off x="171450" y="1074654"/>
            <a:ext cx="12020550" cy="5936515"/>
          </a:xfrm>
        </p:spPr>
        <p:txBody>
          <a:bodyPr>
            <a:noAutofit/>
          </a:bodyPr>
          <a:lstStyle/>
          <a:p>
            <a:pPr marL="12700">
              <a:lnSpc>
                <a:spcPct val="100000"/>
              </a:lnSpc>
              <a:spcBef>
                <a:spcPts val="90"/>
              </a:spcBef>
            </a:pPr>
            <a:r>
              <a:rPr lang="en-US" b="1" spc="-5" dirty="0">
                <a:solidFill>
                  <a:schemeClr val="bg1"/>
                </a:solidFill>
                <a:latin typeface="Calibri"/>
                <a:cs typeface="Calibri"/>
              </a:rPr>
              <a:t>How </a:t>
            </a:r>
            <a:r>
              <a:rPr lang="en-US" b="1" spc="-10" dirty="0">
                <a:solidFill>
                  <a:schemeClr val="bg1"/>
                </a:solidFill>
                <a:latin typeface="Calibri"/>
                <a:cs typeface="Calibri"/>
              </a:rPr>
              <a:t>is the VI </a:t>
            </a:r>
            <a:r>
              <a:rPr lang="en-US" b="1" spc="-5" dirty="0">
                <a:solidFill>
                  <a:schemeClr val="bg1"/>
                </a:solidFill>
                <a:latin typeface="Calibri"/>
                <a:cs typeface="Calibri"/>
              </a:rPr>
              <a:t>SBDC helping small businesses </a:t>
            </a:r>
            <a:r>
              <a:rPr lang="en-US" b="1" spc="-10" dirty="0">
                <a:solidFill>
                  <a:schemeClr val="bg1"/>
                </a:solidFill>
                <a:latin typeface="Calibri"/>
                <a:cs typeface="Calibri"/>
              </a:rPr>
              <a:t>during this </a:t>
            </a:r>
            <a:r>
              <a:rPr lang="en-US" b="1" spc="-5" dirty="0">
                <a:solidFill>
                  <a:schemeClr val="bg1"/>
                </a:solidFill>
                <a:latin typeface="Calibri"/>
                <a:cs typeface="Calibri"/>
              </a:rPr>
              <a:t>critical</a:t>
            </a:r>
            <a:r>
              <a:rPr lang="en-US" b="1" spc="105" dirty="0">
                <a:solidFill>
                  <a:schemeClr val="bg1"/>
                </a:solidFill>
                <a:latin typeface="Calibri"/>
                <a:cs typeface="Calibri"/>
              </a:rPr>
              <a:t> </a:t>
            </a:r>
            <a:r>
              <a:rPr lang="en-US" b="1" spc="-10" dirty="0">
                <a:solidFill>
                  <a:schemeClr val="bg1"/>
                </a:solidFill>
                <a:latin typeface="Calibri"/>
                <a:cs typeface="Calibri"/>
              </a:rPr>
              <a:t>time?</a:t>
            </a:r>
          </a:p>
          <a:p>
            <a:pPr marL="12700">
              <a:lnSpc>
                <a:spcPct val="100000"/>
              </a:lnSpc>
              <a:spcBef>
                <a:spcPts val="90"/>
              </a:spcBef>
            </a:pPr>
            <a:endParaRPr lang="en-US" b="1" dirty="0">
              <a:solidFill>
                <a:schemeClr val="bg1"/>
              </a:solidFill>
              <a:latin typeface="Calibri"/>
              <a:cs typeface="Calibri"/>
            </a:endParaRPr>
          </a:p>
          <a:p>
            <a:pPr marL="580390" indent="-342900">
              <a:spcBef>
                <a:spcPts val="5"/>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dirty="0">
                <a:solidFill>
                  <a:schemeClr val="bg1"/>
                </a:solidFill>
                <a:latin typeface="Calibri"/>
                <a:cs typeface="Calibri"/>
              </a:rPr>
              <a:t>staff </a:t>
            </a:r>
            <a:r>
              <a:rPr lang="en-US" sz="1800" spc="-5" dirty="0">
                <a:solidFill>
                  <a:schemeClr val="bg1"/>
                </a:solidFill>
                <a:latin typeface="Calibri"/>
                <a:cs typeface="Calibri"/>
              </a:rPr>
              <a:t>are </a:t>
            </a:r>
            <a:r>
              <a:rPr lang="en-US" sz="1800" spc="-10" dirty="0">
                <a:solidFill>
                  <a:schemeClr val="bg1"/>
                </a:solidFill>
                <a:latin typeface="Calibri"/>
                <a:cs typeface="Calibri"/>
              </a:rPr>
              <a:t>working </a:t>
            </a:r>
            <a:r>
              <a:rPr lang="en-US" sz="1800" dirty="0">
                <a:solidFill>
                  <a:schemeClr val="bg1"/>
                </a:solidFill>
                <a:latin typeface="Calibri"/>
                <a:cs typeface="Calibri"/>
              </a:rPr>
              <a:t>with </a:t>
            </a:r>
            <a:r>
              <a:rPr lang="en-US" sz="1800" spc="-5" dirty="0">
                <a:solidFill>
                  <a:schemeClr val="bg1"/>
                </a:solidFill>
                <a:latin typeface="Calibri"/>
                <a:cs typeface="Calibri"/>
              </a:rPr>
              <a:t>clients via email, </a:t>
            </a:r>
            <a:r>
              <a:rPr lang="en-US" sz="1800" dirty="0">
                <a:solidFill>
                  <a:schemeClr val="bg1"/>
                </a:solidFill>
                <a:latin typeface="Calibri"/>
                <a:cs typeface="Calibri"/>
              </a:rPr>
              <a:t>telephone, </a:t>
            </a:r>
            <a:r>
              <a:rPr lang="en-US" sz="1800" spc="-5" dirty="0">
                <a:solidFill>
                  <a:schemeClr val="bg1"/>
                </a:solidFill>
                <a:latin typeface="Calibri"/>
                <a:cs typeface="Calibri"/>
              </a:rPr>
              <a:t>and Zoom</a:t>
            </a:r>
            <a:r>
              <a:rPr lang="en-US" sz="1800" spc="-35" dirty="0">
                <a:solidFill>
                  <a:schemeClr val="bg1"/>
                </a:solidFill>
                <a:latin typeface="Calibri"/>
                <a:cs typeface="Calibri"/>
              </a:rPr>
              <a:t> </a:t>
            </a:r>
            <a:r>
              <a:rPr lang="en-US" sz="1800" spc="-5" dirty="0">
                <a:solidFill>
                  <a:schemeClr val="bg1"/>
                </a:solidFill>
                <a:latin typeface="Calibri"/>
                <a:cs typeface="Calibri"/>
              </a:rPr>
              <a:t>meetings.</a:t>
            </a:r>
            <a:endParaRPr lang="en-US" sz="1800" dirty="0">
              <a:solidFill>
                <a:schemeClr val="bg1"/>
              </a:solidFill>
              <a:latin typeface="Calibri"/>
              <a:cs typeface="Calibri"/>
            </a:endParaRPr>
          </a:p>
          <a:p>
            <a:pPr marL="580390" indent="-342900">
              <a:spcBef>
                <a:spcPts val="840"/>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dirty="0">
                <a:solidFill>
                  <a:schemeClr val="bg1"/>
                </a:solidFill>
                <a:latin typeface="Calibri"/>
                <a:cs typeface="Calibri"/>
              </a:rPr>
              <a:t>staff </a:t>
            </a:r>
            <a:r>
              <a:rPr lang="en-US" sz="1800" spc="-10" dirty="0">
                <a:solidFill>
                  <a:schemeClr val="bg1"/>
                </a:solidFill>
                <a:latin typeface="Calibri"/>
                <a:cs typeface="Calibri"/>
              </a:rPr>
              <a:t>is </a:t>
            </a:r>
            <a:r>
              <a:rPr lang="en-US" sz="1800" spc="-5" dirty="0">
                <a:solidFill>
                  <a:schemeClr val="bg1"/>
                </a:solidFill>
                <a:latin typeface="Calibri"/>
                <a:cs typeface="Calibri"/>
              </a:rPr>
              <a:t>well-versed </a:t>
            </a:r>
            <a:r>
              <a:rPr lang="en-US" sz="1800" spc="5" dirty="0">
                <a:solidFill>
                  <a:schemeClr val="bg1"/>
                </a:solidFill>
                <a:latin typeface="Calibri"/>
                <a:cs typeface="Calibri"/>
              </a:rPr>
              <a:t>on </a:t>
            </a:r>
            <a:r>
              <a:rPr lang="en-US" sz="1800" spc="-5" dirty="0">
                <a:solidFill>
                  <a:schemeClr val="bg1"/>
                </a:solidFill>
                <a:latin typeface="Calibri"/>
                <a:cs typeface="Calibri"/>
              </a:rPr>
              <a:t>the </a:t>
            </a:r>
            <a:r>
              <a:rPr lang="en-US" sz="1800" dirty="0">
                <a:solidFill>
                  <a:schemeClr val="bg1"/>
                </a:solidFill>
                <a:latin typeface="Calibri"/>
                <a:cs typeface="Calibri"/>
              </a:rPr>
              <a:t>process for </a:t>
            </a:r>
            <a:r>
              <a:rPr lang="en-US" sz="1800" spc="-5" dirty="0">
                <a:solidFill>
                  <a:schemeClr val="bg1"/>
                </a:solidFill>
                <a:latin typeface="Calibri"/>
                <a:cs typeface="Calibri"/>
              </a:rPr>
              <a:t>the Economic Injury Disaster Loan (EIDL) application</a:t>
            </a:r>
            <a:r>
              <a:rPr lang="en-US" sz="1800" spc="-35" dirty="0">
                <a:solidFill>
                  <a:schemeClr val="bg1"/>
                </a:solidFill>
                <a:latin typeface="Calibri"/>
                <a:cs typeface="Calibri"/>
              </a:rPr>
              <a:t> </a:t>
            </a:r>
            <a:r>
              <a:rPr lang="en-US" sz="1800" dirty="0">
                <a:solidFill>
                  <a:schemeClr val="bg1"/>
                </a:solidFill>
                <a:latin typeface="Calibri"/>
                <a:cs typeface="Calibri"/>
              </a:rPr>
              <a:t>process.</a:t>
            </a:r>
          </a:p>
          <a:p>
            <a:pPr marL="580390" marR="5080" indent="-342900">
              <a:lnSpc>
                <a:spcPct val="151700"/>
              </a:lnSpc>
              <a:spcBef>
                <a:spcPts val="70"/>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spc="-10" dirty="0">
                <a:solidFill>
                  <a:schemeClr val="bg1"/>
                </a:solidFill>
                <a:latin typeface="Calibri"/>
                <a:cs typeface="Calibri"/>
              </a:rPr>
              <a:t>continues </a:t>
            </a:r>
            <a:r>
              <a:rPr lang="en-US" sz="1800" dirty="0">
                <a:solidFill>
                  <a:schemeClr val="bg1"/>
                </a:solidFill>
                <a:latin typeface="Calibri"/>
                <a:cs typeface="Calibri"/>
              </a:rPr>
              <a:t>to </a:t>
            </a:r>
            <a:r>
              <a:rPr lang="en-US" sz="1800" spc="-5" dirty="0">
                <a:solidFill>
                  <a:schemeClr val="bg1"/>
                </a:solidFill>
                <a:latin typeface="Calibri"/>
                <a:cs typeface="Calibri"/>
              </a:rPr>
              <a:t>post critical </a:t>
            </a:r>
            <a:r>
              <a:rPr lang="en-US" sz="1800" dirty="0">
                <a:solidFill>
                  <a:schemeClr val="bg1"/>
                </a:solidFill>
                <a:latin typeface="Calibri"/>
                <a:cs typeface="Calibri"/>
              </a:rPr>
              <a:t>updates </a:t>
            </a:r>
            <a:r>
              <a:rPr lang="en-US" sz="1800" spc="-5" dirty="0">
                <a:solidFill>
                  <a:schemeClr val="bg1"/>
                </a:solidFill>
                <a:latin typeface="Calibri"/>
                <a:cs typeface="Calibri"/>
              </a:rPr>
              <a:t>on </a:t>
            </a:r>
            <a:r>
              <a:rPr lang="en-US" sz="1800" spc="-10" dirty="0">
                <a:solidFill>
                  <a:schemeClr val="bg1"/>
                </a:solidFill>
                <a:latin typeface="Calibri"/>
                <a:cs typeface="Calibri"/>
              </a:rPr>
              <a:t>Social </a:t>
            </a:r>
            <a:r>
              <a:rPr lang="en-US" sz="1800" spc="-5" dirty="0">
                <a:solidFill>
                  <a:schemeClr val="bg1"/>
                </a:solidFill>
                <a:latin typeface="Calibri"/>
                <a:cs typeface="Calibri"/>
              </a:rPr>
              <a:t>Media platforms &amp; </a:t>
            </a:r>
            <a:r>
              <a:rPr lang="en-US" sz="1800" dirty="0">
                <a:solidFill>
                  <a:schemeClr val="bg1"/>
                </a:solidFill>
                <a:latin typeface="Calibri"/>
                <a:cs typeface="Calibri"/>
              </a:rPr>
              <a:t>shares </a:t>
            </a:r>
            <a:r>
              <a:rPr lang="en-US" sz="1800" spc="-5" dirty="0">
                <a:solidFill>
                  <a:schemeClr val="bg1"/>
                </a:solidFill>
                <a:latin typeface="Calibri"/>
                <a:cs typeface="Calibri"/>
              </a:rPr>
              <a:t>the  updates with other VI Territory</a:t>
            </a:r>
            <a:r>
              <a:rPr lang="en-US" sz="1800" spc="10" dirty="0">
                <a:solidFill>
                  <a:schemeClr val="bg1"/>
                </a:solidFill>
                <a:latin typeface="Calibri"/>
                <a:cs typeface="Calibri"/>
              </a:rPr>
              <a:t> </a:t>
            </a:r>
            <a:r>
              <a:rPr lang="en-US" sz="1800" dirty="0">
                <a:solidFill>
                  <a:schemeClr val="bg1"/>
                </a:solidFill>
                <a:latin typeface="Calibri"/>
                <a:cs typeface="Calibri"/>
              </a:rPr>
              <a:t>partners.</a:t>
            </a:r>
          </a:p>
          <a:p>
            <a:pPr marL="580390" indent="-342900">
              <a:spcBef>
                <a:spcPts val="845"/>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has emailed critical information </a:t>
            </a:r>
            <a:r>
              <a:rPr lang="en-US" sz="1800" dirty="0">
                <a:solidFill>
                  <a:schemeClr val="bg1"/>
                </a:solidFill>
                <a:latin typeface="Calibri"/>
                <a:cs typeface="Calibri"/>
              </a:rPr>
              <a:t>to </a:t>
            </a:r>
            <a:r>
              <a:rPr lang="en-US" sz="1800" spc="-5" dirty="0">
                <a:solidFill>
                  <a:schemeClr val="bg1"/>
                </a:solidFill>
                <a:latin typeface="Calibri"/>
                <a:cs typeface="Calibri"/>
              </a:rPr>
              <a:t>its</a:t>
            </a:r>
            <a:r>
              <a:rPr lang="en-US" sz="1800" spc="15" dirty="0">
                <a:solidFill>
                  <a:schemeClr val="bg1"/>
                </a:solidFill>
                <a:latin typeface="Calibri"/>
                <a:cs typeface="Calibri"/>
              </a:rPr>
              <a:t> </a:t>
            </a:r>
            <a:r>
              <a:rPr lang="en-US" sz="1800" dirty="0">
                <a:solidFill>
                  <a:schemeClr val="bg1"/>
                </a:solidFill>
                <a:latin typeface="Calibri"/>
                <a:cs typeface="Calibri"/>
              </a:rPr>
              <a:t>database.</a:t>
            </a:r>
          </a:p>
          <a:p>
            <a:pPr marL="580390" indent="-342900">
              <a:spcBef>
                <a:spcPts val="815"/>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has shared webinars </a:t>
            </a:r>
            <a:r>
              <a:rPr lang="en-US" sz="1800" spc="-10" dirty="0">
                <a:solidFill>
                  <a:schemeClr val="bg1"/>
                </a:solidFill>
                <a:latin typeface="Calibri"/>
                <a:cs typeface="Calibri"/>
              </a:rPr>
              <a:t>from </a:t>
            </a:r>
            <a:r>
              <a:rPr lang="en-US" sz="1800" spc="-5" dirty="0">
                <a:solidFill>
                  <a:schemeClr val="bg1"/>
                </a:solidFill>
                <a:latin typeface="Calibri"/>
                <a:cs typeface="Calibri"/>
              </a:rPr>
              <a:t>partner SBDCs </a:t>
            </a:r>
            <a:r>
              <a:rPr lang="en-US" sz="1800" dirty="0">
                <a:solidFill>
                  <a:schemeClr val="bg1"/>
                </a:solidFill>
                <a:latin typeface="Calibri"/>
                <a:cs typeface="Calibri"/>
              </a:rPr>
              <a:t>to </a:t>
            </a:r>
            <a:r>
              <a:rPr lang="en-US" sz="1800" spc="-5" dirty="0">
                <a:solidFill>
                  <a:schemeClr val="bg1"/>
                </a:solidFill>
                <a:latin typeface="Calibri"/>
                <a:cs typeface="Calibri"/>
              </a:rPr>
              <a:t>help </a:t>
            </a:r>
            <a:r>
              <a:rPr lang="en-US" sz="1800" dirty="0">
                <a:solidFill>
                  <a:schemeClr val="bg1"/>
                </a:solidFill>
                <a:latin typeface="Calibri"/>
                <a:cs typeface="Calibri"/>
              </a:rPr>
              <a:t>assist </a:t>
            </a:r>
            <a:r>
              <a:rPr lang="en-US" sz="1800" spc="-5" dirty="0">
                <a:solidFill>
                  <a:schemeClr val="bg1"/>
                </a:solidFill>
                <a:latin typeface="Calibri"/>
                <a:cs typeface="Calibri"/>
              </a:rPr>
              <a:t>Spanish speaking</a:t>
            </a:r>
            <a:r>
              <a:rPr lang="en-US" sz="1800" spc="20" dirty="0">
                <a:solidFill>
                  <a:schemeClr val="bg1"/>
                </a:solidFill>
                <a:latin typeface="Calibri"/>
                <a:cs typeface="Calibri"/>
              </a:rPr>
              <a:t> </a:t>
            </a:r>
            <a:r>
              <a:rPr lang="en-US" sz="1800" dirty="0">
                <a:solidFill>
                  <a:schemeClr val="bg1"/>
                </a:solidFill>
                <a:latin typeface="Calibri"/>
                <a:cs typeface="Calibri"/>
              </a:rPr>
              <a:t>clients.</a:t>
            </a:r>
          </a:p>
          <a:p>
            <a:pPr marL="580390" indent="-342900">
              <a:spcBef>
                <a:spcPts val="815"/>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dirty="0">
                <a:solidFill>
                  <a:schemeClr val="bg1"/>
                </a:solidFill>
                <a:latin typeface="Calibri"/>
                <a:cs typeface="Calibri"/>
              </a:rPr>
              <a:t>staff </a:t>
            </a:r>
            <a:r>
              <a:rPr lang="en-US" sz="1800" spc="-10" dirty="0">
                <a:solidFill>
                  <a:schemeClr val="bg1"/>
                </a:solidFill>
                <a:latin typeface="Calibri"/>
                <a:cs typeface="Calibri"/>
              </a:rPr>
              <a:t>will </a:t>
            </a:r>
            <a:r>
              <a:rPr lang="en-US" sz="1800" spc="-5" dirty="0">
                <a:solidFill>
                  <a:schemeClr val="bg1"/>
                </a:solidFill>
                <a:latin typeface="Calibri"/>
                <a:cs typeface="Calibri"/>
              </a:rPr>
              <a:t>counsel and help interpret EIDL</a:t>
            </a:r>
            <a:r>
              <a:rPr lang="en-US" sz="1800" spc="35" dirty="0">
                <a:solidFill>
                  <a:schemeClr val="bg1"/>
                </a:solidFill>
                <a:latin typeface="Calibri"/>
                <a:cs typeface="Calibri"/>
              </a:rPr>
              <a:t> </a:t>
            </a:r>
            <a:r>
              <a:rPr lang="en-US" sz="1800" dirty="0">
                <a:solidFill>
                  <a:schemeClr val="bg1"/>
                </a:solidFill>
                <a:latin typeface="Calibri"/>
                <a:cs typeface="Calibri"/>
              </a:rPr>
              <a:t>responses.</a:t>
            </a:r>
          </a:p>
          <a:p>
            <a:pPr marL="580390" marR="14604" indent="-342900">
              <a:lnSpc>
                <a:spcPct val="151800"/>
              </a:lnSpc>
              <a:spcBef>
                <a:spcPts val="70"/>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dirty="0">
                <a:solidFill>
                  <a:schemeClr val="bg1"/>
                </a:solidFill>
                <a:latin typeface="Calibri"/>
                <a:cs typeface="Calibri"/>
              </a:rPr>
              <a:t>State </a:t>
            </a:r>
            <a:r>
              <a:rPr lang="en-US" sz="1800" spc="-5" dirty="0">
                <a:solidFill>
                  <a:schemeClr val="bg1"/>
                </a:solidFill>
                <a:latin typeface="Calibri"/>
                <a:cs typeface="Calibri"/>
              </a:rPr>
              <a:t>Director </a:t>
            </a:r>
            <a:r>
              <a:rPr lang="en-US" sz="1800" spc="-10" dirty="0">
                <a:solidFill>
                  <a:schemeClr val="bg1"/>
                </a:solidFill>
                <a:latin typeface="Calibri"/>
                <a:cs typeface="Calibri"/>
              </a:rPr>
              <a:t>is in </a:t>
            </a:r>
            <a:r>
              <a:rPr lang="en-US" sz="1800" spc="-5" dirty="0">
                <a:solidFill>
                  <a:schemeClr val="bg1"/>
                </a:solidFill>
                <a:latin typeface="Calibri"/>
                <a:cs typeface="Calibri"/>
              </a:rPr>
              <a:t>constant contact </a:t>
            </a:r>
            <a:r>
              <a:rPr lang="en-US" sz="1800" dirty="0">
                <a:solidFill>
                  <a:schemeClr val="bg1"/>
                </a:solidFill>
                <a:latin typeface="Calibri"/>
                <a:cs typeface="Calibri"/>
              </a:rPr>
              <a:t>with SBA </a:t>
            </a:r>
            <a:r>
              <a:rPr lang="en-US" sz="1800" spc="-5" dirty="0">
                <a:solidFill>
                  <a:schemeClr val="bg1"/>
                </a:solidFill>
                <a:latin typeface="Calibri"/>
                <a:cs typeface="Calibri"/>
              </a:rPr>
              <a:t>and </a:t>
            </a:r>
            <a:r>
              <a:rPr lang="en-US" sz="1800" dirty="0">
                <a:solidFill>
                  <a:schemeClr val="bg1"/>
                </a:solidFill>
                <a:latin typeface="Calibri"/>
                <a:cs typeface="Calibri"/>
              </a:rPr>
              <a:t>other </a:t>
            </a:r>
            <a:r>
              <a:rPr lang="en-US" sz="1800" spc="-5" dirty="0">
                <a:solidFill>
                  <a:schemeClr val="bg1"/>
                </a:solidFill>
                <a:latin typeface="Calibri"/>
                <a:cs typeface="Calibri"/>
              </a:rPr>
              <a:t>Federal partners </a:t>
            </a:r>
            <a:r>
              <a:rPr lang="en-US" sz="1800" dirty="0">
                <a:solidFill>
                  <a:schemeClr val="bg1"/>
                </a:solidFill>
                <a:latin typeface="Calibri"/>
                <a:cs typeface="Calibri"/>
              </a:rPr>
              <a:t>to </a:t>
            </a:r>
            <a:r>
              <a:rPr lang="en-US" sz="1800" spc="-5" dirty="0">
                <a:solidFill>
                  <a:schemeClr val="bg1"/>
                </a:solidFill>
                <a:latin typeface="Calibri"/>
                <a:cs typeface="Calibri"/>
              </a:rPr>
              <a:t>relay  </a:t>
            </a:r>
            <a:r>
              <a:rPr lang="en-US" sz="1800" spc="-10" dirty="0">
                <a:solidFill>
                  <a:schemeClr val="bg1"/>
                </a:solidFill>
                <a:latin typeface="Calibri"/>
                <a:cs typeface="Calibri"/>
              </a:rPr>
              <a:t>important</a:t>
            </a:r>
            <a:r>
              <a:rPr lang="en-US" sz="1800" spc="15" dirty="0">
                <a:solidFill>
                  <a:schemeClr val="bg1"/>
                </a:solidFill>
                <a:latin typeface="Calibri"/>
                <a:cs typeface="Calibri"/>
              </a:rPr>
              <a:t> </a:t>
            </a:r>
            <a:r>
              <a:rPr lang="en-US" sz="1800" spc="-5" dirty="0">
                <a:solidFill>
                  <a:schemeClr val="bg1"/>
                </a:solidFill>
                <a:latin typeface="Calibri"/>
                <a:cs typeface="Calibri"/>
              </a:rPr>
              <a:t>information.</a:t>
            </a:r>
            <a:endParaRPr lang="en-US" sz="1800" dirty="0">
              <a:solidFill>
                <a:schemeClr val="bg1"/>
              </a:solidFill>
              <a:latin typeface="Calibri"/>
              <a:cs typeface="Calibri"/>
            </a:endParaRPr>
          </a:p>
          <a:p>
            <a:pPr marL="580390" marR="185420" indent="-342900">
              <a:lnSpc>
                <a:spcPct val="151700"/>
              </a:lnSpc>
              <a:spcBef>
                <a:spcPts val="95"/>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dirty="0">
                <a:solidFill>
                  <a:schemeClr val="bg1"/>
                </a:solidFill>
                <a:latin typeface="Calibri"/>
                <a:cs typeface="Calibri"/>
              </a:rPr>
              <a:t>State </a:t>
            </a:r>
            <a:r>
              <a:rPr lang="en-US" sz="1800" spc="-5" dirty="0">
                <a:solidFill>
                  <a:schemeClr val="bg1"/>
                </a:solidFill>
                <a:latin typeface="Calibri"/>
                <a:cs typeface="Calibri"/>
              </a:rPr>
              <a:t>Director </a:t>
            </a:r>
            <a:r>
              <a:rPr lang="en-US" sz="1800" spc="-10" dirty="0">
                <a:solidFill>
                  <a:schemeClr val="bg1"/>
                </a:solidFill>
                <a:latin typeface="Calibri"/>
                <a:cs typeface="Calibri"/>
              </a:rPr>
              <a:t>is </a:t>
            </a:r>
            <a:r>
              <a:rPr lang="en-US" sz="1800" spc="-5" dirty="0">
                <a:solidFill>
                  <a:schemeClr val="bg1"/>
                </a:solidFill>
                <a:latin typeface="Calibri"/>
                <a:cs typeface="Calibri"/>
              </a:rPr>
              <a:t>coordinating local efforts with Territory partners such </a:t>
            </a:r>
            <a:r>
              <a:rPr lang="en-US" sz="1800" dirty="0">
                <a:solidFill>
                  <a:schemeClr val="bg1"/>
                </a:solidFill>
                <a:latin typeface="Calibri"/>
                <a:cs typeface="Calibri"/>
              </a:rPr>
              <a:t>as SBA,  </a:t>
            </a:r>
            <a:r>
              <a:rPr lang="en-US" sz="1800" spc="-5" dirty="0">
                <a:solidFill>
                  <a:schemeClr val="bg1"/>
                </a:solidFill>
                <a:latin typeface="Calibri"/>
                <a:cs typeface="Calibri"/>
              </a:rPr>
              <a:t>USVIEDA, &amp; Government</a:t>
            </a:r>
            <a:r>
              <a:rPr lang="en-US" sz="1800" spc="-15" dirty="0">
                <a:solidFill>
                  <a:schemeClr val="bg1"/>
                </a:solidFill>
                <a:latin typeface="Calibri"/>
                <a:cs typeface="Calibri"/>
              </a:rPr>
              <a:t> </a:t>
            </a:r>
            <a:r>
              <a:rPr lang="en-US" sz="1800" spc="-5" dirty="0">
                <a:solidFill>
                  <a:schemeClr val="bg1"/>
                </a:solidFill>
                <a:latin typeface="Calibri"/>
                <a:cs typeface="Calibri"/>
              </a:rPr>
              <a:t>officials.</a:t>
            </a:r>
            <a:endParaRPr lang="en-US" sz="1800" dirty="0">
              <a:solidFill>
                <a:schemeClr val="bg1"/>
              </a:solidFill>
              <a:latin typeface="Calibri"/>
              <a:cs typeface="Calibri"/>
            </a:endParaRPr>
          </a:p>
          <a:p>
            <a:pPr marL="580390" marR="394970" indent="-342900">
              <a:lnSpc>
                <a:spcPct val="151700"/>
              </a:lnSpc>
              <a:spcBef>
                <a:spcPts val="100"/>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has </a:t>
            </a:r>
            <a:r>
              <a:rPr lang="en-US" sz="1800" spc="-10" dirty="0">
                <a:solidFill>
                  <a:schemeClr val="bg1"/>
                </a:solidFill>
                <a:latin typeface="Calibri"/>
                <a:cs typeface="Calibri"/>
              </a:rPr>
              <a:t>daily </a:t>
            </a:r>
            <a:r>
              <a:rPr lang="en-US" sz="1800" spc="-5" dirty="0">
                <a:solidFill>
                  <a:schemeClr val="bg1"/>
                </a:solidFill>
                <a:latin typeface="Calibri"/>
                <a:cs typeface="Calibri"/>
              </a:rPr>
              <a:t>conference calls with </a:t>
            </a:r>
            <a:r>
              <a:rPr lang="en-US" sz="1800" dirty="0">
                <a:solidFill>
                  <a:schemeClr val="bg1"/>
                </a:solidFill>
                <a:latin typeface="Calibri"/>
                <a:cs typeface="Calibri"/>
              </a:rPr>
              <a:t>staff to </a:t>
            </a:r>
            <a:r>
              <a:rPr lang="en-US" sz="1800" spc="-5" dirty="0">
                <a:solidFill>
                  <a:schemeClr val="bg1"/>
                </a:solidFill>
                <a:latin typeface="Calibri"/>
                <a:cs typeface="Calibri"/>
              </a:rPr>
              <a:t>discuss any issues, </a:t>
            </a:r>
            <a:r>
              <a:rPr lang="en-US" sz="1800" dirty="0">
                <a:solidFill>
                  <a:schemeClr val="bg1"/>
                </a:solidFill>
                <a:latin typeface="Calibri"/>
                <a:cs typeface="Calibri"/>
              </a:rPr>
              <a:t>best </a:t>
            </a:r>
            <a:r>
              <a:rPr lang="en-US" sz="1800" spc="-5" dirty="0">
                <a:solidFill>
                  <a:schemeClr val="bg1"/>
                </a:solidFill>
                <a:latin typeface="Calibri"/>
                <a:cs typeface="Calibri"/>
              </a:rPr>
              <a:t>practices, or  miscellaneous items that</a:t>
            </a:r>
            <a:r>
              <a:rPr lang="en-US" sz="1800" spc="10" dirty="0">
                <a:solidFill>
                  <a:schemeClr val="bg1"/>
                </a:solidFill>
                <a:latin typeface="Calibri"/>
                <a:cs typeface="Calibri"/>
              </a:rPr>
              <a:t> </a:t>
            </a:r>
            <a:r>
              <a:rPr lang="en-US" sz="1800" spc="-5" dirty="0">
                <a:solidFill>
                  <a:schemeClr val="bg1"/>
                </a:solidFill>
                <a:latin typeface="Calibri"/>
                <a:cs typeface="Calibri"/>
              </a:rPr>
              <a:t>arise.</a:t>
            </a:r>
            <a:endParaRPr lang="en-US" sz="1800" dirty="0">
              <a:solidFill>
                <a:schemeClr val="bg1"/>
              </a:solidFill>
              <a:latin typeface="Calibri"/>
              <a:cs typeface="Calibri"/>
            </a:endParaRPr>
          </a:p>
          <a:p>
            <a:pPr marL="580390" indent="-342900">
              <a:spcBef>
                <a:spcPts val="815"/>
              </a:spcBef>
              <a:buClrTx/>
              <a:buFont typeface="Arial" panose="020B0604020202020204" pitchFamily="34" charset="0"/>
              <a:buChar char="•"/>
              <a:tabLst>
                <a:tab pos="466725" algn="l"/>
                <a:tab pos="467359" algn="l"/>
              </a:tabLst>
            </a:pPr>
            <a:r>
              <a:rPr lang="en-US" sz="1800" spc="-5" dirty="0">
                <a:solidFill>
                  <a:schemeClr val="bg1"/>
                </a:solidFill>
                <a:latin typeface="Calibri"/>
                <a:cs typeface="Calibri"/>
              </a:rPr>
              <a:t>SBDC </a:t>
            </a:r>
            <a:r>
              <a:rPr lang="en-US" sz="1800" dirty="0">
                <a:solidFill>
                  <a:schemeClr val="bg1"/>
                </a:solidFill>
                <a:latin typeface="Calibri"/>
                <a:cs typeface="Calibri"/>
              </a:rPr>
              <a:t>staff </a:t>
            </a:r>
            <a:r>
              <a:rPr lang="en-US" sz="1800" spc="-10" dirty="0">
                <a:solidFill>
                  <a:schemeClr val="bg1"/>
                </a:solidFill>
                <a:latin typeface="Calibri"/>
                <a:cs typeface="Calibri"/>
              </a:rPr>
              <a:t>will </a:t>
            </a:r>
            <a:r>
              <a:rPr lang="en-US" sz="1800" spc="-5" dirty="0">
                <a:solidFill>
                  <a:schemeClr val="bg1"/>
                </a:solidFill>
                <a:latin typeface="Calibri"/>
                <a:cs typeface="Calibri"/>
              </a:rPr>
              <a:t>continue </a:t>
            </a:r>
            <a:r>
              <a:rPr lang="en-US" sz="1800" dirty="0">
                <a:solidFill>
                  <a:schemeClr val="bg1"/>
                </a:solidFill>
                <a:latin typeface="Calibri"/>
                <a:cs typeface="Calibri"/>
              </a:rPr>
              <a:t>to assist </a:t>
            </a:r>
            <a:r>
              <a:rPr lang="en-US" sz="1800" spc="-5" dirty="0">
                <a:solidFill>
                  <a:schemeClr val="bg1"/>
                </a:solidFill>
                <a:latin typeface="Calibri"/>
                <a:cs typeface="Calibri"/>
              </a:rPr>
              <a:t>any </a:t>
            </a:r>
            <a:r>
              <a:rPr lang="en-US" sz="1800" dirty="0">
                <a:solidFill>
                  <a:schemeClr val="bg1"/>
                </a:solidFill>
                <a:latin typeface="Calibri"/>
                <a:cs typeface="Calibri"/>
              </a:rPr>
              <a:t>way</a:t>
            </a:r>
            <a:r>
              <a:rPr lang="en-US" sz="1800" spc="-30" dirty="0">
                <a:solidFill>
                  <a:schemeClr val="bg1"/>
                </a:solidFill>
                <a:latin typeface="Calibri"/>
                <a:cs typeface="Calibri"/>
              </a:rPr>
              <a:t> </a:t>
            </a:r>
            <a:r>
              <a:rPr lang="en-US" sz="1800" spc="-5" dirty="0">
                <a:solidFill>
                  <a:schemeClr val="bg1"/>
                </a:solidFill>
                <a:latin typeface="Calibri"/>
                <a:cs typeface="Calibri"/>
              </a:rPr>
              <a:t>possible.</a:t>
            </a:r>
            <a:endParaRPr lang="en-US" sz="1800" dirty="0">
              <a:solidFill>
                <a:schemeClr val="bg1"/>
              </a:solidFill>
              <a:latin typeface="Source Sans Pro" panose="020B0503030403020204" pitchFamily="34" charset="0"/>
              <a:ea typeface="Source Sans Pro" panose="020B0503030403020204" pitchFamily="34" charset="0"/>
            </a:endParaRPr>
          </a:p>
        </p:txBody>
      </p:sp>
      <p:pic>
        <p:nvPicPr>
          <p:cNvPr id="2050" name="Picture 2" descr="3db26323-2bae-49c8-9eb2-5b1aee03a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416" y="103694"/>
            <a:ext cx="1066053" cy="6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944285b0-f7b5-4bb7-84e0-b5682a232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4" y="6181942"/>
            <a:ext cx="526174" cy="58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868e1e39-b47a-458f-a0ba-a295e06084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5464" y="6019764"/>
            <a:ext cx="613227" cy="83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14979" y="211168"/>
            <a:ext cx="11223812" cy="646331"/>
          </a:xfrm>
          <a:prstGeom prst="rect">
            <a:avLst/>
          </a:prstGeom>
          <a:noFill/>
        </p:spPr>
        <p:txBody>
          <a:bodyPr wrap="square" rtlCol="0">
            <a:spAutoFit/>
          </a:bodyPr>
          <a:lstStyle/>
          <a:p>
            <a:pPr algn="ctr"/>
            <a:r>
              <a:rPr lang="en-US" sz="3600" b="1" dirty="0">
                <a:latin typeface="Calibri" pitchFamily="34" charset="0"/>
                <a:ea typeface="Roboto Th" pitchFamily="2" charset="0"/>
              </a:rPr>
              <a:t>VI Small Business Development Center</a:t>
            </a:r>
          </a:p>
        </p:txBody>
      </p:sp>
      <p:sp>
        <p:nvSpPr>
          <p:cNvPr id="11" name="Oval 4"/>
          <p:cNvSpPr/>
          <p:nvPr/>
        </p:nvSpPr>
        <p:spPr>
          <a:xfrm flipH="1">
            <a:off x="-896252" y="655977"/>
            <a:ext cx="13906281" cy="472339"/>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xmlns="" id="{35F42795-0B97-48B4-A3F6-B4271232D43B}"/>
              </a:ext>
            </a:extLst>
          </p:cNvPr>
          <p:cNvSpPr>
            <a:spLocks noGrp="1"/>
          </p:cNvSpPr>
          <p:nvPr>
            <p:ph type="sldNum" sz="quarter" idx="12"/>
          </p:nvPr>
        </p:nvSpPr>
        <p:spPr>
          <a:xfrm>
            <a:off x="9360290" y="6386897"/>
            <a:ext cx="2743200" cy="365125"/>
          </a:xfrm>
        </p:spPr>
        <p:txBody>
          <a:bodyPr/>
          <a:lstStyle/>
          <a:p>
            <a:pPr fontAlgn="base">
              <a:spcBef>
                <a:spcPct val="0"/>
              </a:spcBef>
              <a:spcAft>
                <a:spcPct val="0"/>
              </a:spcAft>
            </a:pPr>
            <a:r>
              <a:rPr lang="en-US" sz="3200" dirty="0">
                <a:solidFill>
                  <a:schemeClr val="bg1"/>
                </a:solidFill>
              </a:rPr>
              <a:t>8</a:t>
            </a:r>
          </a:p>
        </p:txBody>
      </p:sp>
      <p:sp>
        <p:nvSpPr>
          <p:cNvPr id="2" name="TextBox 1"/>
          <p:cNvSpPr txBox="1"/>
          <p:nvPr/>
        </p:nvSpPr>
        <p:spPr>
          <a:xfrm>
            <a:off x="6007894" y="6286501"/>
            <a:ext cx="3696028" cy="738664"/>
          </a:xfrm>
          <a:prstGeom prst="rect">
            <a:avLst/>
          </a:prstGeom>
          <a:noFill/>
          <a:ln>
            <a:solidFill>
              <a:srgbClr val="C00000"/>
            </a:solidFill>
          </a:ln>
        </p:spPr>
        <p:txBody>
          <a:bodyPr wrap="square" rtlCol="0">
            <a:spAutoFit/>
          </a:bodyPr>
          <a:lstStyle/>
          <a:p>
            <a:pPr algn="ctr"/>
            <a:r>
              <a:rPr lang="en-US" sz="1400" b="1" dirty="0">
                <a:solidFill>
                  <a:srgbClr val="011689"/>
                </a:solidFill>
              </a:rPr>
              <a:t>Contact information for the VI SBDC.  </a:t>
            </a:r>
          </a:p>
          <a:p>
            <a:pPr algn="ctr"/>
            <a:r>
              <a:rPr lang="en-US" sz="1400" b="1" dirty="0">
                <a:solidFill>
                  <a:srgbClr val="011689"/>
                </a:solidFill>
              </a:rPr>
              <a:t>Phone: 340-693-1694</a:t>
            </a:r>
          </a:p>
          <a:p>
            <a:pPr algn="ctr"/>
            <a:r>
              <a:rPr lang="en-US" sz="1400" b="1" dirty="0">
                <a:solidFill>
                  <a:srgbClr val="011689"/>
                </a:solidFill>
              </a:rPr>
              <a:t>Web: </a:t>
            </a:r>
            <a:r>
              <a:rPr lang="en-US" sz="1400" b="1" u="sng" dirty="0">
                <a:solidFill>
                  <a:srgbClr val="011689"/>
                </a:solidFill>
                <a:hlinkClick r:id="rId5"/>
              </a:rPr>
              <a:t>www.visbdc.org</a:t>
            </a:r>
            <a:endParaRPr lang="en-US" sz="1400" b="1" dirty="0">
              <a:solidFill>
                <a:srgbClr val="011689"/>
              </a:solidFill>
            </a:endParaRPr>
          </a:p>
        </p:txBody>
      </p:sp>
    </p:spTree>
    <p:extLst>
      <p:ext uri="{BB962C8B-B14F-4D97-AF65-F5344CB8AC3E}">
        <p14:creationId xmlns:p14="http://schemas.microsoft.com/office/powerpoint/2010/main" val="6492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9267</TotalTime>
  <Words>830</Words>
  <Application>Microsoft Office PowerPoint</Application>
  <PresentationFormat>Widescreen</PresentationFormat>
  <Paragraphs>116</Paragraphs>
  <Slides>10</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ＭＳ Ｐゴシック</vt:lpstr>
      <vt:lpstr>Arial</vt:lpstr>
      <vt:lpstr>Arial Narrow</vt:lpstr>
      <vt:lpstr>Calibri</vt:lpstr>
      <vt:lpstr>Century Gothic</vt:lpstr>
      <vt:lpstr>Franklin Gothic Book</vt:lpstr>
      <vt:lpstr>Roboto Bk</vt:lpstr>
      <vt:lpstr>Roboto Th</vt:lpstr>
      <vt:lpstr>Source Sans Pro</vt:lpstr>
      <vt:lpstr>Times New Roman</vt:lpstr>
      <vt:lpstr>Wingdings 3</vt:lpstr>
      <vt:lpstr>Slice</vt:lpstr>
      <vt:lpstr>2_Office Theme</vt:lpstr>
      <vt:lpstr>PowerPoint Presentation</vt:lpstr>
      <vt:lpstr>PowerPoint Presentation</vt:lpstr>
      <vt:lpstr>PowerPoint Presentation</vt:lpstr>
      <vt:lpstr>PowerPoint Presentation</vt:lpstr>
      <vt:lpstr>SBA Resources to assist businesses impacted by coronavirus</vt:lpstr>
      <vt:lpstr>PowerPoint Presentation</vt:lpstr>
      <vt:lpstr>Payment Protection Program (PPP)</vt:lpstr>
      <vt:lpstr>Coronavirus Information Resources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Andrius Rudys</dc:creator>
  <cp:lastModifiedBy>Shanell Petersen</cp:lastModifiedBy>
  <cp:revision>420</cp:revision>
  <cp:lastPrinted>2019-03-15T15:20:58Z</cp:lastPrinted>
  <dcterms:created xsi:type="dcterms:W3CDTF">2014-08-20T17:18:56Z</dcterms:created>
  <dcterms:modified xsi:type="dcterms:W3CDTF">2020-04-08T13:39:18Z</dcterms:modified>
</cp:coreProperties>
</file>