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6" r:id="rId1"/>
    <p:sldMasterId id="2147483701" r:id="rId2"/>
  </p:sldMasterIdLst>
  <p:notesMasterIdLst>
    <p:notesMasterId r:id="rId16"/>
  </p:notesMasterIdLst>
  <p:sldIdLst>
    <p:sldId id="341" r:id="rId3"/>
    <p:sldId id="428" r:id="rId4"/>
    <p:sldId id="419" r:id="rId5"/>
    <p:sldId id="423" r:id="rId6"/>
    <p:sldId id="434" r:id="rId7"/>
    <p:sldId id="448" r:id="rId8"/>
    <p:sldId id="438" r:id="rId9"/>
    <p:sldId id="449" r:id="rId10"/>
    <p:sldId id="450" r:id="rId11"/>
    <p:sldId id="451" r:id="rId12"/>
    <p:sldId id="425" r:id="rId13"/>
    <p:sldId id="322" r:id="rId14"/>
    <p:sldId id="432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ll Petersen" initials="SP" lastIdx="10" clrIdx="0">
    <p:extLst>
      <p:ext uri="{19B8F6BF-5375-455C-9EA6-DF929625EA0E}">
        <p15:presenceInfo xmlns:p15="http://schemas.microsoft.com/office/powerpoint/2012/main" userId="S-1-5-21-415928458-540644672-1488854884-3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89"/>
    <a:srgbClr val="0045FF"/>
    <a:srgbClr val="7DB0DD"/>
    <a:srgbClr val="3C3C3C"/>
    <a:srgbClr val="314A89"/>
    <a:srgbClr val="DBD9D7"/>
    <a:srgbClr val="989898"/>
    <a:srgbClr val="D3BA9D"/>
    <a:srgbClr val="ECF7FD"/>
    <a:srgbClr val="DF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4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176FC-BAB6-4F85-858D-602DCC6AEA79}" type="doc">
      <dgm:prSet loTypeId="urn:microsoft.com/office/officeart/2005/8/layout/hList7" loCatId="pictur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F0DF164-B96B-43E0-8EAC-CBAF0455E536}">
      <dgm:prSet phldrT="[Text]" custT="1"/>
      <dgm:spPr/>
      <dgm:t>
        <a:bodyPr/>
        <a:lstStyle/>
        <a:p>
          <a:r>
            <a:rPr lang="en-US" sz="2000" b="1" dirty="0"/>
            <a:t>Wayne Huddleston</a:t>
          </a:r>
        </a:p>
        <a:p>
          <a:r>
            <a:rPr lang="en-US" sz="1800" dirty="0"/>
            <a:t>Senior Area Manager</a:t>
          </a:r>
        </a:p>
        <a:p>
          <a:r>
            <a:rPr lang="en-US" sz="1800" dirty="0"/>
            <a:t>Small Business Administration</a:t>
          </a:r>
        </a:p>
      </dgm:t>
    </dgm:pt>
    <dgm:pt modelId="{1231F55F-5106-46CD-898D-78F5A14E5B32}" type="parTrans" cxnId="{719F90FE-D306-44CD-B45F-AFA3B4089F4C}">
      <dgm:prSet/>
      <dgm:spPr/>
      <dgm:t>
        <a:bodyPr/>
        <a:lstStyle/>
        <a:p>
          <a:endParaRPr lang="en-US"/>
        </a:p>
      </dgm:t>
    </dgm:pt>
    <dgm:pt modelId="{83B1152D-D35D-4EB2-96B1-D5C6D89B65C6}" type="sibTrans" cxnId="{719F90FE-D306-44CD-B45F-AFA3B4089F4C}">
      <dgm:prSet/>
      <dgm:spPr/>
      <dgm:t>
        <a:bodyPr/>
        <a:lstStyle/>
        <a:p>
          <a:endParaRPr lang="en-US"/>
        </a:p>
      </dgm:t>
    </dgm:pt>
    <dgm:pt modelId="{51379DCA-3E31-4402-852C-EEB17B985F49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2000" b="1" dirty="0"/>
            <a:t>Dr. Mark Wenner</a:t>
          </a:r>
        </a:p>
        <a:p>
          <a:r>
            <a:rPr lang="en-US" sz="1800" dirty="0"/>
            <a:t>Chief Economist</a:t>
          </a:r>
        </a:p>
        <a:p>
          <a:r>
            <a:rPr lang="en-US" sz="1800" dirty="0"/>
            <a:t>Office of Management and Budget’s Division of Economic Research</a:t>
          </a:r>
        </a:p>
      </dgm:t>
    </dgm:pt>
    <dgm:pt modelId="{51FD5074-E1F3-468B-9C78-05D899B0EEBB}" type="parTrans" cxnId="{1A7CB4A9-2926-423E-91DF-423BBE206985}">
      <dgm:prSet/>
      <dgm:spPr/>
      <dgm:t>
        <a:bodyPr/>
        <a:lstStyle/>
        <a:p>
          <a:endParaRPr lang="en-US"/>
        </a:p>
      </dgm:t>
    </dgm:pt>
    <dgm:pt modelId="{124179D1-7564-4899-9D04-287054BB9E3D}" type="sibTrans" cxnId="{1A7CB4A9-2926-423E-91DF-423BBE206985}">
      <dgm:prSet/>
      <dgm:spPr/>
      <dgm:t>
        <a:bodyPr/>
        <a:lstStyle/>
        <a:p>
          <a:endParaRPr lang="en-US"/>
        </a:p>
      </dgm:t>
    </dgm:pt>
    <dgm:pt modelId="{307CFD81-5504-4D49-A52F-C51B1DAC8D38}">
      <dgm:prSet phldrT="[Text]" custT="1"/>
      <dgm:spPr/>
      <dgm:t>
        <a:bodyPr/>
        <a:lstStyle/>
        <a:p>
          <a:pPr algn="ctr"/>
          <a:endParaRPr lang="en-US" sz="2000" b="1" dirty="0"/>
        </a:p>
        <a:p>
          <a:pPr algn="ctr"/>
          <a:endParaRPr lang="en-US" sz="2000" b="1" dirty="0"/>
        </a:p>
        <a:p>
          <a:pPr algn="ctr"/>
          <a:r>
            <a:rPr lang="en-US" sz="2000" b="1" dirty="0"/>
            <a:t>Cusa Holloway</a:t>
          </a:r>
        </a:p>
        <a:p>
          <a:pPr algn="ctr"/>
          <a:r>
            <a:rPr lang="en-US" sz="1800" dirty="0"/>
            <a:t>Incubator Program Manager</a:t>
          </a:r>
        </a:p>
        <a:p>
          <a:pPr algn="ctr"/>
          <a:r>
            <a:rPr lang="en-US" sz="1800" dirty="0"/>
            <a:t>USVI Economic Development Authority’s Business Incubator Program</a:t>
          </a:r>
        </a:p>
      </dgm:t>
    </dgm:pt>
    <dgm:pt modelId="{DFD6437D-9D33-4973-B3E1-06951780043D}" type="parTrans" cxnId="{0695C4FC-6FDB-421D-8530-00C9734F8C47}">
      <dgm:prSet/>
      <dgm:spPr/>
      <dgm:t>
        <a:bodyPr/>
        <a:lstStyle/>
        <a:p>
          <a:endParaRPr lang="en-US"/>
        </a:p>
      </dgm:t>
    </dgm:pt>
    <dgm:pt modelId="{41701BD8-2989-4D26-9235-FDAF44A89C6D}" type="sibTrans" cxnId="{0695C4FC-6FDB-421D-8530-00C9734F8C47}">
      <dgm:prSet/>
      <dgm:spPr/>
      <dgm:t>
        <a:bodyPr/>
        <a:lstStyle/>
        <a:p>
          <a:endParaRPr lang="en-US"/>
        </a:p>
      </dgm:t>
    </dgm:pt>
    <dgm:pt modelId="{D5FEAF27-AFFE-48B7-9E7E-12E4B1D1BEA8}">
      <dgm:prSet phldrT="[Text]" custT="1"/>
      <dgm:spPr/>
      <dgm:t>
        <a:bodyPr/>
        <a:lstStyle/>
        <a:p>
          <a:pPr algn="ctr"/>
          <a:r>
            <a:rPr lang="en-US" sz="2000" b="1" dirty="0"/>
            <a:t>Richard Motta</a:t>
          </a:r>
        </a:p>
        <a:p>
          <a:pPr algn="ctr"/>
          <a:r>
            <a:rPr lang="en-US" sz="1800" dirty="0"/>
            <a:t>Communications Director</a:t>
          </a:r>
        </a:p>
        <a:p>
          <a:pPr algn="ctr"/>
          <a:r>
            <a:rPr lang="en-US" sz="1800" dirty="0"/>
            <a:t>Office of the Governor</a:t>
          </a:r>
          <a:endParaRPr lang="en-US" sz="2000" b="1" dirty="0"/>
        </a:p>
      </dgm:t>
    </dgm:pt>
    <dgm:pt modelId="{C92BE278-DD6D-486A-B28A-EB680AA3B505}" type="parTrans" cxnId="{620244DE-DE93-4A72-8A94-836E41168E03}">
      <dgm:prSet/>
      <dgm:spPr/>
      <dgm:t>
        <a:bodyPr/>
        <a:lstStyle/>
        <a:p>
          <a:endParaRPr lang="en-US"/>
        </a:p>
      </dgm:t>
    </dgm:pt>
    <dgm:pt modelId="{35EFF0A9-37B4-4AD2-9BBC-B893371A063F}" type="sibTrans" cxnId="{620244DE-DE93-4A72-8A94-836E41168E03}">
      <dgm:prSet/>
      <dgm:spPr/>
      <dgm:t>
        <a:bodyPr/>
        <a:lstStyle/>
        <a:p>
          <a:endParaRPr lang="en-US"/>
        </a:p>
      </dgm:t>
    </dgm:pt>
    <dgm:pt modelId="{2127E187-73DD-46DB-8BF7-23A7E80BB5BD}">
      <dgm:prSet phldrT="[Text]" custT="1"/>
      <dgm:spPr/>
      <dgm:t>
        <a:bodyPr/>
        <a:lstStyle/>
        <a:p>
          <a:r>
            <a:rPr lang="en-US" sz="2000" b="1" dirty="0"/>
            <a:t>Alani Henneman</a:t>
          </a:r>
        </a:p>
        <a:p>
          <a:r>
            <a:rPr lang="en-US" sz="1800" dirty="0"/>
            <a:t>Communications Director</a:t>
          </a:r>
        </a:p>
        <a:p>
          <a:r>
            <a:rPr lang="en-US" sz="1800" dirty="0"/>
            <a:t>USVI Department of Tourism</a:t>
          </a:r>
        </a:p>
      </dgm:t>
    </dgm:pt>
    <dgm:pt modelId="{E7810149-A2CC-44E7-B89C-BA8136F8C685}" type="sibTrans" cxnId="{73F399C5-DD65-45CD-B3B6-B0FD9AD24332}">
      <dgm:prSet/>
      <dgm:spPr/>
      <dgm:t>
        <a:bodyPr/>
        <a:lstStyle/>
        <a:p>
          <a:endParaRPr lang="en-US"/>
        </a:p>
      </dgm:t>
    </dgm:pt>
    <dgm:pt modelId="{FD5B3907-EABC-44EF-AA97-0280CAA92321}" type="parTrans" cxnId="{73F399C5-DD65-45CD-B3B6-B0FD9AD24332}">
      <dgm:prSet/>
      <dgm:spPr/>
      <dgm:t>
        <a:bodyPr/>
        <a:lstStyle/>
        <a:p>
          <a:endParaRPr lang="en-US"/>
        </a:p>
      </dgm:t>
    </dgm:pt>
    <dgm:pt modelId="{836FF9F2-3F27-49C1-8F4E-CACE395252F0}" type="pres">
      <dgm:prSet presAssocID="{D46176FC-BAB6-4F85-858D-602DCC6AEA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8FEF0-12DC-4B87-A6BE-C01BA9C86F90}" type="pres">
      <dgm:prSet presAssocID="{D46176FC-BAB6-4F85-858D-602DCC6AEA79}" presName="fgShape" presStyleLbl="fgShp" presStyleIdx="0" presStyleCnt="1" custFlipVert="1" custScaleX="72439" custScaleY="63392" custLinFactNeighborX="34" custLinFactNeighborY="19209"/>
      <dgm:spPr>
        <a:solidFill>
          <a:schemeClr val="tx2">
            <a:lumMod val="50000"/>
          </a:schemeClr>
        </a:solidFill>
      </dgm:spPr>
    </dgm:pt>
    <dgm:pt modelId="{B7A850B2-F704-41AF-9488-36519239D55D}" type="pres">
      <dgm:prSet presAssocID="{D46176FC-BAB6-4F85-858D-602DCC6AEA79}" presName="linComp" presStyleCnt="0"/>
      <dgm:spPr/>
    </dgm:pt>
    <dgm:pt modelId="{6A03697A-F0F3-4559-91C3-13E29088ECA1}" type="pres">
      <dgm:prSet presAssocID="{D5FEAF27-AFFE-48B7-9E7E-12E4B1D1BEA8}" presName="compNode" presStyleCnt="0"/>
      <dgm:spPr/>
    </dgm:pt>
    <dgm:pt modelId="{11D5E366-0A0B-4A04-8632-A6A6D7CA9BE9}" type="pres">
      <dgm:prSet presAssocID="{D5FEAF27-AFFE-48B7-9E7E-12E4B1D1BEA8}" presName="bkgdShape" presStyleLbl="node1" presStyleIdx="0" presStyleCnt="5" custLinFactNeighborY="-195"/>
      <dgm:spPr/>
      <dgm:t>
        <a:bodyPr/>
        <a:lstStyle/>
        <a:p>
          <a:endParaRPr lang="en-US"/>
        </a:p>
      </dgm:t>
    </dgm:pt>
    <dgm:pt modelId="{E76765AB-55D0-4ECF-888D-B566B24ABF7F}" type="pres">
      <dgm:prSet presAssocID="{D5FEAF27-AFFE-48B7-9E7E-12E4B1D1BEA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1DFAB-8AE6-4EB0-AD04-6DEB394226A0}" type="pres">
      <dgm:prSet presAssocID="{D5FEAF27-AFFE-48B7-9E7E-12E4B1D1BEA8}" presName="invisiNode" presStyleLbl="node1" presStyleIdx="0" presStyleCnt="5"/>
      <dgm:spPr/>
    </dgm:pt>
    <dgm:pt modelId="{FDC3285A-DB2F-4686-B7F0-909E961B5F5E}" type="pres">
      <dgm:prSet presAssocID="{D5FEAF27-AFFE-48B7-9E7E-12E4B1D1BEA8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9FD03FE-E7CD-4533-842B-DAAA2BE6C27C}" type="pres">
      <dgm:prSet presAssocID="{35EFF0A9-37B4-4AD2-9BBC-B893371A06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3DC955-1865-4E72-ADDA-013CEBE8447C}" type="pres">
      <dgm:prSet presAssocID="{1F0DF164-B96B-43E0-8EAC-CBAF0455E536}" presName="compNode" presStyleCnt="0"/>
      <dgm:spPr/>
    </dgm:pt>
    <dgm:pt modelId="{75B242A9-523C-4F6F-BB5B-A58CFAF31216}" type="pres">
      <dgm:prSet presAssocID="{1F0DF164-B96B-43E0-8EAC-CBAF0455E536}" presName="bkgdShape" presStyleLbl="node1" presStyleIdx="1" presStyleCnt="5"/>
      <dgm:spPr/>
      <dgm:t>
        <a:bodyPr/>
        <a:lstStyle/>
        <a:p>
          <a:endParaRPr lang="en-US"/>
        </a:p>
      </dgm:t>
    </dgm:pt>
    <dgm:pt modelId="{91B69262-E414-45F7-8B5D-EAA89D750146}" type="pres">
      <dgm:prSet presAssocID="{1F0DF164-B96B-43E0-8EAC-CBAF0455E53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45B9D-0ECC-49F6-A050-A502054BB465}" type="pres">
      <dgm:prSet presAssocID="{1F0DF164-B96B-43E0-8EAC-CBAF0455E536}" presName="invisiNode" presStyleLbl="node1" presStyleIdx="1" presStyleCnt="5"/>
      <dgm:spPr/>
    </dgm:pt>
    <dgm:pt modelId="{8627BE6E-4E99-4C3A-851A-A6F3500DB96E}" type="pres">
      <dgm:prSet presAssocID="{1F0DF164-B96B-43E0-8EAC-CBAF0455E536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652DF4-2B73-4461-8BC6-8F040541E7C4}" type="pres">
      <dgm:prSet presAssocID="{83B1152D-D35D-4EB2-96B1-D5C6D89B65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8CEB190-6C0D-4094-ADE1-6D03AB71EC79}" type="pres">
      <dgm:prSet presAssocID="{51379DCA-3E31-4402-852C-EEB17B985F49}" presName="compNode" presStyleCnt="0"/>
      <dgm:spPr/>
    </dgm:pt>
    <dgm:pt modelId="{DA4656C6-5F9B-41E4-A6EB-3AC04882AD22}" type="pres">
      <dgm:prSet presAssocID="{51379DCA-3E31-4402-852C-EEB17B985F49}" presName="bkgdShape" presStyleLbl="node1" presStyleIdx="2" presStyleCnt="5"/>
      <dgm:spPr/>
      <dgm:t>
        <a:bodyPr/>
        <a:lstStyle/>
        <a:p>
          <a:endParaRPr lang="en-US"/>
        </a:p>
      </dgm:t>
    </dgm:pt>
    <dgm:pt modelId="{F1030728-D902-4D66-BDA1-3FB51B064C89}" type="pres">
      <dgm:prSet presAssocID="{51379DCA-3E31-4402-852C-EEB17B985F4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FF23-1743-45BC-B206-C22B6FD2836F}" type="pres">
      <dgm:prSet presAssocID="{51379DCA-3E31-4402-852C-EEB17B985F49}" presName="invisiNode" presStyleLbl="node1" presStyleIdx="2" presStyleCnt="5"/>
      <dgm:spPr/>
    </dgm:pt>
    <dgm:pt modelId="{A047F314-D866-45BB-8A68-F78265F1D3BB}" type="pres">
      <dgm:prSet presAssocID="{51379DCA-3E31-4402-852C-EEB17B985F49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31000"/>
          </a:stretch>
        </a:blipFill>
      </dgm:spPr>
    </dgm:pt>
    <dgm:pt modelId="{3B614F95-7D3A-453F-A10B-73975A55DF9D}" type="pres">
      <dgm:prSet presAssocID="{124179D1-7564-4899-9D04-287054BB9E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8952FB-272F-463F-89C1-893BFCB7CBA3}" type="pres">
      <dgm:prSet presAssocID="{2127E187-73DD-46DB-8BF7-23A7E80BB5BD}" presName="compNode" presStyleCnt="0"/>
      <dgm:spPr/>
    </dgm:pt>
    <dgm:pt modelId="{BFA2EB6C-D7B4-4097-9D1A-1D33F3405E70}" type="pres">
      <dgm:prSet presAssocID="{2127E187-73DD-46DB-8BF7-23A7E80BB5BD}" presName="bkgdShape" presStyleLbl="node1" presStyleIdx="3" presStyleCnt="5"/>
      <dgm:spPr/>
      <dgm:t>
        <a:bodyPr/>
        <a:lstStyle/>
        <a:p>
          <a:endParaRPr lang="en-US"/>
        </a:p>
      </dgm:t>
    </dgm:pt>
    <dgm:pt modelId="{B8A1BD9D-2739-479E-8A75-15BB398E1F1F}" type="pres">
      <dgm:prSet presAssocID="{2127E187-73DD-46DB-8BF7-23A7E80BB5B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8E8D8-733F-4A5E-900F-FC0DC26D79CF}" type="pres">
      <dgm:prSet presAssocID="{2127E187-73DD-46DB-8BF7-23A7E80BB5BD}" presName="invisiNode" presStyleLbl="node1" presStyleIdx="3" presStyleCnt="5"/>
      <dgm:spPr/>
    </dgm:pt>
    <dgm:pt modelId="{B6A7EA3B-8CE8-4B8F-A548-BEF631127F47}" type="pres">
      <dgm:prSet presAssocID="{2127E187-73DD-46DB-8BF7-23A7E80BB5BD}" presName="imagNode" presStyleLbl="fgImgPlac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68E2629B-0357-42D3-A1E6-C715B554A0BA}" type="pres">
      <dgm:prSet presAssocID="{E7810149-A2CC-44E7-B89C-BA8136F8C68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40BEAE-FC0F-40C2-B89E-02715758CE61}" type="pres">
      <dgm:prSet presAssocID="{307CFD81-5504-4D49-A52F-C51B1DAC8D38}" presName="compNode" presStyleCnt="0"/>
      <dgm:spPr/>
    </dgm:pt>
    <dgm:pt modelId="{54A40C06-5D2D-49B7-965B-82820BBF2FF0}" type="pres">
      <dgm:prSet presAssocID="{307CFD81-5504-4D49-A52F-C51B1DAC8D38}" presName="bkgdShape" presStyleLbl="node1" presStyleIdx="4" presStyleCnt="5"/>
      <dgm:spPr/>
      <dgm:t>
        <a:bodyPr/>
        <a:lstStyle/>
        <a:p>
          <a:endParaRPr lang="en-US"/>
        </a:p>
      </dgm:t>
    </dgm:pt>
    <dgm:pt modelId="{887E4A7D-15D5-4ABE-81C2-2B0425234E19}" type="pres">
      <dgm:prSet presAssocID="{307CFD81-5504-4D49-A52F-C51B1DAC8D3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2FEE0-D03E-4677-B976-583E252093C1}" type="pres">
      <dgm:prSet presAssocID="{307CFD81-5504-4D49-A52F-C51B1DAC8D38}" presName="invisiNode" presStyleLbl="node1" presStyleIdx="4" presStyleCnt="5"/>
      <dgm:spPr/>
    </dgm:pt>
    <dgm:pt modelId="{D58003FA-9291-4691-8ACD-02F81200A06A}" type="pres">
      <dgm:prSet presAssocID="{307CFD81-5504-4D49-A52F-C51B1DAC8D38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</dgm:ptLst>
  <dgm:cxnLst>
    <dgm:cxn modelId="{F1E2D338-7B83-445C-9293-7E6636D472E6}" type="presOf" srcId="{D46176FC-BAB6-4F85-858D-602DCC6AEA79}" destId="{836FF9F2-3F27-49C1-8F4E-CACE395252F0}" srcOrd="0" destOrd="0" presId="urn:microsoft.com/office/officeart/2005/8/layout/hList7"/>
    <dgm:cxn modelId="{2D334326-79CD-4ACE-96E3-B37735EB2404}" type="presOf" srcId="{83B1152D-D35D-4EB2-96B1-D5C6D89B65C6}" destId="{F4652DF4-2B73-4461-8BC6-8F040541E7C4}" srcOrd="0" destOrd="0" presId="urn:microsoft.com/office/officeart/2005/8/layout/hList7"/>
    <dgm:cxn modelId="{FD522D30-8EEF-47A7-97F2-36231BB0FA56}" type="presOf" srcId="{D5FEAF27-AFFE-48B7-9E7E-12E4B1D1BEA8}" destId="{11D5E366-0A0B-4A04-8632-A6A6D7CA9BE9}" srcOrd="0" destOrd="0" presId="urn:microsoft.com/office/officeart/2005/8/layout/hList7"/>
    <dgm:cxn modelId="{B241BECF-B4BC-4042-9A0C-F4A9A08A1E1C}" type="presOf" srcId="{124179D1-7564-4899-9D04-287054BB9E3D}" destId="{3B614F95-7D3A-453F-A10B-73975A55DF9D}" srcOrd="0" destOrd="0" presId="urn:microsoft.com/office/officeart/2005/8/layout/hList7"/>
    <dgm:cxn modelId="{C8BA47D8-A69F-440B-A544-F127AB360883}" type="presOf" srcId="{51379DCA-3E31-4402-852C-EEB17B985F49}" destId="{DA4656C6-5F9B-41E4-A6EB-3AC04882AD22}" srcOrd="0" destOrd="0" presId="urn:microsoft.com/office/officeart/2005/8/layout/hList7"/>
    <dgm:cxn modelId="{0695C4FC-6FDB-421D-8530-00C9734F8C47}" srcId="{D46176FC-BAB6-4F85-858D-602DCC6AEA79}" destId="{307CFD81-5504-4D49-A52F-C51B1DAC8D38}" srcOrd="4" destOrd="0" parTransId="{DFD6437D-9D33-4973-B3E1-06951780043D}" sibTransId="{41701BD8-2989-4D26-9235-FDAF44A89C6D}"/>
    <dgm:cxn modelId="{620244DE-DE93-4A72-8A94-836E41168E03}" srcId="{D46176FC-BAB6-4F85-858D-602DCC6AEA79}" destId="{D5FEAF27-AFFE-48B7-9E7E-12E4B1D1BEA8}" srcOrd="0" destOrd="0" parTransId="{C92BE278-DD6D-486A-B28A-EB680AA3B505}" sibTransId="{35EFF0A9-37B4-4AD2-9BBC-B893371A063F}"/>
    <dgm:cxn modelId="{D87D3B8F-78B3-4B0F-806A-AEDDE72A91A0}" type="presOf" srcId="{35EFF0A9-37B4-4AD2-9BBC-B893371A063F}" destId="{69FD03FE-E7CD-4533-842B-DAAA2BE6C27C}" srcOrd="0" destOrd="0" presId="urn:microsoft.com/office/officeart/2005/8/layout/hList7"/>
    <dgm:cxn modelId="{EAB9B8DC-2964-423A-84A5-AF28E3F109F4}" type="presOf" srcId="{2127E187-73DD-46DB-8BF7-23A7E80BB5BD}" destId="{BFA2EB6C-D7B4-4097-9D1A-1D33F3405E70}" srcOrd="0" destOrd="0" presId="urn:microsoft.com/office/officeart/2005/8/layout/hList7"/>
    <dgm:cxn modelId="{BE6C9DBC-4198-43B9-A337-18EC5897CE71}" type="presOf" srcId="{2127E187-73DD-46DB-8BF7-23A7E80BB5BD}" destId="{B8A1BD9D-2739-479E-8A75-15BB398E1F1F}" srcOrd="1" destOrd="0" presId="urn:microsoft.com/office/officeart/2005/8/layout/hList7"/>
    <dgm:cxn modelId="{4A716368-B161-476C-B0C3-01FE0341B201}" type="presOf" srcId="{1F0DF164-B96B-43E0-8EAC-CBAF0455E536}" destId="{91B69262-E414-45F7-8B5D-EAA89D750146}" srcOrd="1" destOrd="0" presId="urn:microsoft.com/office/officeart/2005/8/layout/hList7"/>
    <dgm:cxn modelId="{73F399C5-DD65-45CD-B3B6-B0FD9AD24332}" srcId="{D46176FC-BAB6-4F85-858D-602DCC6AEA79}" destId="{2127E187-73DD-46DB-8BF7-23A7E80BB5BD}" srcOrd="3" destOrd="0" parTransId="{FD5B3907-EABC-44EF-AA97-0280CAA92321}" sibTransId="{E7810149-A2CC-44E7-B89C-BA8136F8C685}"/>
    <dgm:cxn modelId="{A82808D0-B9BD-46A2-B789-7CE278B81FCB}" type="presOf" srcId="{307CFD81-5504-4D49-A52F-C51B1DAC8D38}" destId="{54A40C06-5D2D-49B7-965B-82820BBF2FF0}" srcOrd="0" destOrd="0" presId="urn:microsoft.com/office/officeart/2005/8/layout/hList7"/>
    <dgm:cxn modelId="{B55E8A17-3B40-4AA3-A4AA-B22BB12E41FE}" type="presOf" srcId="{51379DCA-3E31-4402-852C-EEB17B985F49}" destId="{F1030728-D902-4D66-BDA1-3FB51B064C89}" srcOrd="1" destOrd="0" presId="urn:microsoft.com/office/officeart/2005/8/layout/hList7"/>
    <dgm:cxn modelId="{719F90FE-D306-44CD-B45F-AFA3B4089F4C}" srcId="{D46176FC-BAB6-4F85-858D-602DCC6AEA79}" destId="{1F0DF164-B96B-43E0-8EAC-CBAF0455E536}" srcOrd="1" destOrd="0" parTransId="{1231F55F-5106-46CD-898D-78F5A14E5B32}" sibTransId="{83B1152D-D35D-4EB2-96B1-D5C6D89B65C6}"/>
    <dgm:cxn modelId="{6BA6029C-6049-48D3-B8B0-A992511413E9}" type="presOf" srcId="{D5FEAF27-AFFE-48B7-9E7E-12E4B1D1BEA8}" destId="{E76765AB-55D0-4ECF-888D-B566B24ABF7F}" srcOrd="1" destOrd="0" presId="urn:microsoft.com/office/officeart/2005/8/layout/hList7"/>
    <dgm:cxn modelId="{1A7CB4A9-2926-423E-91DF-423BBE206985}" srcId="{D46176FC-BAB6-4F85-858D-602DCC6AEA79}" destId="{51379DCA-3E31-4402-852C-EEB17B985F49}" srcOrd="2" destOrd="0" parTransId="{51FD5074-E1F3-468B-9C78-05D899B0EEBB}" sibTransId="{124179D1-7564-4899-9D04-287054BB9E3D}"/>
    <dgm:cxn modelId="{D69E0CE0-633D-4497-8DA5-3876AD0510EA}" type="presOf" srcId="{E7810149-A2CC-44E7-B89C-BA8136F8C685}" destId="{68E2629B-0357-42D3-A1E6-C715B554A0BA}" srcOrd="0" destOrd="0" presId="urn:microsoft.com/office/officeart/2005/8/layout/hList7"/>
    <dgm:cxn modelId="{79544CFC-86B5-4897-99B5-05F817BBE4F9}" type="presOf" srcId="{1F0DF164-B96B-43E0-8EAC-CBAF0455E536}" destId="{75B242A9-523C-4F6F-BB5B-A58CFAF31216}" srcOrd="0" destOrd="0" presId="urn:microsoft.com/office/officeart/2005/8/layout/hList7"/>
    <dgm:cxn modelId="{08FF5F51-DD70-4BC3-87C7-074EF43E1E19}" type="presOf" srcId="{307CFD81-5504-4D49-A52F-C51B1DAC8D38}" destId="{887E4A7D-15D5-4ABE-81C2-2B0425234E19}" srcOrd="1" destOrd="0" presId="urn:microsoft.com/office/officeart/2005/8/layout/hList7"/>
    <dgm:cxn modelId="{C4D0B2C7-F26A-4812-A675-2CC92A23782C}" type="presParOf" srcId="{836FF9F2-3F27-49C1-8F4E-CACE395252F0}" destId="{2D88FEF0-12DC-4B87-A6BE-C01BA9C86F90}" srcOrd="0" destOrd="0" presId="urn:microsoft.com/office/officeart/2005/8/layout/hList7"/>
    <dgm:cxn modelId="{60ECF34C-5712-4FD4-AB0D-4CB66E4AFE40}" type="presParOf" srcId="{836FF9F2-3F27-49C1-8F4E-CACE395252F0}" destId="{B7A850B2-F704-41AF-9488-36519239D55D}" srcOrd="1" destOrd="0" presId="urn:microsoft.com/office/officeart/2005/8/layout/hList7"/>
    <dgm:cxn modelId="{20C1696D-BBDC-4F7D-A9FD-43E68D20ADF8}" type="presParOf" srcId="{B7A850B2-F704-41AF-9488-36519239D55D}" destId="{6A03697A-F0F3-4559-91C3-13E29088ECA1}" srcOrd="0" destOrd="0" presId="urn:microsoft.com/office/officeart/2005/8/layout/hList7"/>
    <dgm:cxn modelId="{536942C9-DCD0-46C0-AB81-38F5232D739C}" type="presParOf" srcId="{6A03697A-F0F3-4559-91C3-13E29088ECA1}" destId="{11D5E366-0A0B-4A04-8632-A6A6D7CA9BE9}" srcOrd="0" destOrd="0" presId="urn:microsoft.com/office/officeart/2005/8/layout/hList7"/>
    <dgm:cxn modelId="{4178C421-98C3-4A65-9F7E-D8FA270DA27E}" type="presParOf" srcId="{6A03697A-F0F3-4559-91C3-13E29088ECA1}" destId="{E76765AB-55D0-4ECF-888D-B566B24ABF7F}" srcOrd="1" destOrd="0" presId="urn:microsoft.com/office/officeart/2005/8/layout/hList7"/>
    <dgm:cxn modelId="{7614BD4E-DF3B-4177-A6C2-5148CFE97DF6}" type="presParOf" srcId="{6A03697A-F0F3-4559-91C3-13E29088ECA1}" destId="{05F1DFAB-8AE6-4EB0-AD04-6DEB394226A0}" srcOrd="2" destOrd="0" presId="urn:microsoft.com/office/officeart/2005/8/layout/hList7"/>
    <dgm:cxn modelId="{3B0C33B7-63B8-46D0-B1EE-CAAEE64E1DC8}" type="presParOf" srcId="{6A03697A-F0F3-4559-91C3-13E29088ECA1}" destId="{FDC3285A-DB2F-4686-B7F0-909E961B5F5E}" srcOrd="3" destOrd="0" presId="urn:microsoft.com/office/officeart/2005/8/layout/hList7"/>
    <dgm:cxn modelId="{5C3E199F-0FA6-44DC-91D4-615F8AC0CE35}" type="presParOf" srcId="{B7A850B2-F704-41AF-9488-36519239D55D}" destId="{69FD03FE-E7CD-4533-842B-DAAA2BE6C27C}" srcOrd="1" destOrd="0" presId="urn:microsoft.com/office/officeart/2005/8/layout/hList7"/>
    <dgm:cxn modelId="{8F705A54-506A-4EF5-8356-9993A4B00A7B}" type="presParOf" srcId="{B7A850B2-F704-41AF-9488-36519239D55D}" destId="{953DC955-1865-4E72-ADDA-013CEBE8447C}" srcOrd="2" destOrd="0" presId="urn:microsoft.com/office/officeart/2005/8/layout/hList7"/>
    <dgm:cxn modelId="{E5624CAC-C513-49D6-B6AD-4B935DBA045B}" type="presParOf" srcId="{953DC955-1865-4E72-ADDA-013CEBE8447C}" destId="{75B242A9-523C-4F6F-BB5B-A58CFAF31216}" srcOrd="0" destOrd="0" presId="urn:microsoft.com/office/officeart/2005/8/layout/hList7"/>
    <dgm:cxn modelId="{3441BDF6-9F76-454E-B3D0-2DE1FC39F180}" type="presParOf" srcId="{953DC955-1865-4E72-ADDA-013CEBE8447C}" destId="{91B69262-E414-45F7-8B5D-EAA89D750146}" srcOrd="1" destOrd="0" presId="urn:microsoft.com/office/officeart/2005/8/layout/hList7"/>
    <dgm:cxn modelId="{D3C2403B-E289-4C6E-A483-F1A7B199E285}" type="presParOf" srcId="{953DC955-1865-4E72-ADDA-013CEBE8447C}" destId="{A0F45B9D-0ECC-49F6-A050-A502054BB465}" srcOrd="2" destOrd="0" presId="urn:microsoft.com/office/officeart/2005/8/layout/hList7"/>
    <dgm:cxn modelId="{89203AF4-A5B6-4C05-91A9-7EF815E20BC4}" type="presParOf" srcId="{953DC955-1865-4E72-ADDA-013CEBE8447C}" destId="{8627BE6E-4E99-4C3A-851A-A6F3500DB96E}" srcOrd="3" destOrd="0" presId="urn:microsoft.com/office/officeart/2005/8/layout/hList7"/>
    <dgm:cxn modelId="{D079FCCF-5A32-4EBA-90F4-D684C6C1584A}" type="presParOf" srcId="{B7A850B2-F704-41AF-9488-36519239D55D}" destId="{F4652DF4-2B73-4461-8BC6-8F040541E7C4}" srcOrd="3" destOrd="0" presId="urn:microsoft.com/office/officeart/2005/8/layout/hList7"/>
    <dgm:cxn modelId="{BC48C8F7-B94A-48F6-A756-6C56BBA75649}" type="presParOf" srcId="{B7A850B2-F704-41AF-9488-36519239D55D}" destId="{F8CEB190-6C0D-4094-ADE1-6D03AB71EC79}" srcOrd="4" destOrd="0" presId="urn:microsoft.com/office/officeart/2005/8/layout/hList7"/>
    <dgm:cxn modelId="{19534BC2-2971-4C3E-9A9A-2714D73FB702}" type="presParOf" srcId="{F8CEB190-6C0D-4094-ADE1-6D03AB71EC79}" destId="{DA4656C6-5F9B-41E4-A6EB-3AC04882AD22}" srcOrd="0" destOrd="0" presId="urn:microsoft.com/office/officeart/2005/8/layout/hList7"/>
    <dgm:cxn modelId="{74267F71-55D2-4A5D-A000-09CE9E587FB5}" type="presParOf" srcId="{F8CEB190-6C0D-4094-ADE1-6D03AB71EC79}" destId="{F1030728-D902-4D66-BDA1-3FB51B064C89}" srcOrd="1" destOrd="0" presId="urn:microsoft.com/office/officeart/2005/8/layout/hList7"/>
    <dgm:cxn modelId="{53F6B0B6-D1BA-40D8-B6D9-E7EC78FC026A}" type="presParOf" srcId="{F8CEB190-6C0D-4094-ADE1-6D03AB71EC79}" destId="{C574FF23-1743-45BC-B206-C22B6FD2836F}" srcOrd="2" destOrd="0" presId="urn:microsoft.com/office/officeart/2005/8/layout/hList7"/>
    <dgm:cxn modelId="{78DCBDE0-8F5E-4012-B16E-D59D2A9374D3}" type="presParOf" srcId="{F8CEB190-6C0D-4094-ADE1-6D03AB71EC79}" destId="{A047F314-D866-45BB-8A68-F78265F1D3BB}" srcOrd="3" destOrd="0" presId="urn:microsoft.com/office/officeart/2005/8/layout/hList7"/>
    <dgm:cxn modelId="{B78C9109-2B33-4340-89CF-524E955BD043}" type="presParOf" srcId="{B7A850B2-F704-41AF-9488-36519239D55D}" destId="{3B614F95-7D3A-453F-A10B-73975A55DF9D}" srcOrd="5" destOrd="0" presId="urn:microsoft.com/office/officeart/2005/8/layout/hList7"/>
    <dgm:cxn modelId="{7EEE0399-E74F-4C45-970D-CE9D4667B678}" type="presParOf" srcId="{B7A850B2-F704-41AF-9488-36519239D55D}" destId="{A98952FB-272F-463F-89C1-893BFCB7CBA3}" srcOrd="6" destOrd="0" presId="urn:microsoft.com/office/officeart/2005/8/layout/hList7"/>
    <dgm:cxn modelId="{88481079-85B5-404D-B49D-53F9A92053C1}" type="presParOf" srcId="{A98952FB-272F-463F-89C1-893BFCB7CBA3}" destId="{BFA2EB6C-D7B4-4097-9D1A-1D33F3405E70}" srcOrd="0" destOrd="0" presId="urn:microsoft.com/office/officeart/2005/8/layout/hList7"/>
    <dgm:cxn modelId="{CCC81D3B-7985-45D1-B034-4B9F83E5CE6E}" type="presParOf" srcId="{A98952FB-272F-463F-89C1-893BFCB7CBA3}" destId="{B8A1BD9D-2739-479E-8A75-15BB398E1F1F}" srcOrd="1" destOrd="0" presId="urn:microsoft.com/office/officeart/2005/8/layout/hList7"/>
    <dgm:cxn modelId="{648FB179-CB50-4173-A5AD-F5294303480C}" type="presParOf" srcId="{A98952FB-272F-463F-89C1-893BFCB7CBA3}" destId="{8548E8D8-733F-4A5E-900F-FC0DC26D79CF}" srcOrd="2" destOrd="0" presId="urn:microsoft.com/office/officeart/2005/8/layout/hList7"/>
    <dgm:cxn modelId="{FD7DF436-0EA1-4E50-A0A9-A4C458374328}" type="presParOf" srcId="{A98952FB-272F-463F-89C1-893BFCB7CBA3}" destId="{B6A7EA3B-8CE8-4B8F-A548-BEF631127F47}" srcOrd="3" destOrd="0" presId="urn:microsoft.com/office/officeart/2005/8/layout/hList7"/>
    <dgm:cxn modelId="{FDC30773-EF0E-4866-8954-2783D6EEF700}" type="presParOf" srcId="{B7A850B2-F704-41AF-9488-36519239D55D}" destId="{68E2629B-0357-42D3-A1E6-C715B554A0BA}" srcOrd="7" destOrd="0" presId="urn:microsoft.com/office/officeart/2005/8/layout/hList7"/>
    <dgm:cxn modelId="{A573BCAC-2231-4363-A723-D18364C75E37}" type="presParOf" srcId="{B7A850B2-F704-41AF-9488-36519239D55D}" destId="{1B40BEAE-FC0F-40C2-B89E-02715758CE61}" srcOrd="8" destOrd="0" presId="urn:microsoft.com/office/officeart/2005/8/layout/hList7"/>
    <dgm:cxn modelId="{A0B14FEF-4711-4066-95B9-AFD3884A9438}" type="presParOf" srcId="{1B40BEAE-FC0F-40C2-B89E-02715758CE61}" destId="{54A40C06-5D2D-49B7-965B-82820BBF2FF0}" srcOrd="0" destOrd="0" presId="urn:microsoft.com/office/officeart/2005/8/layout/hList7"/>
    <dgm:cxn modelId="{137C9076-39B4-4621-8C9E-7DF88C0EAE65}" type="presParOf" srcId="{1B40BEAE-FC0F-40C2-B89E-02715758CE61}" destId="{887E4A7D-15D5-4ABE-81C2-2B0425234E19}" srcOrd="1" destOrd="0" presId="urn:microsoft.com/office/officeart/2005/8/layout/hList7"/>
    <dgm:cxn modelId="{94A088D0-5996-4652-9952-23A3B1AB9ABC}" type="presParOf" srcId="{1B40BEAE-FC0F-40C2-B89E-02715758CE61}" destId="{BF02FEE0-D03E-4677-B976-583E252093C1}" srcOrd="2" destOrd="0" presId="urn:microsoft.com/office/officeart/2005/8/layout/hList7"/>
    <dgm:cxn modelId="{B178A814-F87E-417A-A328-57CE4A850F9A}" type="presParOf" srcId="{1B40BEAE-FC0F-40C2-B89E-02715758CE61}" destId="{D58003FA-9291-4691-8ACD-02F81200A06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1CCD536-6602-4C64-A2D1-9AD5C7DF1C8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60F9508-EB51-4B53-B821-0889E189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525EAF-6CB9-44DD-A75C-48BCD5E915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55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45555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8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A1C9C-6B62-4129-B194-AC3F554DEF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5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0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0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60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2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42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8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5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70408" y="1709717"/>
            <a:ext cx="3858895" cy="2597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1967" y="1709717"/>
            <a:ext cx="3866632" cy="259712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61112" y="1709717"/>
            <a:ext cx="3864163" cy="2597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39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15914" y="1480174"/>
            <a:ext cx="1772266" cy="1772266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38598" y="1690324"/>
            <a:ext cx="4089386" cy="4062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90324"/>
            <a:ext cx="4063992" cy="406212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02590" y="1690324"/>
            <a:ext cx="4089410" cy="4062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5443" y="4066484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55444" y="1797219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26673" y="4066484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6674" y="1797219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6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690841"/>
            <a:ext cx="6104772" cy="40795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4500" spc="-16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chemeClr val="bg1"/>
                </a:solidFill>
              </a:defRPr>
            </a:lvl1pPr>
            <a:lvl2pPr marL="257156" indent="0" algn="ctr">
              <a:buNone/>
              <a:defRPr sz="1125"/>
            </a:lvl2pPr>
            <a:lvl3pPr marL="514312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80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  <a:lvl2pPr marL="257156" indent="0" algn="ctr">
              <a:buNone/>
              <a:defRPr sz="1800" b="1">
                <a:solidFill>
                  <a:srgbClr val="898989"/>
                </a:solidFill>
              </a:defRPr>
            </a:lvl2pPr>
            <a:lvl3pPr marL="514312" indent="0" algn="ctr">
              <a:buNone/>
              <a:defRPr sz="1800" b="1">
                <a:solidFill>
                  <a:srgbClr val="898989"/>
                </a:solidFill>
              </a:defRPr>
            </a:lvl3pPr>
            <a:lvl4pPr marL="771468" indent="0" algn="ctr">
              <a:buNone/>
              <a:defRPr sz="1800" b="1">
                <a:solidFill>
                  <a:srgbClr val="898989"/>
                </a:solidFill>
              </a:defRPr>
            </a:lvl4pPr>
            <a:lvl5pPr marL="1028624" indent="0" algn="ctr">
              <a:buNone/>
              <a:defRPr sz="18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608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57087" y="6194310"/>
            <a:ext cx="2394420" cy="365125"/>
          </a:xfrm>
        </p:spPr>
        <p:txBody>
          <a:bodyPr/>
          <a:lstStyle/>
          <a:p>
            <a:fld id="{7634B77F-D597-4DDB-9B12-A02DD8D06668}" type="datetime4">
              <a:rPr lang="en-US" smtClean="0"/>
              <a:t>March 26, 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10"/>
            <a:ext cx="4114800" cy="365125"/>
          </a:xfrm>
        </p:spPr>
        <p:txBody>
          <a:bodyPr/>
          <a:lstStyle/>
          <a:p>
            <a:r>
              <a:rPr lang="en-US" dirty="0"/>
              <a:t>https://disasterloan.sba.gov/ela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1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967515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181" b="1">
                <a:solidFill>
                  <a:srgbClr val="898989"/>
                </a:solidFill>
              </a:defRPr>
            </a:lvl1pPr>
            <a:lvl2pPr marL="257156" indent="0" algn="ctr">
              <a:buNone/>
              <a:defRPr sz="1125"/>
            </a:lvl2pPr>
            <a:lvl3pPr marL="514312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80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14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17" y="1606514"/>
            <a:ext cx="4471167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6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6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1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3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95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1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0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68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68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9" y="1268765"/>
            <a:ext cx="9259747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80"/>
            <a:ext cx="9259747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2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608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57087" y="6194308"/>
            <a:ext cx="23944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8"/>
            <a:ext cx="4114800" cy="365125"/>
          </a:xfrm>
        </p:spPr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8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967513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5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8825"/>
            <a:ext cx="51816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8825"/>
            <a:ext cx="51816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91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996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6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2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6557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39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082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6015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49F81-772C-4D9C-A628-A06FD1D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1A4268-AE9C-43E4-9AF5-5446955F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C23EEC-2879-42DC-B3D3-1CB808E2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FDC23-A0D1-400C-871C-73DB6C94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34EFD0-71D3-457E-9254-44CCCED0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D94-EA6D-4964-92BE-3D7D358FD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57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2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82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62" r:id="rId21"/>
    <p:sldLayoutId id="2147483666" r:id="rId22"/>
    <p:sldLayoutId id="2147483671" r:id="rId23"/>
    <p:sldLayoutId id="2147483699" r:id="rId24"/>
    <p:sldLayoutId id="2147483700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128736" y="84029"/>
            <a:ext cx="11934528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5748"/>
            <a:ext cx="105156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58801" y="6194308"/>
            <a:ext cx="2356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6222835" y="1100377"/>
            <a:ext cx="126396" cy="11217403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1894736" y="6328189"/>
            <a:ext cx="168528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512422"/>
            <a:ext cx="442860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veymonkey.com/r/SmallBusinessImpactSurvey" TargetMode="External"/><Relationship Id="rId3" Type="http://schemas.openxmlformats.org/officeDocument/2006/relationships/image" Target="../media/image24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usvieda.org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ema.vi.gov/" TargetMode="External"/><Relationship Id="rId2" Type="http://schemas.openxmlformats.org/officeDocument/2006/relationships/hyperlink" Target="http://www.doh.vi.gov/coronavirus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cdc.gov/" TargetMode="External"/><Relationship Id="rId4" Type="http://schemas.openxmlformats.org/officeDocument/2006/relationships/hyperlink" Target="http://www.facebook.com/GovernmentHouseUS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disas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Ela.doc@sba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.gov/coronavirus" TargetMode="External"/><Relationship Id="rId2" Type="http://schemas.openxmlformats.org/officeDocument/2006/relationships/hyperlink" Target="http://www.sba.gov/coronaviru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jpeg"/><Relationship Id="rId4" Type="http://schemas.openxmlformats.org/officeDocument/2006/relationships/hyperlink" Target="https://gcc01.safelinks.protection.outlook.com/?url=http://www.gobierno.usa.gov/coronavirus&amp;data=02|01|Rachel.Howard@sba.gov|f6b0d5d10f104bc980a508d7ccddd9ec|3c89fd8a7f684667aa1541ebf2208961|1|0|637203125518665266&amp;sdata=9z6An0yS8lmXoFW9EVNTviPRnadDHRZ/9KycQwM0MN8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4" y="2027450"/>
            <a:ext cx="1962816" cy="11612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788" y="580900"/>
            <a:ext cx="7800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atin typeface="Century Gothic" panose="020B0502020202020204" pitchFamily="34" charset="0"/>
                <a:ea typeface="Roboto Bk" pitchFamily="2" charset="0"/>
              </a:rPr>
              <a:t>U.S. Virgin Islands Economic Development Authority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788" y="4681967"/>
            <a:ext cx="11244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Franklin Gothic Book" panose="020B0503020102020204" pitchFamily="34" charset="0"/>
              </a:rPr>
              <a:t>Webinar: Small Business COVID-19 </a:t>
            </a:r>
            <a:r>
              <a:rPr lang="en-US" sz="4000" b="1" dirty="0" smtClean="0">
                <a:latin typeface="Franklin Gothic Book" panose="020B0503020102020204" pitchFamily="34" charset="0"/>
              </a:rPr>
              <a:t>Resources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Moderator: Wayne Biggs Jr., USVIEDA Assistant CEO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800" dirty="0">
                <a:latin typeface="Franklin Gothic Book" panose="020B0503020102020204" pitchFamily="34" charset="0"/>
              </a:rPr>
              <a:t>March 26, 2020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10:00am</a:t>
            </a:r>
          </a:p>
        </p:txBody>
      </p:sp>
    </p:spTree>
    <p:extLst>
      <p:ext uri="{BB962C8B-B14F-4D97-AF65-F5344CB8AC3E}">
        <p14:creationId xmlns:p14="http://schemas.microsoft.com/office/powerpoint/2010/main" val="3409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600" y="222889"/>
            <a:ext cx="1122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  <a:ea typeface="Roboto Th" pitchFamily="2" charset="0"/>
              </a:rPr>
              <a:t>COVID-19  Territorial Economic Impact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90090" y="6130253"/>
            <a:ext cx="1280720" cy="559455"/>
            <a:chOff x="10620596" y="6141269"/>
            <a:chExt cx="1280720" cy="559455"/>
          </a:xfrm>
        </p:grpSpPr>
        <p:sp>
          <p:nvSpPr>
            <p:cNvPr id="42" name="Slide Number Placeholder 10"/>
            <p:cNvSpPr txBox="1">
              <a:spLocks/>
            </p:cNvSpPr>
            <p:nvPr/>
          </p:nvSpPr>
          <p:spPr>
            <a:xfrm>
              <a:off x="11472871" y="6200937"/>
              <a:ext cx="428445" cy="466345"/>
            </a:xfrm>
            <a:prstGeom prst="rect">
              <a:avLst/>
            </a:prstGeom>
            <a:solidFill>
              <a:srgbClr val="C00000"/>
            </a:solidFill>
            <a:effectLst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88F8294-96DA-42F7-8EA2-7EF74E10DBCB}" type="slidenum">
                <a:rPr lang="en-US" dirty="0" smtClean="0">
                  <a:solidFill>
                    <a:schemeClr val="bg1"/>
                  </a:solidFill>
                  <a:latin typeface="Calibri" pitchFamily="34" charset="0"/>
                </a:rPr>
                <a:t>10</a:t>
              </a:fld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0596" y="6170759"/>
              <a:ext cx="839234" cy="496524"/>
            </a:xfrm>
            <a:prstGeom prst="rect">
              <a:avLst/>
            </a:prstGeom>
            <a:solidFill>
              <a:srgbClr val="C3C0BB"/>
            </a:solidFill>
          </p:spPr>
        </p:pic>
        <p:sp>
          <p:nvSpPr>
            <p:cNvPr id="44" name="Rectangle 43"/>
            <p:cNvSpPr/>
            <p:nvPr/>
          </p:nvSpPr>
          <p:spPr>
            <a:xfrm>
              <a:off x="10620596" y="6141269"/>
              <a:ext cx="1280720" cy="559455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025" y="1302308"/>
            <a:ext cx="120926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/>
              <a:t>Celebrate the People</a:t>
            </a:r>
          </a:p>
          <a:p>
            <a:pPr lvl="0"/>
            <a:endParaRPr lang="en-US" sz="4000" b="1" dirty="0"/>
          </a:p>
          <a:p>
            <a:pPr lvl="0"/>
            <a:r>
              <a:rPr lang="en-US" sz="4000" b="1" dirty="0"/>
              <a:t>Monthly Features of EDB and EZC Clients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Earned Media vs. Paid Media 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Objective: Reduce advertising spending -&gt; Increase storytelling worth sharing</a:t>
            </a:r>
          </a:p>
          <a:p>
            <a:pPr marL="571500" lvl="0" indent="-571500">
              <a:buFontTx/>
              <a:buChar char="-"/>
            </a:pPr>
            <a:endParaRPr lang="en-US" sz="4000" b="1" dirty="0"/>
          </a:p>
          <a:p>
            <a:pPr lvl="0"/>
            <a:r>
              <a:rPr lang="en-US" sz="2400" b="1" dirty="0">
                <a:solidFill>
                  <a:srgbClr val="C00000"/>
                </a:solidFill>
              </a:rPr>
              <a:t>Change the culture – Build Multigenerational Wealth</a:t>
            </a:r>
            <a:endParaRPr lang="en-US" sz="16600" dirty="0"/>
          </a:p>
        </p:txBody>
      </p:sp>
      <p:sp>
        <p:nvSpPr>
          <p:cNvPr id="2" name="TextBox 1"/>
          <p:cNvSpPr txBox="1"/>
          <p:nvPr/>
        </p:nvSpPr>
        <p:spPr>
          <a:xfrm>
            <a:off x="8620018" y="1471754"/>
            <a:ext cx="2561210" cy="584775"/>
          </a:xfrm>
          <a:prstGeom prst="rect">
            <a:avLst/>
          </a:prstGeom>
          <a:solidFill>
            <a:srgbClr val="011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#</a:t>
            </a:r>
            <a:r>
              <a:rPr lang="en-US" sz="3200" b="1" dirty="0" err="1">
                <a:solidFill>
                  <a:schemeClr val="bg1"/>
                </a:solidFill>
              </a:rPr>
              <a:t>BuildUSVI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56597"/>
            <a:ext cx="12640235" cy="6230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29324" y="6616311"/>
            <a:ext cx="920464" cy="777470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F70CFF-9CB2-4381-8927-8F4E9181B08E}"/>
              </a:ext>
            </a:extLst>
          </p:cNvPr>
          <p:cNvSpPr/>
          <p:nvPr/>
        </p:nvSpPr>
        <p:spPr>
          <a:xfrm>
            <a:off x="1" y="1249765"/>
            <a:ext cx="11644312" cy="5628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C75C28-03E7-476F-B5B9-49F80066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2" y="1280436"/>
            <a:ext cx="11776882" cy="56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600" y="222889"/>
            <a:ext cx="1122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  <a:ea typeface="Roboto Th" pitchFamily="2" charset="0"/>
              </a:rPr>
              <a:t>COVID-19 Economic Impact on Tourism Industry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90090" y="6130253"/>
            <a:ext cx="1280720" cy="559455"/>
            <a:chOff x="10620596" y="6141269"/>
            <a:chExt cx="1280720" cy="559455"/>
          </a:xfrm>
        </p:grpSpPr>
        <p:sp>
          <p:nvSpPr>
            <p:cNvPr id="42" name="Slide Number Placeholder 10"/>
            <p:cNvSpPr txBox="1">
              <a:spLocks/>
            </p:cNvSpPr>
            <p:nvPr/>
          </p:nvSpPr>
          <p:spPr>
            <a:xfrm>
              <a:off x="11472871" y="6200937"/>
              <a:ext cx="428445" cy="466345"/>
            </a:xfrm>
            <a:prstGeom prst="rect">
              <a:avLst/>
            </a:prstGeom>
            <a:solidFill>
              <a:srgbClr val="C00000"/>
            </a:solidFill>
            <a:effectLst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88F8294-96DA-42F7-8EA2-7EF74E10DBCB}" type="slidenum">
                <a:rPr lang="en-US" dirty="0" smtClean="0">
                  <a:solidFill>
                    <a:schemeClr val="bg1"/>
                  </a:solidFill>
                  <a:latin typeface="Calibri" pitchFamily="34" charset="0"/>
                </a:rPr>
                <a:t>11</a:t>
              </a:fld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0596" y="6170759"/>
              <a:ext cx="839234" cy="496524"/>
            </a:xfrm>
            <a:prstGeom prst="rect">
              <a:avLst/>
            </a:prstGeom>
            <a:solidFill>
              <a:srgbClr val="C3C0BB"/>
            </a:solidFill>
          </p:spPr>
        </p:pic>
        <p:sp>
          <p:nvSpPr>
            <p:cNvPr id="44" name="Rectangle 43"/>
            <p:cNvSpPr/>
            <p:nvPr/>
          </p:nvSpPr>
          <p:spPr>
            <a:xfrm>
              <a:off x="10620596" y="6141269"/>
              <a:ext cx="1280720" cy="559455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025" y="1302308"/>
            <a:ext cx="120926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/>
              <a:t>Celebrate the People</a:t>
            </a:r>
          </a:p>
          <a:p>
            <a:pPr lvl="0"/>
            <a:endParaRPr lang="en-US" sz="4000" b="1" dirty="0"/>
          </a:p>
          <a:p>
            <a:pPr lvl="0"/>
            <a:r>
              <a:rPr lang="en-US" sz="4000" b="1" dirty="0"/>
              <a:t>Monthly Features of EDB and EZC Clients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Earned Media vs. Paid Media 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Objective: Reduce advertising spending -&gt; Increase storytelling worth sharing</a:t>
            </a:r>
          </a:p>
          <a:p>
            <a:pPr marL="571500" lvl="0" indent="-571500">
              <a:buFontTx/>
              <a:buChar char="-"/>
            </a:pPr>
            <a:endParaRPr lang="en-US" sz="4000" b="1" dirty="0"/>
          </a:p>
          <a:p>
            <a:pPr lvl="0"/>
            <a:r>
              <a:rPr lang="en-US" sz="2400" b="1" dirty="0">
                <a:solidFill>
                  <a:srgbClr val="C00000"/>
                </a:solidFill>
              </a:rPr>
              <a:t>Change the culture – Build Multigenerational Wealth</a:t>
            </a:r>
            <a:endParaRPr lang="en-US" sz="16600" dirty="0"/>
          </a:p>
        </p:txBody>
      </p:sp>
      <p:sp>
        <p:nvSpPr>
          <p:cNvPr id="2" name="TextBox 1"/>
          <p:cNvSpPr txBox="1"/>
          <p:nvPr/>
        </p:nvSpPr>
        <p:spPr>
          <a:xfrm>
            <a:off x="8620018" y="1471754"/>
            <a:ext cx="2561210" cy="584775"/>
          </a:xfrm>
          <a:prstGeom prst="rect">
            <a:avLst/>
          </a:prstGeom>
          <a:solidFill>
            <a:srgbClr val="011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#</a:t>
            </a:r>
            <a:r>
              <a:rPr lang="en-US" sz="3200" b="1" dirty="0" err="1">
                <a:solidFill>
                  <a:schemeClr val="bg1"/>
                </a:solidFill>
              </a:rPr>
              <a:t>BuildUSVI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9295" y="1264019"/>
            <a:ext cx="12640235" cy="6230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42365" y="6465094"/>
            <a:ext cx="907423" cy="492919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3" y="1264019"/>
            <a:ext cx="10905145" cy="62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8143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407"/>
          <a:stretch>
            <a:fillRect/>
          </a:stretch>
        </p:blipFill>
        <p:spPr/>
      </p:pic>
      <p:sp>
        <p:nvSpPr>
          <p:cNvPr id="40" name="Rectangle 39"/>
          <p:cNvSpPr/>
          <p:nvPr/>
        </p:nvSpPr>
        <p:spPr>
          <a:xfrm>
            <a:off x="499781" y="5567795"/>
            <a:ext cx="897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Since the launch of the new website, the </a:t>
            </a:r>
            <a:r>
              <a:rPr lang="en-US" sz="2400" u="sng" dirty="0">
                <a:solidFill>
                  <a:srgbClr val="002060"/>
                </a:solidFill>
                <a:latin typeface="Franklin Gothic Book" panose="020B0503020102020204" pitchFamily="34" charset="0"/>
                <a:hlinkClick r:id="rId6"/>
              </a:rPr>
              <a:t>www.usvieda.org</a:t>
            </a: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has an 85% increase of users visiting the website in the same time period over 2018.  </a:t>
            </a:r>
            <a:endParaRPr lang="en-GB" sz="2400" dirty="0">
              <a:solidFill>
                <a:srgbClr val="002060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9781" y="4803890"/>
            <a:ext cx="3486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August-September with </a:t>
            </a:r>
            <a:r>
              <a:rPr lang="en-GB" sz="20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Crucianpoint</a:t>
            </a:r>
            <a:endParaRPr lang="en-GB" sz="2000" b="1" dirty="0">
              <a:solidFill>
                <a:schemeClr val="accent3"/>
              </a:solidFill>
              <a:latin typeface="Century Gothic" panose="020B0502020202020204" pitchFamily="34" charset="0"/>
              <a:ea typeface="Roboto Bk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34471" y="5193312"/>
            <a:ext cx="3238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>
                <a:solidFill>
                  <a:schemeClr val="accent3"/>
                </a:solidFill>
                <a:latin typeface="Garamond" panose="02020404030301010803" pitchFamily="18" charset="0"/>
                <a:ea typeface="Roboto Lt" pitchFamily="2" charset="0"/>
              </a:rPr>
              <a:t>External and Internal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34472" y="4803890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September-November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421264" y="5193313"/>
            <a:ext cx="3238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>
                <a:solidFill>
                  <a:schemeClr val="accent3"/>
                </a:solidFill>
                <a:latin typeface="Garamond" panose="02020404030301010803" pitchFamily="18" charset="0"/>
                <a:ea typeface="Roboto Lt" pitchFamily="2" charset="0"/>
              </a:rPr>
              <a:t>Media Announcement April 1</a:t>
            </a:r>
            <a:r>
              <a:rPr lang="en-GB" sz="1400" baseline="30000" dirty="0">
                <a:solidFill>
                  <a:schemeClr val="accent3"/>
                </a:solidFill>
                <a:latin typeface="Garamond" panose="02020404030301010803" pitchFamily="18" charset="0"/>
                <a:ea typeface="Roboto Lt" pitchFamily="2" charset="0"/>
              </a:rPr>
              <a:t>st</a:t>
            </a:r>
            <a:endParaRPr lang="en-GB" sz="1400" dirty="0">
              <a:solidFill>
                <a:schemeClr val="accent3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21263" y="4803890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Soft Launch February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865" y="1717477"/>
            <a:ext cx="3864953" cy="2590905"/>
          </a:xfrm>
          <a:prstGeom prst="rect">
            <a:avLst/>
          </a:prstGeom>
          <a:gradFill>
            <a:gsLst>
              <a:gs pos="100000">
                <a:srgbClr val="0E6CB6"/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91748" y="6138470"/>
            <a:ext cx="1280720" cy="559455"/>
            <a:chOff x="9089942" y="6226177"/>
            <a:chExt cx="1280720" cy="559455"/>
          </a:xfrm>
        </p:grpSpPr>
        <p:sp>
          <p:nvSpPr>
            <p:cNvPr id="31" name="Slide Number Placeholder 10"/>
            <p:cNvSpPr txBox="1">
              <a:spLocks/>
            </p:cNvSpPr>
            <p:nvPr/>
          </p:nvSpPr>
          <p:spPr>
            <a:xfrm>
              <a:off x="9942217" y="6285845"/>
              <a:ext cx="428445" cy="466345"/>
            </a:xfrm>
            <a:prstGeom prst="rect">
              <a:avLst/>
            </a:prstGeom>
            <a:solidFill>
              <a:srgbClr val="C00000"/>
            </a:solidFill>
            <a:effectLst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7B67E2F-9D74-4C6A-AF5B-D2A91C8C4DC9}" type="slidenum">
                <a:rPr lang="en-US">
                  <a:solidFill>
                    <a:schemeClr val="bg1"/>
                  </a:solidFill>
                  <a:latin typeface="Calibri" pitchFamily="34" charset="0"/>
                </a:rPr>
                <a:t>12</a:t>
              </a:fld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9089942" y="6226177"/>
              <a:ext cx="1280720" cy="559455"/>
              <a:chOff x="10650806" y="6145019"/>
              <a:chExt cx="1280720" cy="55945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650806" y="6174509"/>
                <a:ext cx="839234" cy="496524"/>
              </a:xfrm>
              <a:prstGeom prst="rect">
                <a:avLst/>
              </a:prstGeom>
              <a:solidFill>
                <a:srgbClr val="C3C0BB"/>
              </a:solidFill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0650806" y="6145019"/>
                <a:ext cx="1280720" cy="559455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776925" y="245815"/>
            <a:ext cx="680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  <a:ea typeface="Roboto Th" pitchFamily="2" charset="0"/>
              </a:rPr>
              <a:t>Business Impact Survey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67561" y="1717477"/>
            <a:ext cx="3849995" cy="2590905"/>
          </a:xfrm>
          <a:prstGeom prst="rect">
            <a:avLst/>
          </a:prstGeom>
          <a:gradFill>
            <a:gsLst>
              <a:gs pos="100000">
                <a:srgbClr val="0E6CB6"/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2866" y="3748445"/>
            <a:ext cx="291100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  <a:ea typeface="Roboto Bk" pitchFamily="2" charset="0"/>
              </a:rPr>
              <a:t>Redesign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10100" y="3748445"/>
            <a:ext cx="291100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  <a:ea typeface="Roboto Bk" pitchFamily="2" charset="0"/>
              </a:rPr>
              <a:t>Focus Groups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62402" y="1712827"/>
            <a:ext cx="3860026" cy="2590905"/>
          </a:xfrm>
          <a:prstGeom prst="rect">
            <a:avLst/>
          </a:prstGeom>
          <a:gradFill>
            <a:gsLst>
              <a:gs pos="100000">
                <a:srgbClr val="0E6CB6"/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857536" y="3748445"/>
            <a:ext cx="251235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  <a:ea typeface="Roboto Bk" pitchFamily="2" charset="0"/>
              </a:rPr>
              <a:t>Final Product</a:t>
            </a:r>
          </a:p>
        </p:txBody>
      </p:sp>
      <p:sp>
        <p:nvSpPr>
          <p:cNvPr id="29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34471" y="1247615"/>
            <a:ext cx="12738847" cy="5995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871" y="1474367"/>
            <a:ext cx="119051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The United States Virgin Islands Economic Development Authority (USVIEDA) is seeking your assistance to assess the impact of the coronavirus (COVID-19) on our small business community. Please complete the survey and  tell us what you are experiencing during the pandemic. 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The survey is short and will take approx. 5-7 minutes to complete.  </a:t>
            </a:r>
          </a:p>
          <a:p>
            <a:r>
              <a:rPr lang="en-US" sz="2600" dirty="0">
                <a:solidFill>
                  <a:schemeClr val="bg1"/>
                </a:solidFill>
              </a:rPr>
              <a:t>Link: </a:t>
            </a:r>
            <a:r>
              <a:rPr lang="en-US" sz="2600" u="sng" dirty="0">
                <a:solidFill>
                  <a:schemeClr val="bg1"/>
                </a:solidFill>
                <a:hlinkClick r:id="rId8"/>
              </a:rPr>
              <a:t>https://www.surveymonkey.com/r/SmallBusinessImpactSurvey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  <a:p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Deadline to complete this survey is Tuesday March </a:t>
            </a:r>
            <a:r>
              <a:rPr lang="en-US" sz="2600" b="1" dirty="0" smtClean="0">
                <a:solidFill>
                  <a:schemeClr val="bg1"/>
                </a:solidFill>
              </a:rPr>
              <a:t>31, </a:t>
            </a:r>
            <a:r>
              <a:rPr lang="en-US" sz="2600" b="1" dirty="0">
                <a:solidFill>
                  <a:schemeClr val="bg1"/>
                </a:solidFill>
              </a:rPr>
              <a:t>2020 at 5 p.m. </a:t>
            </a:r>
            <a:r>
              <a:rPr lang="en-US" sz="2600" dirty="0">
                <a:solidFill>
                  <a:schemeClr val="bg1"/>
                </a:solidFill>
              </a:rPr>
              <a:t> 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USVIEDA will use the information collected in this survey to create a rapid response to this ongoing crisis.</a:t>
            </a:r>
            <a:endParaRPr lang="en-US" sz="2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9888" y="6506514"/>
            <a:ext cx="912937" cy="496960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7" grpId="0"/>
      <p:bldP spid="58" grpId="0"/>
      <p:bldP spid="72" grpId="0"/>
      <p:bldP spid="73" grpId="0"/>
      <p:bldP spid="26" grpId="0"/>
      <p:bldP spid="37" grpId="0"/>
      <p:bldP spid="35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7875" y="1838706"/>
            <a:ext cx="8676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ea typeface="Roboto Th" pitchFamily="2" charset="0"/>
              </a:rPr>
              <a:t>Together We will Thrive. 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  <a:ea typeface="Roboto Th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ea typeface="Roboto Th" pitchFamily="2" charset="0"/>
              </a:rPr>
              <a:t>We Support Small Business.</a:t>
            </a:r>
          </a:p>
        </p:txBody>
      </p:sp>
      <p:sp>
        <p:nvSpPr>
          <p:cNvPr id="9" name="Oval 4"/>
          <p:cNvSpPr/>
          <p:nvPr/>
        </p:nvSpPr>
        <p:spPr>
          <a:xfrm>
            <a:off x="-1109381" y="804822"/>
            <a:ext cx="14050886" cy="441364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3"/>
          <a:stretch/>
        </p:blipFill>
        <p:spPr>
          <a:xfrm>
            <a:off x="1821656" y="5472112"/>
            <a:ext cx="1135857" cy="1125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1" r="31712"/>
          <a:stretch/>
        </p:blipFill>
        <p:spPr>
          <a:xfrm>
            <a:off x="7086600" y="5472111"/>
            <a:ext cx="1285876" cy="112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9" r="-424"/>
          <a:stretch/>
        </p:blipFill>
        <p:spPr>
          <a:xfrm>
            <a:off x="3028950" y="5470523"/>
            <a:ext cx="1143000" cy="1125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3045" y="5679396"/>
            <a:ext cx="867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ea typeface="Roboto Th" pitchFamily="2" charset="0"/>
              </a:rPr>
              <a:t>@</a:t>
            </a:r>
            <a:r>
              <a:rPr lang="en-US" sz="4000" b="1" dirty="0" err="1">
                <a:latin typeface="Century Gothic" panose="020B0502020202020204" pitchFamily="34" charset="0"/>
                <a:ea typeface="Roboto Th" pitchFamily="2" charset="0"/>
              </a:rPr>
              <a:t>usvieda</a:t>
            </a:r>
            <a:endParaRPr lang="en-US" sz="4000" b="1" dirty="0">
              <a:latin typeface="Century Gothic" panose="020B0502020202020204" pitchFamily="34" charset="0"/>
              <a:ea typeface="Roboto T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0495" y="5680948"/>
            <a:ext cx="867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ea typeface="Roboto Th" pitchFamily="2" charset="0"/>
              </a:rPr>
              <a:t>@</a:t>
            </a:r>
            <a:r>
              <a:rPr lang="en-US" sz="4000" b="1" dirty="0" err="1">
                <a:latin typeface="Century Gothic" panose="020B0502020202020204" pitchFamily="34" charset="0"/>
                <a:ea typeface="Roboto Th" pitchFamily="2" charset="0"/>
              </a:rPr>
              <a:t>usvi_eda</a:t>
            </a:r>
            <a:endParaRPr lang="en-US" sz="4000" b="1" dirty="0">
              <a:latin typeface="Century Gothic" panose="020B0502020202020204" pitchFamily="34" charset="0"/>
              <a:ea typeface="Roboto T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720" y="4370218"/>
            <a:ext cx="389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www.usvieda.org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67" y="118265"/>
            <a:ext cx="1240404" cy="7338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2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5153" y="1201270"/>
            <a:ext cx="12640235" cy="6230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966790" y="2797098"/>
            <a:ext cx="2117289" cy="2081866"/>
          </a:xfrm>
          <a:prstGeom prst="ellipse">
            <a:avLst/>
          </a:prstGeom>
          <a:solidFill>
            <a:schemeClr val="tx1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966791" y="2789592"/>
            <a:ext cx="2117288" cy="2117286"/>
          </a:xfrm>
          <a:prstGeom prst="ellipse">
            <a:avLst/>
          </a:prstGeom>
          <a:noFill/>
          <a:ln w="38100" cap="rnd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27" name="Straight Connector 26"/>
          <p:cNvCxnSpPr>
            <a:stCxn id="40" idx="7"/>
            <a:endCxn id="33" idx="3"/>
          </p:cNvCxnSpPr>
          <p:nvPr/>
        </p:nvCxnSpPr>
        <p:spPr>
          <a:xfrm flipV="1">
            <a:off x="6719711" y="2570792"/>
            <a:ext cx="632459" cy="570060"/>
          </a:xfrm>
          <a:prstGeom prst="line">
            <a:avLst/>
          </a:prstGeom>
          <a:ln w="12700">
            <a:solidFill>
              <a:srgbClr val="A29F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0" idx="6"/>
            <a:endCxn id="34" idx="2"/>
          </p:cNvCxnSpPr>
          <p:nvPr/>
        </p:nvCxnSpPr>
        <p:spPr>
          <a:xfrm>
            <a:off x="7007290" y="3835129"/>
            <a:ext cx="817675" cy="12812"/>
          </a:xfrm>
          <a:prstGeom prst="line">
            <a:avLst/>
          </a:prstGeom>
          <a:ln w="12700">
            <a:solidFill>
              <a:srgbClr val="A29F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0" idx="1"/>
            <a:endCxn id="36" idx="3"/>
          </p:cNvCxnSpPr>
          <p:nvPr/>
        </p:nvCxnSpPr>
        <p:spPr>
          <a:xfrm flipH="1" flipV="1">
            <a:off x="4829552" y="2565390"/>
            <a:ext cx="501606" cy="575462"/>
          </a:xfrm>
          <a:prstGeom prst="line">
            <a:avLst/>
          </a:prstGeom>
          <a:ln w="12700">
            <a:solidFill>
              <a:srgbClr val="A29F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7" idx="2"/>
          </p:cNvCxnSpPr>
          <p:nvPr/>
        </p:nvCxnSpPr>
        <p:spPr>
          <a:xfrm flipH="1">
            <a:off x="4378223" y="3829727"/>
            <a:ext cx="961471" cy="2499"/>
          </a:xfrm>
          <a:prstGeom prst="line">
            <a:avLst/>
          </a:prstGeom>
          <a:ln w="12700">
            <a:solidFill>
              <a:srgbClr val="A29F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225211" y="1830820"/>
            <a:ext cx="866931" cy="866931"/>
          </a:xfrm>
          <a:prstGeom prst="ellipse">
            <a:avLst/>
          </a:prstGeom>
          <a:solidFill>
            <a:srgbClr val="7DB0DD"/>
          </a:solidFill>
          <a:ln w="381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lt-LT" kern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24965" y="3414475"/>
            <a:ext cx="866931" cy="866931"/>
          </a:xfrm>
          <a:prstGeom prst="ellipse">
            <a:avLst/>
          </a:prstGeom>
          <a:solidFill>
            <a:srgbClr val="92D050"/>
          </a:solidFill>
          <a:ln w="381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lt-LT" kern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4089580" y="1825418"/>
            <a:ext cx="866931" cy="8669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3511292" y="3398760"/>
            <a:ext cx="866931" cy="8669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lt-LT" kern="0">
              <a:solidFill>
                <a:schemeClr val="accent3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43579" y="2853273"/>
            <a:ext cx="1963711" cy="1963711"/>
            <a:chOff x="5043579" y="2853273"/>
            <a:chExt cx="1963711" cy="1963711"/>
          </a:xfrm>
        </p:grpSpPr>
        <p:sp>
          <p:nvSpPr>
            <p:cNvPr id="40" name="Oval 39"/>
            <p:cNvSpPr/>
            <p:nvPr/>
          </p:nvSpPr>
          <p:spPr>
            <a:xfrm>
              <a:off x="5043579" y="2853273"/>
              <a:ext cx="1963711" cy="1963711"/>
            </a:xfrm>
            <a:prstGeom prst="ellipse">
              <a:avLst/>
            </a:prstGeom>
            <a:noFill/>
            <a:ln w="381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626971" y="3434439"/>
              <a:ext cx="796925" cy="790575"/>
              <a:chOff x="7754938" y="3033713"/>
              <a:chExt cx="796925" cy="790575"/>
            </a:xfrm>
          </p:grpSpPr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7754938" y="3033713"/>
                <a:ext cx="796925" cy="790575"/>
              </a:xfrm>
              <a:custGeom>
                <a:avLst/>
                <a:gdLst>
                  <a:gd name="T0" fmla="*/ 250 w 258"/>
                  <a:gd name="T1" fmla="*/ 222 h 256"/>
                  <a:gd name="T2" fmla="*/ 183 w 258"/>
                  <a:gd name="T3" fmla="*/ 155 h 256"/>
                  <a:gd name="T4" fmla="*/ 200 w 258"/>
                  <a:gd name="T5" fmla="*/ 100 h 256"/>
                  <a:gd name="T6" fmla="*/ 100 w 258"/>
                  <a:gd name="T7" fmla="*/ 0 h 256"/>
                  <a:gd name="T8" fmla="*/ 0 w 258"/>
                  <a:gd name="T9" fmla="*/ 100 h 256"/>
                  <a:gd name="T10" fmla="*/ 100 w 258"/>
                  <a:gd name="T11" fmla="*/ 200 h 256"/>
                  <a:gd name="T12" fmla="*/ 155 w 258"/>
                  <a:gd name="T13" fmla="*/ 184 h 256"/>
                  <a:gd name="T14" fmla="*/ 221 w 258"/>
                  <a:gd name="T15" fmla="*/ 250 h 256"/>
                  <a:gd name="T16" fmla="*/ 236 w 258"/>
                  <a:gd name="T17" fmla="*/ 256 h 256"/>
                  <a:gd name="T18" fmla="*/ 250 w 258"/>
                  <a:gd name="T19" fmla="*/ 250 h 256"/>
                  <a:gd name="T20" fmla="*/ 250 w 258"/>
                  <a:gd name="T21" fmla="*/ 222 h 256"/>
                  <a:gd name="T22" fmla="*/ 100 w 258"/>
                  <a:gd name="T23" fmla="*/ 184 h 256"/>
                  <a:gd name="T24" fmla="*/ 16 w 258"/>
                  <a:gd name="T25" fmla="*/ 100 h 256"/>
                  <a:gd name="T26" fmla="*/ 100 w 258"/>
                  <a:gd name="T27" fmla="*/ 16 h 256"/>
                  <a:gd name="T28" fmla="*/ 184 w 258"/>
                  <a:gd name="T29" fmla="*/ 100 h 256"/>
                  <a:gd name="T30" fmla="*/ 100 w 258"/>
                  <a:gd name="T31" fmla="*/ 184 h 256"/>
                  <a:gd name="T32" fmla="*/ 238 w 258"/>
                  <a:gd name="T33" fmla="*/ 239 h 256"/>
                  <a:gd name="T34" fmla="*/ 236 w 258"/>
                  <a:gd name="T35" fmla="*/ 240 h 256"/>
                  <a:gd name="T36" fmla="*/ 233 w 258"/>
                  <a:gd name="T37" fmla="*/ 239 h 256"/>
                  <a:gd name="T38" fmla="*/ 168 w 258"/>
                  <a:gd name="T39" fmla="*/ 174 h 256"/>
                  <a:gd name="T40" fmla="*/ 173 w 258"/>
                  <a:gd name="T41" fmla="*/ 168 h 256"/>
                  <a:gd name="T42" fmla="*/ 238 w 258"/>
                  <a:gd name="T43" fmla="*/ 233 h 256"/>
                  <a:gd name="T44" fmla="*/ 240 w 258"/>
                  <a:gd name="T45" fmla="*/ 236 h 256"/>
                  <a:gd name="T46" fmla="*/ 238 w 258"/>
                  <a:gd name="T47" fmla="*/ 2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56">
                    <a:moveTo>
                      <a:pt x="250" y="222"/>
                    </a:move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94" y="139"/>
                      <a:pt x="200" y="121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55"/>
                      <a:pt x="44" y="200"/>
                      <a:pt x="100" y="200"/>
                    </a:cubicBezTo>
                    <a:cubicBezTo>
                      <a:pt x="120" y="200"/>
                      <a:pt x="139" y="194"/>
                      <a:pt x="155" y="184"/>
                    </a:cubicBez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5" y="254"/>
                      <a:pt x="231" y="256"/>
                      <a:pt x="236" y="256"/>
                    </a:cubicBezTo>
                    <a:cubicBezTo>
                      <a:pt x="241" y="256"/>
                      <a:pt x="246" y="254"/>
                      <a:pt x="250" y="250"/>
                    </a:cubicBezTo>
                    <a:cubicBezTo>
                      <a:pt x="258" y="242"/>
                      <a:pt x="258" y="230"/>
                      <a:pt x="250" y="222"/>
                    </a:cubicBezTo>
                    <a:close/>
                    <a:moveTo>
                      <a:pt x="100" y="184"/>
                    </a:moveTo>
                    <a:cubicBezTo>
                      <a:pt x="53" y="184"/>
                      <a:pt x="16" y="146"/>
                      <a:pt x="16" y="100"/>
                    </a:cubicBezTo>
                    <a:cubicBezTo>
                      <a:pt x="16" y="54"/>
                      <a:pt x="53" y="16"/>
                      <a:pt x="100" y="16"/>
                    </a:cubicBezTo>
                    <a:cubicBezTo>
                      <a:pt x="146" y="16"/>
                      <a:pt x="184" y="54"/>
                      <a:pt x="184" y="100"/>
                    </a:cubicBezTo>
                    <a:cubicBezTo>
                      <a:pt x="184" y="146"/>
                      <a:pt x="146" y="184"/>
                      <a:pt x="100" y="184"/>
                    </a:cubicBezTo>
                    <a:close/>
                    <a:moveTo>
                      <a:pt x="238" y="239"/>
                    </a:moveTo>
                    <a:cubicBezTo>
                      <a:pt x="237" y="240"/>
                      <a:pt x="236" y="240"/>
                      <a:pt x="236" y="240"/>
                    </a:cubicBezTo>
                    <a:cubicBezTo>
                      <a:pt x="235" y="240"/>
                      <a:pt x="234" y="240"/>
                      <a:pt x="233" y="239"/>
                    </a:cubicBezTo>
                    <a:cubicBezTo>
                      <a:pt x="168" y="174"/>
                      <a:pt x="168" y="174"/>
                      <a:pt x="168" y="174"/>
                    </a:cubicBezTo>
                    <a:cubicBezTo>
                      <a:pt x="169" y="172"/>
                      <a:pt x="171" y="170"/>
                      <a:pt x="173" y="168"/>
                    </a:cubicBezTo>
                    <a:cubicBezTo>
                      <a:pt x="238" y="233"/>
                      <a:pt x="238" y="233"/>
                      <a:pt x="238" y="233"/>
                    </a:cubicBezTo>
                    <a:cubicBezTo>
                      <a:pt x="239" y="234"/>
                      <a:pt x="240" y="235"/>
                      <a:pt x="240" y="236"/>
                    </a:cubicBezTo>
                    <a:cubicBezTo>
                      <a:pt x="240" y="237"/>
                      <a:pt x="239" y="238"/>
                      <a:pt x="238" y="239"/>
                    </a:cubicBezTo>
                    <a:close/>
                  </a:path>
                </a:pathLst>
              </a:custGeom>
              <a:solidFill>
                <a:srgbClr val="011689"/>
              </a:solidFill>
              <a:ln w="9525">
                <a:solidFill>
                  <a:srgbClr val="01168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851776" y="3128963"/>
                <a:ext cx="157163" cy="152400"/>
              </a:xfrm>
              <a:custGeom>
                <a:avLst/>
                <a:gdLst>
                  <a:gd name="T0" fmla="*/ 45 w 51"/>
                  <a:gd name="T1" fmla="*/ 1 h 49"/>
                  <a:gd name="T2" fmla="*/ 1 w 51"/>
                  <a:gd name="T3" fmla="*/ 44 h 49"/>
                  <a:gd name="T4" fmla="*/ 4 w 51"/>
                  <a:gd name="T5" fmla="*/ 49 h 49"/>
                  <a:gd name="T6" fmla="*/ 5 w 51"/>
                  <a:gd name="T7" fmla="*/ 49 h 49"/>
                  <a:gd name="T8" fmla="*/ 9 w 51"/>
                  <a:gd name="T9" fmla="*/ 47 h 49"/>
                  <a:gd name="T10" fmla="*/ 47 w 51"/>
                  <a:gd name="T11" fmla="*/ 9 h 49"/>
                  <a:gd name="T12" fmla="*/ 50 w 51"/>
                  <a:gd name="T13" fmla="*/ 4 h 49"/>
                  <a:gd name="T14" fmla="*/ 45 w 51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9">
                    <a:moveTo>
                      <a:pt x="45" y="1"/>
                    </a:moveTo>
                    <a:cubicBezTo>
                      <a:pt x="25" y="8"/>
                      <a:pt x="9" y="24"/>
                      <a:pt x="1" y="44"/>
                    </a:cubicBezTo>
                    <a:cubicBezTo>
                      <a:pt x="0" y="46"/>
                      <a:pt x="1" y="48"/>
                      <a:pt x="4" y="49"/>
                    </a:cubicBezTo>
                    <a:cubicBezTo>
                      <a:pt x="4" y="49"/>
                      <a:pt x="4" y="49"/>
                      <a:pt x="5" y="49"/>
                    </a:cubicBezTo>
                    <a:cubicBezTo>
                      <a:pt x="7" y="49"/>
                      <a:pt x="8" y="48"/>
                      <a:pt x="9" y="47"/>
                    </a:cubicBezTo>
                    <a:cubicBezTo>
                      <a:pt x="15" y="29"/>
                      <a:pt x="29" y="15"/>
                      <a:pt x="47" y="9"/>
                    </a:cubicBezTo>
                    <a:cubicBezTo>
                      <a:pt x="50" y="8"/>
                      <a:pt x="51" y="6"/>
                      <a:pt x="50" y="4"/>
                    </a:cubicBezTo>
                    <a:cubicBezTo>
                      <a:pt x="49" y="2"/>
                      <a:pt x="47" y="0"/>
                      <a:pt x="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323833" y="2002123"/>
            <a:ext cx="418369" cy="477848"/>
            <a:chOff x="5113338" y="4310063"/>
            <a:chExt cx="658813" cy="752475"/>
          </a:xfrm>
          <a:solidFill>
            <a:schemeClr val="bg1"/>
          </a:solidFill>
        </p:grpSpPr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5372100" y="4733926"/>
              <a:ext cx="141288" cy="200025"/>
            </a:xfrm>
            <a:custGeom>
              <a:avLst/>
              <a:gdLst>
                <a:gd name="T0" fmla="*/ 24 w 48"/>
                <a:gd name="T1" fmla="*/ 0 h 68"/>
                <a:gd name="T2" fmla="*/ 0 w 48"/>
                <a:gd name="T3" fmla="*/ 24 h 68"/>
                <a:gd name="T4" fmla="*/ 16 w 48"/>
                <a:gd name="T5" fmla="*/ 47 h 68"/>
                <a:gd name="T6" fmla="*/ 16 w 48"/>
                <a:gd name="T7" fmla="*/ 60 h 68"/>
                <a:gd name="T8" fmla="*/ 24 w 48"/>
                <a:gd name="T9" fmla="*/ 68 h 68"/>
                <a:gd name="T10" fmla="*/ 32 w 48"/>
                <a:gd name="T11" fmla="*/ 60 h 68"/>
                <a:gd name="T12" fmla="*/ 32 w 48"/>
                <a:gd name="T13" fmla="*/ 47 h 68"/>
                <a:gd name="T14" fmla="*/ 48 w 48"/>
                <a:gd name="T15" fmla="*/ 24 h 68"/>
                <a:gd name="T16" fmla="*/ 24 w 48"/>
                <a:gd name="T17" fmla="*/ 0 h 68"/>
                <a:gd name="T18" fmla="*/ 24 w 48"/>
                <a:gd name="T19" fmla="*/ 32 h 68"/>
                <a:gd name="T20" fmla="*/ 16 w 48"/>
                <a:gd name="T21" fmla="*/ 24 h 68"/>
                <a:gd name="T22" fmla="*/ 24 w 48"/>
                <a:gd name="T23" fmla="*/ 16 h 68"/>
                <a:gd name="T24" fmla="*/ 32 w 48"/>
                <a:gd name="T25" fmla="*/ 24 h 68"/>
                <a:gd name="T26" fmla="*/ 24 w 48"/>
                <a:gd name="T27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5"/>
                    <a:pt x="7" y="43"/>
                    <a:pt x="16" y="47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5"/>
                    <a:pt x="20" y="68"/>
                    <a:pt x="24" y="68"/>
                  </a:cubicBezTo>
                  <a:cubicBezTo>
                    <a:pt x="28" y="68"/>
                    <a:pt x="32" y="65"/>
                    <a:pt x="32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1" y="43"/>
                    <a:pt x="48" y="35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32"/>
                  </a:moveTo>
                  <a:cubicBezTo>
                    <a:pt x="20" y="32"/>
                    <a:pt x="16" y="29"/>
                    <a:pt x="16" y="24"/>
                  </a:cubicBezTo>
                  <a:cubicBezTo>
                    <a:pt x="16" y="20"/>
                    <a:pt x="20" y="16"/>
                    <a:pt x="24" y="16"/>
                  </a:cubicBezTo>
                  <a:cubicBezTo>
                    <a:pt x="28" y="16"/>
                    <a:pt x="32" y="20"/>
                    <a:pt x="32" y="24"/>
                  </a:cubicBezTo>
                  <a:cubicBezTo>
                    <a:pt x="32" y="29"/>
                    <a:pt x="28" y="32"/>
                    <a:pt x="2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  <a:latin typeface="Calibri" pitchFamily="34" charset="0"/>
              </a:endParaRPr>
            </a:p>
          </p:txBody>
        </p:sp>
        <p:sp>
          <p:nvSpPr>
            <p:cNvPr id="59" name="Freeform 55"/>
            <p:cNvSpPr>
              <a:spLocks noEditPoints="1"/>
            </p:cNvSpPr>
            <p:nvPr/>
          </p:nvSpPr>
          <p:spPr bwMode="auto">
            <a:xfrm>
              <a:off x="5113338" y="4310063"/>
              <a:ext cx="658813" cy="752475"/>
            </a:xfrm>
            <a:custGeom>
              <a:avLst/>
              <a:gdLst>
                <a:gd name="T0" fmla="*/ 200 w 224"/>
                <a:gd name="T1" fmla="*/ 88 h 256"/>
                <a:gd name="T2" fmla="*/ 176 w 224"/>
                <a:gd name="T3" fmla="*/ 88 h 256"/>
                <a:gd name="T4" fmla="*/ 176 w 224"/>
                <a:gd name="T5" fmla="*/ 64 h 256"/>
                <a:gd name="T6" fmla="*/ 112 w 224"/>
                <a:gd name="T7" fmla="*/ 0 h 256"/>
                <a:gd name="T8" fmla="*/ 48 w 224"/>
                <a:gd name="T9" fmla="*/ 64 h 256"/>
                <a:gd name="T10" fmla="*/ 48 w 224"/>
                <a:gd name="T11" fmla="*/ 88 h 256"/>
                <a:gd name="T12" fmla="*/ 24 w 224"/>
                <a:gd name="T13" fmla="*/ 88 h 256"/>
                <a:gd name="T14" fmla="*/ 0 w 224"/>
                <a:gd name="T15" fmla="*/ 112 h 256"/>
                <a:gd name="T16" fmla="*/ 0 w 224"/>
                <a:gd name="T17" fmla="*/ 232 h 256"/>
                <a:gd name="T18" fmla="*/ 24 w 224"/>
                <a:gd name="T19" fmla="*/ 256 h 256"/>
                <a:gd name="T20" fmla="*/ 200 w 224"/>
                <a:gd name="T21" fmla="*/ 256 h 256"/>
                <a:gd name="T22" fmla="*/ 224 w 224"/>
                <a:gd name="T23" fmla="*/ 232 h 256"/>
                <a:gd name="T24" fmla="*/ 224 w 224"/>
                <a:gd name="T25" fmla="*/ 112 h 256"/>
                <a:gd name="T26" fmla="*/ 200 w 224"/>
                <a:gd name="T27" fmla="*/ 88 h 256"/>
                <a:gd name="T28" fmla="*/ 64 w 224"/>
                <a:gd name="T29" fmla="*/ 64 h 256"/>
                <a:gd name="T30" fmla="*/ 112 w 224"/>
                <a:gd name="T31" fmla="*/ 16 h 256"/>
                <a:gd name="T32" fmla="*/ 160 w 224"/>
                <a:gd name="T33" fmla="*/ 64 h 256"/>
                <a:gd name="T34" fmla="*/ 160 w 224"/>
                <a:gd name="T35" fmla="*/ 88 h 256"/>
                <a:gd name="T36" fmla="*/ 152 w 224"/>
                <a:gd name="T37" fmla="*/ 88 h 256"/>
                <a:gd name="T38" fmla="*/ 152 w 224"/>
                <a:gd name="T39" fmla="*/ 64 h 256"/>
                <a:gd name="T40" fmla="*/ 112 w 224"/>
                <a:gd name="T41" fmla="*/ 24 h 256"/>
                <a:gd name="T42" fmla="*/ 72 w 224"/>
                <a:gd name="T43" fmla="*/ 64 h 256"/>
                <a:gd name="T44" fmla="*/ 72 w 224"/>
                <a:gd name="T45" fmla="*/ 88 h 256"/>
                <a:gd name="T46" fmla="*/ 64 w 224"/>
                <a:gd name="T47" fmla="*/ 88 h 256"/>
                <a:gd name="T48" fmla="*/ 64 w 224"/>
                <a:gd name="T49" fmla="*/ 64 h 256"/>
                <a:gd name="T50" fmla="*/ 144 w 224"/>
                <a:gd name="T51" fmla="*/ 88 h 256"/>
                <a:gd name="T52" fmla="*/ 80 w 224"/>
                <a:gd name="T53" fmla="*/ 88 h 256"/>
                <a:gd name="T54" fmla="*/ 80 w 224"/>
                <a:gd name="T55" fmla="*/ 64 h 256"/>
                <a:gd name="T56" fmla="*/ 112 w 224"/>
                <a:gd name="T57" fmla="*/ 32 h 256"/>
                <a:gd name="T58" fmla="*/ 144 w 224"/>
                <a:gd name="T59" fmla="*/ 64 h 256"/>
                <a:gd name="T60" fmla="*/ 144 w 224"/>
                <a:gd name="T61" fmla="*/ 88 h 256"/>
                <a:gd name="T62" fmla="*/ 208 w 224"/>
                <a:gd name="T63" fmla="*/ 232 h 256"/>
                <a:gd name="T64" fmla="*/ 200 w 224"/>
                <a:gd name="T65" fmla="*/ 240 h 256"/>
                <a:gd name="T66" fmla="*/ 24 w 224"/>
                <a:gd name="T67" fmla="*/ 240 h 256"/>
                <a:gd name="T68" fmla="*/ 16 w 224"/>
                <a:gd name="T69" fmla="*/ 232 h 256"/>
                <a:gd name="T70" fmla="*/ 16 w 224"/>
                <a:gd name="T71" fmla="*/ 112 h 256"/>
                <a:gd name="T72" fmla="*/ 24 w 224"/>
                <a:gd name="T73" fmla="*/ 104 h 256"/>
                <a:gd name="T74" fmla="*/ 200 w 224"/>
                <a:gd name="T75" fmla="*/ 104 h 256"/>
                <a:gd name="T76" fmla="*/ 208 w 224"/>
                <a:gd name="T77" fmla="*/ 112 h 256"/>
                <a:gd name="T78" fmla="*/ 208 w 224"/>
                <a:gd name="T79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56">
                  <a:moveTo>
                    <a:pt x="200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29"/>
                    <a:pt x="147" y="0"/>
                    <a:pt x="112" y="0"/>
                  </a:cubicBezTo>
                  <a:cubicBezTo>
                    <a:pt x="77" y="0"/>
                    <a:pt x="48" y="29"/>
                    <a:pt x="48" y="64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11" y="88"/>
                    <a:pt x="0" y="99"/>
                    <a:pt x="0" y="11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5"/>
                    <a:pt x="11" y="256"/>
                    <a:pt x="24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213" y="256"/>
                    <a:pt x="224" y="245"/>
                    <a:pt x="224" y="23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99"/>
                    <a:pt x="213" y="88"/>
                    <a:pt x="200" y="88"/>
                  </a:cubicBezTo>
                  <a:close/>
                  <a:moveTo>
                    <a:pt x="64" y="64"/>
                  </a:moveTo>
                  <a:cubicBezTo>
                    <a:pt x="64" y="38"/>
                    <a:pt x="85" y="16"/>
                    <a:pt x="112" y="16"/>
                  </a:cubicBezTo>
                  <a:cubicBezTo>
                    <a:pt x="138" y="16"/>
                    <a:pt x="160" y="38"/>
                    <a:pt x="160" y="6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42"/>
                    <a:pt x="134" y="24"/>
                    <a:pt x="112" y="24"/>
                  </a:cubicBezTo>
                  <a:cubicBezTo>
                    <a:pt x="90" y="24"/>
                    <a:pt x="72" y="42"/>
                    <a:pt x="72" y="64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64" y="88"/>
                    <a:pt x="64" y="88"/>
                    <a:pt x="64" y="88"/>
                  </a:cubicBezTo>
                  <a:lnTo>
                    <a:pt x="64" y="64"/>
                  </a:lnTo>
                  <a:close/>
                  <a:moveTo>
                    <a:pt x="144" y="88"/>
                  </a:moveTo>
                  <a:cubicBezTo>
                    <a:pt x="80" y="88"/>
                    <a:pt x="80" y="88"/>
                    <a:pt x="80" y="88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47"/>
                    <a:pt x="94" y="32"/>
                    <a:pt x="112" y="32"/>
                  </a:cubicBezTo>
                  <a:cubicBezTo>
                    <a:pt x="130" y="32"/>
                    <a:pt x="144" y="47"/>
                    <a:pt x="144" y="64"/>
                  </a:cubicBezTo>
                  <a:lnTo>
                    <a:pt x="144" y="88"/>
                  </a:lnTo>
                  <a:close/>
                  <a:moveTo>
                    <a:pt x="208" y="232"/>
                  </a:moveTo>
                  <a:cubicBezTo>
                    <a:pt x="208" y="237"/>
                    <a:pt x="204" y="240"/>
                    <a:pt x="200" y="240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0" y="240"/>
                    <a:pt x="16" y="237"/>
                    <a:pt x="16" y="23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08"/>
                    <a:pt x="20" y="104"/>
                    <a:pt x="24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4" y="104"/>
                    <a:pt x="208" y="108"/>
                    <a:pt x="208" y="112"/>
                  </a:cubicBezTo>
                  <a:lnTo>
                    <a:pt x="208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  <a:latin typeface="Calibri" pitchFamily="34" charset="0"/>
              </a:endParaRPr>
            </a:p>
          </p:txBody>
        </p:sp>
      </p:grp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8009812" y="3623487"/>
            <a:ext cx="465763" cy="412477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316348" y="1859889"/>
            <a:ext cx="34094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  <a:ea typeface="Roboto Lt" pitchFamily="2" charset="0"/>
              </a:rPr>
              <a:t>COVID-19 Impact on Overall Economy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876744" y="3400350"/>
            <a:ext cx="29243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  <a:ea typeface="Roboto Lt" pitchFamily="2" charset="0"/>
              </a:rPr>
              <a:t>SBA Economic Injury Disaster Loan (EIDL)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0575" y="3400721"/>
            <a:ext cx="29243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  <a:ea typeface="Roboto Lt" pitchFamily="2" charset="0"/>
              </a:rPr>
              <a:t>COVID-19 Impact on Tourism Industry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1985" y="1859626"/>
            <a:ext cx="34094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  <a:ea typeface="Roboto Lt" pitchFamily="2" charset="0"/>
              </a:rPr>
              <a:t>Reliable COVID-19 Resources (Local &amp; Federal)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2215" y="200915"/>
            <a:ext cx="650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  <a:ea typeface="Roboto Th" pitchFamily="2" charset="0"/>
              </a:rPr>
              <a:t>Agenda</a:t>
            </a:r>
            <a:endParaRPr lang="en-US" sz="3600" b="1" dirty="0">
              <a:latin typeface="Century Gothic" panose="020B0502020202020204" pitchFamily="34" charset="0"/>
              <a:ea typeface="Roboto Th" pitchFamily="2" charset="0"/>
            </a:endParaRPr>
          </a:p>
        </p:txBody>
      </p:sp>
      <p:sp>
        <p:nvSpPr>
          <p:cNvPr id="73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715069" y="3596636"/>
            <a:ext cx="519515" cy="466177"/>
            <a:chOff x="7970838" y="1109663"/>
            <a:chExt cx="1103313" cy="965201"/>
          </a:xfrm>
          <a:solidFill>
            <a:schemeClr val="bg1"/>
          </a:solidFill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7970838" y="1133476"/>
              <a:ext cx="860425" cy="941388"/>
            </a:xfrm>
            <a:custGeom>
              <a:avLst/>
              <a:gdLst>
                <a:gd name="T0" fmla="*/ 1613 w 2709"/>
                <a:gd name="T1" fmla="*/ 24 h 2965"/>
                <a:gd name="T2" fmla="*/ 1569 w 2709"/>
                <a:gd name="T3" fmla="*/ 71 h 2965"/>
                <a:gd name="T4" fmla="*/ 1590 w 2709"/>
                <a:gd name="T5" fmla="*/ 116 h 2965"/>
                <a:gd name="T6" fmla="*/ 1812 w 2709"/>
                <a:gd name="T7" fmla="*/ 322 h 2965"/>
                <a:gd name="T8" fmla="*/ 1841 w 2709"/>
                <a:gd name="T9" fmla="*/ 447 h 2965"/>
                <a:gd name="T10" fmla="*/ 1841 w 2709"/>
                <a:gd name="T11" fmla="*/ 562 h 2965"/>
                <a:gd name="T12" fmla="*/ 1841 w 2709"/>
                <a:gd name="T13" fmla="*/ 663 h 2965"/>
                <a:gd name="T14" fmla="*/ 1844 w 2709"/>
                <a:gd name="T15" fmla="*/ 733 h 2965"/>
                <a:gd name="T16" fmla="*/ 1874 w 2709"/>
                <a:gd name="T17" fmla="*/ 762 h 2965"/>
                <a:gd name="T18" fmla="*/ 1874 w 2709"/>
                <a:gd name="T19" fmla="*/ 871 h 2965"/>
                <a:gd name="T20" fmla="*/ 1862 w 2709"/>
                <a:gd name="T21" fmla="*/ 968 h 2965"/>
                <a:gd name="T22" fmla="*/ 1801 w 2709"/>
                <a:gd name="T23" fmla="*/ 1115 h 2965"/>
                <a:gd name="T24" fmla="*/ 1761 w 2709"/>
                <a:gd name="T25" fmla="*/ 1231 h 2965"/>
                <a:gd name="T26" fmla="*/ 1723 w 2709"/>
                <a:gd name="T27" fmla="*/ 1297 h 2965"/>
                <a:gd name="T28" fmla="*/ 1705 w 2709"/>
                <a:gd name="T29" fmla="*/ 1423 h 2965"/>
                <a:gd name="T30" fmla="*/ 1708 w 2709"/>
                <a:gd name="T31" fmla="*/ 1530 h 2965"/>
                <a:gd name="T32" fmla="*/ 1737 w 2709"/>
                <a:gd name="T33" fmla="*/ 1559 h 2965"/>
                <a:gd name="T34" fmla="*/ 1766 w 2709"/>
                <a:gd name="T35" fmla="*/ 1615 h 2965"/>
                <a:gd name="T36" fmla="*/ 1817 w 2709"/>
                <a:gd name="T37" fmla="*/ 1749 h 2965"/>
                <a:gd name="T38" fmla="*/ 1984 w 2709"/>
                <a:gd name="T39" fmla="*/ 1823 h 2965"/>
                <a:gd name="T40" fmla="*/ 2500 w 2709"/>
                <a:gd name="T41" fmla="*/ 2054 h 2965"/>
                <a:gd name="T42" fmla="*/ 2709 w 2709"/>
                <a:gd name="T43" fmla="*/ 2567 h 2965"/>
                <a:gd name="T44" fmla="*/ 2526 w 2709"/>
                <a:gd name="T45" fmla="*/ 2597 h 2965"/>
                <a:gd name="T46" fmla="*/ 2301 w 2709"/>
                <a:gd name="T47" fmla="*/ 2670 h 2965"/>
                <a:gd name="T48" fmla="*/ 2054 w 2709"/>
                <a:gd name="T49" fmla="*/ 2765 h 2965"/>
                <a:gd name="T50" fmla="*/ 1803 w 2709"/>
                <a:gd name="T51" fmla="*/ 2860 h 2965"/>
                <a:gd name="T52" fmla="*/ 1568 w 2709"/>
                <a:gd name="T53" fmla="*/ 2936 h 2965"/>
                <a:gd name="T54" fmla="*/ 1354 w 2709"/>
                <a:gd name="T55" fmla="*/ 1910 h 2965"/>
                <a:gd name="T56" fmla="*/ 1064 w 2709"/>
                <a:gd name="T57" fmla="*/ 2707 h 2965"/>
                <a:gd name="T58" fmla="*/ 1047 w 2709"/>
                <a:gd name="T59" fmla="*/ 2930 h 2965"/>
                <a:gd name="T60" fmla="*/ 810 w 2709"/>
                <a:gd name="T61" fmla="*/ 2843 h 2965"/>
                <a:gd name="T62" fmla="*/ 592 w 2709"/>
                <a:gd name="T63" fmla="*/ 2736 h 2965"/>
                <a:gd name="T64" fmla="*/ 372 w 2709"/>
                <a:gd name="T65" fmla="*/ 2639 h 2965"/>
                <a:gd name="T66" fmla="*/ 134 w 2709"/>
                <a:gd name="T67" fmla="*/ 2576 h 2965"/>
                <a:gd name="T68" fmla="*/ 135 w 2709"/>
                <a:gd name="T69" fmla="*/ 2110 h 2965"/>
                <a:gd name="T70" fmla="*/ 360 w 2709"/>
                <a:gd name="T71" fmla="*/ 1983 h 2965"/>
                <a:gd name="T72" fmla="*/ 651 w 2709"/>
                <a:gd name="T73" fmla="*/ 1852 h 2965"/>
                <a:gd name="T74" fmla="*/ 878 w 2709"/>
                <a:gd name="T75" fmla="*/ 1748 h 2965"/>
                <a:gd name="T76" fmla="*/ 929 w 2709"/>
                <a:gd name="T77" fmla="*/ 1606 h 2965"/>
                <a:gd name="T78" fmla="*/ 953 w 2709"/>
                <a:gd name="T79" fmla="*/ 1563 h 2965"/>
                <a:gd name="T80" fmla="*/ 993 w 2709"/>
                <a:gd name="T81" fmla="*/ 1539 h 2965"/>
                <a:gd name="T82" fmla="*/ 1020 w 2709"/>
                <a:gd name="T83" fmla="*/ 1348 h 2965"/>
                <a:gd name="T84" fmla="*/ 978 w 2709"/>
                <a:gd name="T85" fmla="*/ 1275 h 2965"/>
                <a:gd name="T86" fmla="*/ 915 w 2709"/>
                <a:gd name="T87" fmla="*/ 1113 h 2965"/>
                <a:gd name="T88" fmla="*/ 878 w 2709"/>
                <a:gd name="T89" fmla="*/ 1003 h 2965"/>
                <a:gd name="T90" fmla="*/ 837 w 2709"/>
                <a:gd name="T91" fmla="*/ 814 h 2965"/>
                <a:gd name="T92" fmla="*/ 836 w 2709"/>
                <a:gd name="T93" fmla="*/ 759 h 2965"/>
                <a:gd name="T94" fmla="*/ 871 w 2709"/>
                <a:gd name="T95" fmla="*/ 732 h 2965"/>
                <a:gd name="T96" fmla="*/ 882 w 2709"/>
                <a:gd name="T97" fmla="*/ 676 h 2965"/>
                <a:gd name="T98" fmla="*/ 883 w 2709"/>
                <a:gd name="T99" fmla="*/ 623 h 2965"/>
                <a:gd name="T100" fmla="*/ 883 w 2709"/>
                <a:gd name="T101" fmla="*/ 557 h 2965"/>
                <a:gd name="T102" fmla="*/ 900 w 2709"/>
                <a:gd name="T103" fmla="*/ 343 h 2965"/>
                <a:gd name="T104" fmla="*/ 969 w 2709"/>
                <a:gd name="T105" fmla="*/ 235 h 2965"/>
                <a:gd name="T106" fmla="*/ 1109 w 2709"/>
                <a:gd name="T107" fmla="*/ 128 h 2965"/>
                <a:gd name="T108" fmla="*/ 1312 w 2709"/>
                <a:gd name="T109" fmla="*/ 49 h 2965"/>
                <a:gd name="T110" fmla="*/ 1565 w 2709"/>
                <a:gd name="T111" fmla="*/ 1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9" h="2965">
                  <a:moveTo>
                    <a:pt x="1591" y="0"/>
                  </a:moveTo>
                  <a:lnTo>
                    <a:pt x="1619" y="1"/>
                  </a:lnTo>
                  <a:lnTo>
                    <a:pt x="1628" y="14"/>
                  </a:lnTo>
                  <a:lnTo>
                    <a:pt x="1613" y="24"/>
                  </a:lnTo>
                  <a:lnTo>
                    <a:pt x="1600" y="35"/>
                  </a:lnTo>
                  <a:lnTo>
                    <a:pt x="1586" y="45"/>
                  </a:lnTo>
                  <a:lnTo>
                    <a:pt x="1575" y="58"/>
                  </a:lnTo>
                  <a:lnTo>
                    <a:pt x="1569" y="71"/>
                  </a:lnTo>
                  <a:lnTo>
                    <a:pt x="1567" y="81"/>
                  </a:lnTo>
                  <a:lnTo>
                    <a:pt x="1570" y="93"/>
                  </a:lnTo>
                  <a:lnTo>
                    <a:pt x="1579" y="104"/>
                  </a:lnTo>
                  <a:lnTo>
                    <a:pt x="1590" y="116"/>
                  </a:lnTo>
                  <a:lnTo>
                    <a:pt x="1681" y="193"/>
                  </a:lnTo>
                  <a:lnTo>
                    <a:pt x="1770" y="272"/>
                  </a:lnTo>
                  <a:lnTo>
                    <a:pt x="1793" y="296"/>
                  </a:lnTo>
                  <a:lnTo>
                    <a:pt x="1812" y="322"/>
                  </a:lnTo>
                  <a:lnTo>
                    <a:pt x="1825" y="351"/>
                  </a:lnTo>
                  <a:lnTo>
                    <a:pt x="1835" y="382"/>
                  </a:lnTo>
                  <a:lnTo>
                    <a:pt x="1840" y="413"/>
                  </a:lnTo>
                  <a:lnTo>
                    <a:pt x="1841" y="447"/>
                  </a:lnTo>
                  <a:lnTo>
                    <a:pt x="1841" y="482"/>
                  </a:lnTo>
                  <a:lnTo>
                    <a:pt x="1841" y="513"/>
                  </a:lnTo>
                  <a:lnTo>
                    <a:pt x="1841" y="538"/>
                  </a:lnTo>
                  <a:lnTo>
                    <a:pt x="1841" y="562"/>
                  </a:lnTo>
                  <a:lnTo>
                    <a:pt x="1841" y="585"/>
                  </a:lnTo>
                  <a:lnTo>
                    <a:pt x="1841" y="608"/>
                  </a:lnTo>
                  <a:lnTo>
                    <a:pt x="1841" y="634"/>
                  </a:lnTo>
                  <a:lnTo>
                    <a:pt x="1841" y="663"/>
                  </a:lnTo>
                  <a:lnTo>
                    <a:pt x="1841" y="699"/>
                  </a:lnTo>
                  <a:lnTo>
                    <a:pt x="1841" y="711"/>
                  </a:lnTo>
                  <a:lnTo>
                    <a:pt x="1842" y="722"/>
                  </a:lnTo>
                  <a:lnTo>
                    <a:pt x="1844" y="733"/>
                  </a:lnTo>
                  <a:lnTo>
                    <a:pt x="1850" y="744"/>
                  </a:lnTo>
                  <a:lnTo>
                    <a:pt x="1857" y="751"/>
                  </a:lnTo>
                  <a:lnTo>
                    <a:pt x="1870" y="757"/>
                  </a:lnTo>
                  <a:lnTo>
                    <a:pt x="1874" y="762"/>
                  </a:lnTo>
                  <a:lnTo>
                    <a:pt x="1878" y="767"/>
                  </a:lnTo>
                  <a:lnTo>
                    <a:pt x="1881" y="774"/>
                  </a:lnTo>
                  <a:lnTo>
                    <a:pt x="1882" y="781"/>
                  </a:lnTo>
                  <a:lnTo>
                    <a:pt x="1874" y="871"/>
                  </a:lnTo>
                  <a:lnTo>
                    <a:pt x="1864" y="962"/>
                  </a:lnTo>
                  <a:lnTo>
                    <a:pt x="1863" y="964"/>
                  </a:lnTo>
                  <a:lnTo>
                    <a:pt x="1863" y="966"/>
                  </a:lnTo>
                  <a:lnTo>
                    <a:pt x="1862" y="968"/>
                  </a:lnTo>
                  <a:lnTo>
                    <a:pt x="1841" y="1003"/>
                  </a:lnTo>
                  <a:lnTo>
                    <a:pt x="1825" y="1039"/>
                  </a:lnTo>
                  <a:lnTo>
                    <a:pt x="1813" y="1077"/>
                  </a:lnTo>
                  <a:lnTo>
                    <a:pt x="1801" y="1115"/>
                  </a:lnTo>
                  <a:lnTo>
                    <a:pt x="1790" y="1154"/>
                  </a:lnTo>
                  <a:lnTo>
                    <a:pt x="1778" y="1191"/>
                  </a:lnTo>
                  <a:lnTo>
                    <a:pt x="1763" y="1228"/>
                  </a:lnTo>
                  <a:lnTo>
                    <a:pt x="1761" y="1231"/>
                  </a:lnTo>
                  <a:lnTo>
                    <a:pt x="1760" y="1236"/>
                  </a:lnTo>
                  <a:lnTo>
                    <a:pt x="1758" y="1238"/>
                  </a:lnTo>
                  <a:lnTo>
                    <a:pt x="1738" y="1267"/>
                  </a:lnTo>
                  <a:lnTo>
                    <a:pt x="1723" y="1297"/>
                  </a:lnTo>
                  <a:lnTo>
                    <a:pt x="1714" y="1328"/>
                  </a:lnTo>
                  <a:lnTo>
                    <a:pt x="1708" y="1359"/>
                  </a:lnTo>
                  <a:lnTo>
                    <a:pt x="1705" y="1391"/>
                  </a:lnTo>
                  <a:lnTo>
                    <a:pt x="1705" y="1423"/>
                  </a:lnTo>
                  <a:lnTo>
                    <a:pt x="1706" y="1456"/>
                  </a:lnTo>
                  <a:lnTo>
                    <a:pt x="1707" y="1489"/>
                  </a:lnTo>
                  <a:lnTo>
                    <a:pt x="1707" y="1521"/>
                  </a:lnTo>
                  <a:lnTo>
                    <a:pt x="1708" y="1530"/>
                  </a:lnTo>
                  <a:lnTo>
                    <a:pt x="1712" y="1538"/>
                  </a:lnTo>
                  <a:lnTo>
                    <a:pt x="1717" y="1546"/>
                  </a:lnTo>
                  <a:lnTo>
                    <a:pt x="1722" y="1550"/>
                  </a:lnTo>
                  <a:lnTo>
                    <a:pt x="1737" y="1559"/>
                  </a:lnTo>
                  <a:lnTo>
                    <a:pt x="1748" y="1570"/>
                  </a:lnTo>
                  <a:lnTo>
                    <a:pt x="1756" y="1584"/>
                  </a:lnTo>
                  <a:lnTo>
                    <a:pt x="1761" y="1599"/>
                  </a:lnTo>
                  <a:lnTo>
                    <a:pt x="1766" y="1615"/>
                  </a:lnTo>
                  <a:lnTo>
                    <a:pt x="1779" y="1657"/>
                  </a:lnTo>
                  <a:lnTo>
                    <a:pt x="1794" y="1698"/>
                  </a:lnTo>
                  <a:lnTo>
                    <a:pt x="1810" y="1738"/>
                  </a:lnTo>
                  <a:lnTo>
                    <a:pt x="1817" y="1749"/>
                  </a:lnTo>
                  <a:lnTo>
                    <a:pt x="1828" y="1758"/>
                  </a:lnTo>
                  <a:lnTo>
                    <a:pt x="1840" y="1766"/>
                  </a:lnTo>
                  <a:lnTo>
                    <a:pt x="1853" y="1771"/>
                  </a:lnTo>
                  <a:lnTo>
                    <a:pt x="1984" y="1823"/>
                  </a:lnTo>
                  <a:lnTo>
                    <a:pt x="2114" y="1877"/>
                  </a:lnTo>
                  <a:lnTo>
                    <a:pt x="2244" y="1932"/>
                  </a:lnTo>
                  <a:lnTo>
                    <a:pt x="2373" y="1991"/>
                  </a:lnTo>
                  <a:lnTo>
                    <a:pt x="2500" y="2054"/>
                  </a:lnTo>
                  <a:lnTo>
                    <a:pt x="2539" y="2077"/>
                  </a:lnTo>
                  <a:lnTo>
                    <a:pt x="2576" y="2103"/>
                  </a:lnTo>
                  <a:lnTo>
                    <a:pt x="2609" y="2134"/>
                  </a:lnTo>
                  <a:lnTo>
                    <a:pt x="2709" y="2567"/>
                  </a:lnTo>
                  <a:lnTo>
                    <a:pt x="2668" y="2569"/>
                  </a:lnTo>
                  <a:lnTo>
                    <a:pt x="2624" y="2575"/>
                  </a:lnTo>
                  <a:lnTo>
                    <a:pt x="2576" y="2584"/>
                  </a:lnTo>
                  <a:lnTo>
                    <a:pt x="2526" y="2597"/>
                  </a:lnTo>
                  <a:lnTo>
                    <a:pt x="2473" y="2611"/>
                  </a:lnTo>
                  <a:lnTo>
                    <a:pt x="2417" y="2628"/>
                  </a:lnTo>
                  <a:lnTo>
                    <a:pt x="2360" y="2648"/>
                  </a:lnTo>
                  <a:lnTo>
                    <a:pt x="2301" y="2670"/>
                  </a:lnTo>
                  <a:lnTo>
                    <a:pt x="2241" y="2692"/>
                  </a:lnTo>
                  <a:lnTo>
                    <a:pt x="2179" y="2715"/>
                  </a:lnTo>
                  <a:lnTo>
                    <a:pt x="2116" y="2739"/>
                  </a:lnTo>
                  <a:lnTo>
                    <a:pt x="2054" y="2765"/>
                  </a:lnTo>
                  <a:lnTo>
                    <a:pt x="1991" y="2789"/>
                  </a:lnTo>
                  <a:lnTo>
                    <a:pt x="1928" y="2813"/>
                  </a:lnTo>
                  <a:lnTo>
                    <a:pt x="1865" y="2838"/>
                  </a:lnTo>
                  <a:lnTo>
                    <a:pt x="1803" y="2860"/>
                  </a:lnTo>
                  <a:lnTo>
                    <a:pt x="1742" y="2882"/>
                  </a:lnTo>
                  <a:lnTo>
                    <a:pt x="1683" y="2902"/>
                  </a:lnTo>
                  <a:lnTo>
                    <a:pt x="1624" y="2920"/>
                  </a:lnTo>
                  <a:lnTo>
                    <a:pt x="1568" y="2936"/>
                  </a:lnTo>
                  <a:lnTo>
                    <a:pt x="1514" y="2949"/>
                  </a:lnTo>
                  <a:lnTo>
                    <a:pt x="1463" y="2958"/>
                  </a:lnTo>
                  <a:lnTo>
                    <a:pt x="1644" y="2707"/>
                  </a:lnTo>
                  <a:lnTo>
                    <a:pt x="1354" y="1910"/>
                  </a:lnTo>
                  <a:lnTo>
                    <a:pt x="1445" y="1716"/>
                  </a:lnTo>
                  <a:lnTo>
                    <a:pt x="1264" y="1716"/>
                  </a:lnTo>
                  <a:lnTo>
                    <a:pt x="1354" y="1910"/>
                  </a:lnTo>
                  <a:lnTo>
                    <a:pt x="1064" y="2707"/>
                  </a:lnTo>
                  <a:lnTo>
                    <a:pt x="1251" y="2965"/>
                  </a:lnTo>
                  <a:lnTo>
                    <a:pt x="1180" y="2957"/>
                  </a:lnTo>
                  <a:lnTo>
                    <a:pt x="1113" y="2945"/>
                  </a:lnTo>
                  <a:lnTo>
                    <a:pt x="1047" y="2930"/>
                  </a:lnTo>
                  <a:lnTo>
                    <a:pt x="985" y="2911"/>
                  </a:lnTo>
                  <a:lnTo>
                    <a:pt x="925" y="2891"/>
                  </a:lnTo>
                  <a:lnTo>
                    <a:pt x="866" y="2867"/>
                  </a:lnTo>
                  <a:lnTo>
                    <a:pt x="810" y="2843"/>
                  </a:lnTo>
                  <a:lnTo>
                    <a:pt x="754" y="2817"/>
                  </a:lnTo>
                  <a:lnTo>
                    <a:pt x="699" y="2790"/>
                  </a:lnTo>
                  <a:lnTo>
                    <a:pt x="645" y="2764"/>
                  </a:lnTo>
                  <a:lnTo>
                    <a:pt x="592" y="2736"/>
                  </a:lnTo>
                  <a:lnTo>
                    <a:pt x="538" y="2710"/>
                  </a:lnTo>
                  <a:lnTo>
                    <a:pt x="483" y="2684"/>
                  </a:lnTo>
                  <a:lnTo>
                    <a:pt x="428" y="2661"/>
                  </a:lnTo>
                  <a:lnTo>
                    <a:pt x="372" y="2639"/>
                  </a:lnTo>
                  <a:lnTo>
                    <a:pt x="315" y="2619"/>
                  </a:lnTo>
                  <a:lnTo>
                    <a:pt x="257" y="2601"/>
                  </a:lnTo>
                  <a:lnTo>
                    <a:pt x="196" y="2587"/>
                  </a:lnTo>
                  <a:lnTo>
                    <a:pt x="134" y="2576"/>
                  </a:lnTo>
                  <a:lnTo>
                    <a:pt x="69" y="2570"/>
                  </a:lnTo>
                  <a:lnTo>
                    <a:pt x="0" y="2567"/>
                  </a:lnTo>
                  <a:lnTo>
                    <a:pt x="100" y="2139"/>
                  </a:lnTo>
                  <a:lnTo>
                    <a:pt x="135" y="2110"/>
                  </a:lnTo>
                  <a:lnTo>
                    <a:pt x="174" y="2083"/>
                  </a:lnTo>
                  <a:lnTo>
                    <a:pt x="215" y="2060"/>
                  </a:lnTo>
                  <a:lnTo>
                    <a:pt x="287" y="2021"/>
                  </a:lnTo>
                  <a:lnTo>
                    <a:pt x="360" y="1983"/>
                  </a:lnTo>
                  <a:lnTo>
                    <a:pt x="432" y="1946"/>
                  </a:lnTo>
                  <a:lnTo>
                    <a:pt x="504" y="1913"/>
                  </a:lnTo>
                  <a:lnTo>
                    <a:pt x="578" y="1882"/>
                  </a:lnTo>
                  <a:lnTo>
                    <a:pt x="651" y="1852"/>
                  </a:lnTo>
                  <a:lnTo>
                    <a:pt x="754" y="1809"/>
                  </a:lnTo>
                  <a:lnTo>
                    <a:pt x="856" y="1766"/>
                  </a:lnTo>
                  <a:lnTo>
                    <a:pt x="868" y="1758"/>
                  </a:lnTo>
                  <a:lnTo>
                    <a:pt x="878" y="1748"/>
                  </a:lnTo>
                  <a:lnTo>
                    <a:pt x="885" y="1736"/>
                  </a:lnTo>
                  <a:lnTo>
                    <a:pt x="907" y="1678"/>
                  </a:lnTo>
                  <a:lnTo>
                    <a:pt x="925" y="1619"/>
                  </a:lnTo>
                  <a:lnTo>
                    <a:pt x="929" y="1606"/>
                  </a:lnTo>
                  <a:lnTo>
                    <a:pt x="933" y="1593"/>
                  </a:lnTo>
                  <a:lnTo>
                    <a:pt x="939" y="1582"/>
                  </a:lnTo>
                  <a:lnTo>
                    <a:pt x="945" y="1571"/>
                  </a:lnTo>
                  <a:lnTo>
                    <a:pt x="953" y="1563"/>
                  </a:lnTo>
                  <a:lnTo>
                    <a:pt x="964" y="1555"/>
                  </a:lnTo>
                  <a:lnTo>
                    <a:pt x="979" y="1551"/>
                  </a:lnTo>
                  <a:lnTo>
                    <a:pt x="986" y="1547"/>
                  </a:lnTo>
                  <a:lnTo>
                    <a:pt x="993" y="1539"/>
                  </a:lnTo>
                  <a:lnTo>
                    <a:pt x="999" y="1530"/>
                  </a:lnTo>
                  <a:lnTo>
                    <a:pt x="1002" y="1521"/>
                  </a:lnTo>
                  <a:lnTo>
                    <a:pt x="1012" y="1435"/>
                  </a:lnTo>
                  <a:lnTo>
                    <a:pt x="1020" y="1348"/>
                  </a:lnTo>
                  <a:lnTo>
                    <a:pt x="1018" y="1334"/>
                  </a:lnTo>
                  <a:lnTo>
                    <a:pt x="1013" y="1321"/>
                  </a:lnTo>
                  <a:lnTo>
                    <a:pt x="1006" y="1310"/>
                  </a:lnTo>
                  <a:lnTo>
                    <a:pt x="978" y="1275"/>
                  </a:lnTo>
                  <a:lnTo>
                    <a:pt x="955" y="1238"/>
                  </a:lnTo>
                  <a:lnTo>
                    <a:pt x="937" y="1199"/>
                  </a:lnTo>
                  <a:lnTo>
                    <a:pt x="925" y="1156"/>
                  </a:lnTo>
                  <a:lnTo>
                    <a:pt x="915" y="1113"/>
                  </a:lnTo>
                  <a:lnTo>
                    <a:pt x="909" y="1084"/>
                  </a:lnTo>
                  <a:lnTo>
                    <a:pt x="898" y="1058"/>
                  </a:lnTo>
                  <a:lnTo>
                    <a:pt x="888" y="1030"/>
                  </a:lnTo>
                  <a:lnTo>
                    <a:pt x="878" y="1003"/>
                  </a:lnTo>
                  <a:lnTo>
                    <a:pt x="858" y="928"/>
                  </a:lnTo>
                  <a:lnTo>
                    <a:pt x="840" y="852"/>
                  </a:lnTo>
                  <a:lnTo>
                    <a:pt x="838" y="834"/>
                  </a:lnTo>
                  <a:lnTo>
                    <a:pt x="837" y="814"/>
                  </a:lnTo>
                  <a:lnTo>
                    <a:pt x="835" y="795"/>
                  </a:lnTo>
                  <a:lnTo>
                    <a:pt x="834" y="783"/>
                  </a:lnTo>
                  <a:lnTo>
                    <a:pt x="834" y="770"/>
                  </a:lnTo>
                  <a:lnTo>
                    <a:pt x="836" y="759"/>
                  </a:lnTo>
                  <a:lnTo>
                    <a:pt x="842" y="751"/>
                  </a:lnTo>
                  <a:lnTo>
                    <a:pt x="851" y="743"/>
                  </a:lnTo>
                  <a:lnTo>
                    <a:pt x="865" y="737"/>
                  </a:lnTo>
                  <a:lnTo>
                    <a:pt x="871" y="732"/>
                  </a:lnTo>
                  <a:lnTo>
                    <a:pt x="876" y="721"/>
                  </a:lnTo>
                  <a:lnTo>
                    <a:pt x="879" y="710"/>
                  </a:lnTo>
                  <a:lnTo>
                    <a:pt x="882" y="699"/>
                  </a:lnTo>
                  <a:lnTo>
                    <a:pt x="882" y="676"/>
                  </a:lnTo>
                  <a:lnTo>
                    <a:pt x="883" y="658"/>
                  </a:lnTo>
                  <a:lnTo>
                    <a:pt x="883" y="644"/>
                  </a:lnTo>
                  <a:lnTo>
                    <a:pt x="883" y="634"/>
                  </a:lnTo>
                  <a:lnTo>
                    <a:pt x="883" y="623"/>
                  </a:lnTo>
                  <a:lnTo>
                    <a:pt x="883" y="612"/>
                  </a:lnTo>
                  <a:lnTo>
                    <a:pt x="883" y="599"/>
                  </a:lnTo>
                  <a:lnTo>
                    <a:pt x="883" y="581"/>
                  </a:lnTo>
                  <a:lnTo>
                    <a:pt x="883" y="557"/>
                  </a:lnTo>
                  <a:lnTo>
                    <a:pt x="883" y="482"/>
                  </a:lnTo>
                  <a:lnTo>
                    <a:pt x="886" y="408"/>
                  </a:lnTo>
                  <a:lnTo>
                    <a:pt x="891" y="374"/>
                  </a:lnTo>
                  <a:lnTo>
                    <a:pt x="900" y="343"/>
                  </a:lnTo>
                  <a:lnTo>
                    <a:pt x="912" y="313"/>
                  </a:lnTo>
                  <a:lnTo>
                    <a:pt x="928" y="284"/>
                  </a:lnTo>
                  <a:lnTo>
                    <a:pt x="947" y="259"/>
                  </a:lnTo>
                  <a:lnTo>
                    <a:pt x="969" y="235"/>
                  </a:lnTo>
                  <a:lnTo>
                    <a:pt x="992" y="211"/>
                  </a:lnTo>
                  <a:lnTo>
                    <a:pt x="1018" y="189"/>
                  </a:lnTo>
                  <a:lnTo>
                    <a:pt x="1062" y="156"/>
                  </a:lnTo>
                  <a:lnTo>
                    <a:pt x="1109" y="128"/>
                  </a:lnTo>
                  <a:lnTo>
                    <a:pt x="1158" y="103"/>
                  </a:lnTo>
                  <a:lnTo>
                    <a:pt x="1207" y="82"/>
                  </a:lnTo>
                  <a:lnTo>
                    <a:pt x="1259" y="65"/>
                  </a:lnTo>
                  <a:lnTo>
                    <a:pt x="1312" y="49"/>
                  </a:lnTo>
                  <a:lnTo>
                    <a:pt x="1366" y="37"/>
                  </a:lnTo>
                  <a:lnTo>
                    <a:pt x="1431" y="23"/>
                  </a:lnTo>
                  <a:lnTo>
                    <a:pt x="1497" y="11"/>
                  </a:lnTo>
                  <a:lnTo>
                    <a:pt x="1565" y="1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8588376" y="1109663"/>
              <a:ext cx="485775" cy="390525"/>
            </a:xfrm>
            <a:custGeom>
              <a:avLst/>
              <a:gdLst>
                <a:gd name="T0" fmla="*/ 806 w 1531"/>
                <a:gd name="T1" fmla="*/ 112 h 1231"/>
                <a:gd name="T2" fmla="*/ 658 w 1531"/>
                <a:gd name="T3" fmla="*/ 171 h 1231"/>
                <a:gd name="T4" fmla="*/ 535 w 1531"/>
                <a:gd name="T5" fmla="*/ 270 h 1231"/>
                <a:gd name="T6" fmla="*/ 449 w 1531"/>
                <a:gd name="T7" fmla="*/ 403 h 1231"/>
                <a:gd name="T8" fmla="*/ 407 w 1531"/>
                <a:gd name="T9" fmla="*/ 559 h 1231"/>
                <a:gd name="T10" fmla="*/ 407 w 1531"/>
                <a:gd name="T11" fmla="*/ 676 h 1231"/>
                <a:gd name="T12" fmla="*/ 395 w 1531"/>
                <a:gd name="T13" fmla="*/ 715 h 1231"/>
                <a:gd name="T14" fmla="*/ 507 w 1531"/>
                <a:gd name="T15" fmla="*/ 941 h 1231"/>
                <a:gd name="T16" fmla="*/ 571 w 1531"/>
                <a:gd name="T17" fmla="*/ 996 h 1231"/>
                <a:gd name="T18" fmla="*/ 706 w 1531"/>
                <a:gd name="T19" fmla="*/ 1085 h 1231"/>
                <a:gd name="T20" fmla="*/ 862 w 1531"/>
                <a:gd name="T21" fmla="*/ 1128 h 1231"/>
                <a:gd name="T22" fmla="*/ 1027 w 1531"/>
                <a:gd name="T23" fmla="*/ 1119 h 1231"/>
                <a:gd name="T24" fmla="*/ 1175 w 1531"/>
                <a:gd name="T25" fmla="*/ 1060 h 1231"/>
                <a:gd name="T26" fmla="*/ 1298 w 1531"/>
                <a:gd name="T27" fmla="*/ 960 h 1231"/>
                <a:gd name="T28" fmla="*/ 1384 w 1531"/>
                <a:gd name="T29" fmla="*/ 828 h 1231"/>
                <a:gd name="T30" fmla="*/ 1427 w 1531"/>
                <a:gd name="T31" fmla="*/ 672 h 1231"/>
                <a:gd name="T32" fmla="*/ 1418 w 1531"/>
                <a:gd name="T33" fmla="*/ 505 h 1231"/>
                <a:gd name="T34" fmla="*/ 1360 w 1531"/>
                <a:gd name="T35" fmla="*/ 355 h 1231"/>
                <a:gd name="T36" fmla="*/ 1261 w 1531"/>
                <a:gd name="T37" fmla="*/ 233 h 1231"/>
                <a:gd name="T38" fmla="*/ 1128 w 1531"/>
                <a:gd name="T39" fmla="*/ 147 h 1231"/>
                <a:gd name="T40" fmla="*/ 973 w 1531"/>
                <a:gd name="T41" fmla="*/ 103 h 1231"/>
                <a:gd name="T42" fmla="*/ 979 w 1531"/>
                <a:gd name="T43" fmla="*/ 3 h 1231"/>
                <a:gd name="T44" fmla="*/ 1155 w 1531"/>
                <a:gd name="T45" fmla="*/ 47 h 1231"/>
                <a:gd name="T46" fmla="*/ 1307 w 1531"/>
                <a:gd name="T47" fmla="*/ 140 h 1231"/>
                <a:gd name="T48" fmla="*/ 1425 w 1531"/>
                <a:gd name="T49" fmla="*/ 272 h 1231"/>
                <a:gd name="T50" fmla="*/ 1503 w 1531"/>
                <a:gd name="T51" fmla="*/ 432 h 1231"/>
                <a:gd name="T52" fmla="*/ 1531 w 1531"/>
                <a:gd name="T53" fmla="*/ 615 h 1231"/>
                <a:gd name="T54" fmla="*/ 1503 w 1531"/>
                <a:gd name="T55" fmla="*/ 799 h 1231"/>
                <a:gd name="T56" fmla="*/ 1425 w 1531"/>
                <a:gd name="T57" fmla="*/ 959 h 1231"/>
                <a:gd name="T58" fmla="*/ 1307 w 1531"/>
                <a:gd name="T59" fmla="*/ 1091 h 1231"/>
                <a:gd name="T60" fmla="*/ 1155 w 1531"/>
                <a:gd name="T61" fmla="*/ 1183 h 1231"/>
                <a:gd name="T62" fmla="*/ 979 w 1531"/>
                <a:gd name="T63" fmla="*/ 1228 h 1231"/>
                <a:gd name="T64" fmla="*/ 805 w 1531"/>
                <a:gd name="T65" fmla="*/ 1221 h 1231"/>
                <a:gd name="T66" fmla="*/ 647 w 1531"/>
                <a:gd name="T67" fmla="*/ 1169 h 1231"/>
                <a:gd name="T68" fmla="*/ 508 w 1531"/>
                <a:gd name="T69" fmla="*/ 1076 h 1231"/>
                <a:gd name="T70" fmla="*/ 24 w 1531"/>
                <a:gd name="T71" fmla="*/ 927 h 1231"/>
                <a:gd name="T72" fmla="*/ 0 w 1531"/>
                <a:gd name="T73" fmla="*/ 891 h 1231"/>
                <a:gd name="T74" fmla="*/ 11 w 1531"/>
                <a:gd name="T75" fmla="*/ 850 h 1231"/>
                <a:gd name="T76" fmla="*/ 302 w 1531"/>
                <a:gd name="T77" fmla="*/ 615 h 1231"/>
                <a:gd name="T78" fmla="*/ 330 w 1531"/>
                <a:gd name="T79" fmla="*/ 432 h 1231"/>
                <a:gd name="T80" fmla="*/ 408 w 1531"/>
                <a:gd name="T81" fmla="*/ 272 h 1231"/>
                <a:gd name="T82" fmla="*/ 526 w 1531"/>
                <a:gd name="T83" fmla="*/ 140 h 1231"/>
                <a:gd name="T84" fmla="*/ 678 w 1531"/>
                <a:gd name="T85" fmla="*/ 47 h 1231"/>
                <a:gd name="T86" fmla="*/ 854 w 1531"/>
                <a:gd name="T87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1" h="1231">
                  <a:moveTo>
                    <a:pt x="917" y="100"/>
                  </a:moveTo>
                  <a:lnTo>
                    <a:pt x="861" y="103"/>
                  </a:lnTo>
                  <a:lnTo>
                    <a:pt x="806" y="112"/>
                  </a:lnTo>
                  <a:lnTo>
                    <a:pt x="755" y="127"/>
                  </a:lnTo>
                  <a:lnTo>
                    <a:pt x="705" y="147"/>
                  </a:lnTo>
                  <a:lnTo>
                    <a:pt x="658" y="171"/>
                  </a:lnTo>
                  <a:lnTo>
                    <a:pt x="613" y="200"/>
                  </a:lnTo>
                  <a:lnTo>
                    <a:pt x="573" y="233"/>
                  </a:lnTo>
                  <a:lnTo>
                    <a:pt x="535" y="270"/>
                  </a:lnTo>
                  <a:lnTo>
                    <a:pt x="503" y="312"/>
                  </a:lnTo>
                  <a:lnTo>
                    <a:pt x="473" y="355"/>
                  </a:lnTo>
                  <a:lnTo>
                    <a:pt x="449" y="403"/>
                  </a:lnTo>
                  <a:lnTo>
                    <a:pt x="430" y="453"/>
                  </a:lnTo>
                  <a:lnTo>
                    <a:pt x="415" y="505"/>
                  </a:lnTo>
                  <a:lnTo>
                    <a:pt x="407" y="559"/>
                  </a:lnTo>
                  <a:lnTo>
                    <a:pt x="403" y="615"/>
                  </a:lnTo>
                  <a:lnTo>
                    <a:pt x="404" y="645"/>
                  </a:lnTo>
                  <a:lnTo>
                    <a:pt x="407" y="676"/>
                  </a:lnTo>
                  <a:lnTo>
                    <a:pt x="407" y="691"/>
                  </a:lnTo>
                  <a:lnTo>
                    <a:pt x="402" y="703"/>
                  </a:lnTo>
                  <a:lnTo>
                    <a:pt x="395" y="715"/>
                  </a:lnTo>
                  <a:lnTo>
                    <a:pt x="384" y="724"/>
                  </a:lnTo>
                  <a:lnTo>
                    <a:pt x="175" y="861"/>
                  </a:lnTo>
                  <a:lnTo>
                    <a:pt x="507" y="941"/>
                  </a:lnTo>
                  <a:lnTo>
                    <a:pt x="520" y="947"/>
                  </a:lnTo>
                  <a:lnTo>
                    <a:pt x="532" y="957"/>
                  </a:lnTo>
                  <a:lnTo>
                    <a:pt x="571" y="996"/>
                  </a:lnTo>
                  <a:lnTo>
                    <a:pt x="613" y="1030"/>
                  </a:lnTo>
                  <a:lnTo>
                    <a:pt x="659" y="1060"/>
                  </a:lnTo>
                  <a:lnTo>
                    <a:pt x="706" y="1085"/>
                  </a:lnTo>
                  <a:lnTo>
                    <a:pt x="757" y="1104"/>
                  </a:lnTo>
                  <a:lnTo>
                    <a:pt x="808" y="1119"/>
                  </a:lnTo>
                  <a:lnTo>
                    <a:pt x="862" y="1128"/>
                  </a:lnTo>
                  <a:lnTo>
                    <a:pt x="917" y="1131"/>
                  </a:lnTo>
                  <a:lnTo>
                    <a:pt x="973" y="1128"/>
                  </a:lnTo>
                  <a:lnTo>
                    <a:pt x="1027" y="1119"/>
                  </a:lnTo>
                  <a:lnTo>
                    <a:pt x="1078" y="1104"/>
                  </a:lnTo>
                  <a:lnTo>
                    <a:pt x="1128" y="1084"/>
                  </a:lnTo>
                  <a:lnTo>
                    <a:pt x="1175" y="1060"/>
                  </a:lnTo>
                  <a:lnTo>
                    <a:pt x="1220" y="1031"/>
                  </a:lnTo>
                  <a:lnTo>
                    <a:pt x="1261" y="997"/>
                  </a:lnTo>
                  <a:lnTo>
                    <a:pt x="1298" y="960"/>
                  </a:lnTo>
                  <a:lnTo>
                    <a:pt x="1330" y="919"/>
                  </a:lnTo>
                  <a:lnTo>
                    <a:pt x="1360" y="875"/>
                  </a:lnTo>
                  <a:lnTo>
                    <a:pt x="1384" y="828"/>
                  </a:lnTo>
                  <a:lnTo>
                    <a:pt x="1404" y="778"/>
                  </a:lnTo>
                  <a:lnTo>
                    <a:pt x="1418" y="726"/>
                  </a:lnTo>
                  <a:lnTo>
                    <a:pt x="1427" y="672"/>
                  </a:lnTo>
                  <a:lnTo>
                    <a:pt x="1429" y="615"/>
                  </a:lnTo>
                  <a:lnTo>
                    <a:pt x="1427" y="559"/>
                  </a:lnTo>
                  <a:lnTo>
                    <a:pt x="1418" y="505"/>
                  </a:lnTo>
                  <a:lnTo>
                    <a:pt x="1404" y="453"/>
                  </a:lnTo>
                  <a:lnTo>
                    <a:pt x="1384" y="403"/>
                  </a:lnTo>
                  <a:lnTo>
                    <a:pt x="1360" y="355"/>
                  </a:lnTo>
                  <a:lnTo>
                    <a:pt x="1330" y="312"/>
                  </a:lnTo>
                  <a:lnTo>
                    <a:pt x="1298" y="270"/>
                  </a:lnTo>
                  <a:lnTo>
                    <a:pt x="1261" y="233"/>
                  </a:lnTo>
                  <a:lnTo>
                    <a:pt x="1220" y="200"/>
                  </a:lnTo>
                  <a:lnTo>
                    <a:pt x="1175" y="171"/>
                  </a:lnTo>
                  <a:lnTo>
                    <a:pt x="1128" y="147"/>
                  </a:lnTo>
                  <a:lnTo>
                    <a:pt x="1078" y="127"/>
                  </a:lnTo>
                  <a:lnTo>
                    <a:pt x="1027" y="112"/>
                  </a:lnTo>
                  <a:lnTo>
                    <a:pt x="973" y="103"/>
                  </a:lnTo>
                  <a:lnTo>
                    <a:pt x="917" y="100"/>
                  </a:lnTo>
                  <a:close/>
                  <a:moveTo>
                    <a:pt x="917" y="0"/>
                  </a:moveTo>
                  <a:lnTo>
                    <a:pt x="979" y="3"/>
                  </a:lnTo>
                  <a:lnTo>
                    <a:pt x="1040" y="11"/>
                  </a:lnTo>
                  <a:lnTo>
                    <a:pt x="1099" y="27"/>
                  </a:lnTo>
                  <a:lnTo>
                    <a:pt x="1155" y="47"/>
                  </a:lnTo>
                  <a:lnTo>
                    <a:pt x="1209" y="74"/>
                  </a:lnTo>
                  <a:lnTo>
                    <a:pt x="1260" y="104"/>
                  </a:lnTo>
                  <a:lnTo>
                    <a:pt x="1307" y="140"/>
                  </a:lnTo>
                  <a:lnTo>
                    <a:pt x="1350" y="179"/>
                  </a:lnTo>
                  <a:lnTo>
                    <a:pt x="1390" y="224"/>
                  </a:lnTo>
                  <a:lnTo>
                    <a:pt x="1425" y="272"/>
                  </a:lnTo>
                  <a:lnTo>
                    <a:pt x="1457" y="322"/>
                  </a:lnTo>
                  <a:lnTo>
                    <a:pt x="1482" y="376"/>
                  </a:lnTo>
                  <a:lnTo>
                    <a:pt x="1503" y="432"/>
                  </a:lnTo>
                  <a:lnTo>
                    <a:pt x="1518" y="492"/>
                  </a:lnTo>
                  <a:lnTo>
                    <a:pt x="1528" y="553"/>
                  </a:lnTo>
                  <a:lnTo>
                    <a:pt x="1531" y="615"/>
                  </a:lnTo>
                  <a:lnTo>
                    <a:pt x="1528" y="679"/>
                  </a:lnTo>
                  <a:lnTo>
                    <a:pt x="1518" y="739"/>
                  </a:lnTo>
                  <a:lnTo>
                    <a:pt x="1503" y="799"/>
                  </a:lnTo>
                  <a:lnTo>
                    <a:pt x="1482" y="855"/>
                  </a:lnTo>
                  <a:lnTo>
                    <a:pt x="1457" y="909"/>
                  </a:lnTo>
                  <a:lnTo>
                    <a:pt x="1425" y="959"/>
                  </a:lnTo>
                  <a:lnTo>
                    <a:pt x="1390" y="1007"/>
                  </a:lnTo>
                  <a:lnTo>
                    <a:pt x="1350" y="1051"/>
                  </a:lnTo>
                  <a:lnTo>
                    <a:pt x="1307" y="1091"/>
                  </a:lnTo>
                  <a:lnTo>
                    <a:pt x="1260" y="1127"/>
                  </a:lnTo>
                  <a:lnTo>
                    <a:pt x="1209" y="1157"/>
                  </a:lnTo>
                  <a:lnTo>
                    <a:pt x="1155" y="1183"/>
                  </a:lnTo>
                  <a:lnTo>
                    <a:pt x="1099" y="1204"/>
                  </a:lnTo>
                  <a:lnTo>
                    <a:pt x="1040" y="1219"/>
                  </a:lnTo>
                  <a:lnTo>
                    <a:pt x="979" y="1228"/>
                  </a:lnTo>
                  <a:lnTo>
                    <a:pt x="917" y="1231"/>
                  </a:lnTo>
                  <a:lnTo>
                    <a:pt x="860" y="1229"/>
                  </a:lnTo>
                  <a:lnTo>
                    <a:pt x="805" y="1221"/>
                  </a:lnTo>
                  <a:lnTo>
                    <a:pt x="750" y="1208"/>
                  </a:lnTo>
                  <a:lnTo>
                    <a:pt x="698" y="1191"/>
                  </a:lnTo>
                  <a:lnTo>
                    <a:pt x="647" y="1169"/>
                  </a:lnTo>
                  <a:lnTo>
                    <a:pt x="599" y="1142"/>
                  </a:lnTo>
                  <a:lnTo>
                    <a:pt x="552" y="1111"/>
                  </a:lnTo>
                  <a:lnTo>
                    <a:pt x="508" y="1076"/>
                  </a:lnTo>
                  <a:lnTo>
                    <a:pt x="468" y="1036"/>
                  </a:lnTo>
                  <a:lnTo>
                    <a:pt x="37" y="932"/>
                  </a:lnTo>
                  <a:lnTo>
                    <a:pt x="24" y="927"/>
                  </a:lnTo>
                  <a:lnTo>
                    <a:pt x="12" y="917"/>
                  </a:lnTo>
                  <a:lnTo>
                    <a:pt x="5" y="905"/>
                  </a:lnTo>
                  <a:lnTo>
                    <a:pt x="0" y="891"/>
                  </a:lnTo>
                  <a:lnTo>
                    <a:pt x="0" y="876"/>
                  </a:lnTo>
                  <a:lnTo>
                    <a:pt x="4" y="862"/>
                  </a:lnTo>
                  <a:lnTo>
                    <a:pt x="11" y="850"/>
                  </a:lnTo>
                  <a:lnTo>
                    <a:pt x="22" y="840"/>
                  </a:lnTo>
                  <a:lnTo>
                    <a:pt x="304" y="657"/>
                  </a:lnTo>
                  <a:lnTo>
                    <a:pt x="302" y="615"/>
                  </a:lnTo>
                  <a:lnTo>
                    <a:pt x="305" y="552"/>
                  </a:lnTo>
                  <a:lnTo>
                    <a:pt x="315" y="492"/>
                  </a:lnTo>
                  <a:lnTo>
                    <a:pt x="330" y="432"/>
                  </a:lnTo>
                  <a:lnTo>
                    <a:pt x="351" y="375"/>
                  </a:lnTo>
                  <a:lnTo>
                    <a:pt x="377" y="322"/>
                  </a:lnTo>
                  <a:lnTo>
                    <a:pt x="408" y="272"/>
                  </a:lnTo>
                  <a:lnTo>
                    <a:pt x="442" y="224"/>
                  </a:lnTo>
                  <a:lnTo>
                    <a:pt x="483" y="179"/>
                  </a:lnTo>
                  <a:lnTo>
                    <a:pt x="526" y="140"/>
                  </a:lnTo>
                  <a:lnTo>
                    <a:pt x="573" y="104"/>
                  </a:lnTo>
                  <a:lnTo>
                    <a:pt x="624" y="74"/>
                  </a:lnTo>
                  <a:lnTo>
                    <a:pt x="678" y="47"/>
                  </a:lnTo>
                  <a:lnTo>
                    <a:pt x="735" y="27"/>
                  </a:lnTo>
                  <a:lnTo>
                    <a:pt x="793" y="11"/>
                  </a:lnTo>
                  <a:lnTo>
                    <a:pt x="854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789988" y="1300163"/>
              <a:ext cx="33338" cy="96838"/>
            </a:xfrm>
            <a:custGeom>
              <a:avLst/>
              <a:gdLst>
                <a:gd name="T0" fmla="*/ 11 w 107"/>
                <a:gd name="T1" fmla="*/ 0 h 307"/>
                <a:gd name="T2" fmla="*/ 96 w 107"/>
                <a:gd name="T3" fmla="*/ 0 h 307"/>
                <a:gd name="T4" fmla="*/ 99 w 107"/>
                <a:gd name="T5" fmla="*/ 2 h 307"/>
                <a:gd name="T6" fmla="*/ 103 w 107"/>
                <a:gd name="T7" fmla="*/ 3 h 307"/>
                <a:gd name="T8" fmla="*/ 105 w 107"/>
                <a:gd name="T9" fmla="*/ 6 h 307"/>
                <a:gd name="T10" fmla="*/ 106 w 107"/>
                <a:gd name="T11" fmla="*/ 8 h 307"/>
                <a:gd name="T12" fmla="*/ 107 w 107"/>
                <a:gd name="T13" fmla="*/ 12 h 307"/>
                <a:gd name="T14" fmla="*/ 107 w 107"/>
                <a:gd name="T15" fmla="*/ 297 h 307"/>
                <a:gd name="T16" fmla="*/ 106 w 107"/>
                <a:gd name="T17" fmla="*/ 300 h 307"/>
                <a:gd name="T18" fmla="*/ 105 w 107"/>
                <a:gd name="T19" fmla="*/ 303 h 307"/>
                <a:gd name="T20" fmla="*/ 103 w 107"/>
                <a:gd name="T21" fmla="*/ 305 h 307"/>
                <a:gd name="T22" fmla="*/ 99 w 107"/>
                <a:gd name="T23" fmla="*/ 307 h 307"/>
                <a:gd name="T24" fmla="*/ 96 w 107"/>
                <a:gd name="T25" fmla="*/ 307 h 307"/>
                <a:gd name="T26" fmla="*/ 11 w 107"/>
                <a:gd name="T27" fmla="*/ 307 h 307"/>
                <a:gd name="T28" fmla="*/ 8 w 107"/>
                <a:gd name="T29" fmla="*/ 307 h 307"/>
                <a:gd name="T30" fmla="*/ 5 w 107"/>
                <a:gd name="T31" fmla="*/ 305 h 307"/>
                <a:gd name="T32" fmla="*/ 2 w 107"/>
                <a:gd name="T33" fmla="*/ 303 h 307"/>
                <a:gd name="T34" fmla="*/ 0 w 107"/>
                <a:gd name="T35" fmla="*/ 300 h 307"/>
                <a:gd name="T36" fmla="*/ 0 w 107"/>
                <a:gd name="T37" fmla="*/ 297 h 307"/>
                <a:gd name="T38" fmla="*/ 0 w 107"/>
                <a:gd name="T39" fmla="*/ 12 h 307"/>
                <a:gd name="T40" fmla="*/ 0 w 107"/>
                <a:gd name="T41" fmla="*/ 8 h 307"/>
                <a:gd name="T42" fmla="*/ 2 w 107"/>
                <a:gd name="T43" fmla="*/ 6 h 307"/>
                <a:gd name="T44" fmla="*/ 5 w 107"/>
                <a:gd name="T45" fmla="*/ 3 h 307"/>
                <a:gd name="T46" fmla="*/ 8 w 107"/>
                <a:gd name="T47" fmla="*/ 2 h 307"/>
                <a:gd name="T48" fmla="*/ 11 w 107"/>
                <a:gd name="T4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07">
                  <a:moveTo>
                    <a:pt x="11" y="0"/>
                  </a:moveTo>
                  <a:lnTo>
                    <a:pt x="96" y="0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7" y="12"/>
                  </a:lnTo>
                  <a:lnTo>
                    <a:pt x="107" y="297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3" y="305"/>
                  </a:lnTo>
                  <a:lnTo>
                    <a:pt x="99" y="307"/>
                  </a:lnTo>
                  <a:lnTo>
                    <a:pt x="96" y="307"/>
                  </a:lnTo>
                  <a:lnTo>
                    <a:pt x="11" y="307"/>
                  </a:lnTo>
                  <a:lnTo>
                    <a:pt x="8" y="307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859838" y="1262063"/>
              <a:ext cx="33338" cy="134938"/>
            </a:xfrm>
            <a:custGeom>
              <a:avLst/>
              <a:gdLst>
                <a:gd name="T0" fmla="*/ 11 w 106"/>
                <a:gd name="T1" fmla="*/ 0 h 424"/>
                <a:gd name="T2" fmla="*/ 96 w 106"/>
                <a:gd name="T3" fmla="*/ 0 h 424"/>
                <a:gd name="T4" fmla="*/ 100 w 106"/>
                <a:gd name="T5" fmla="*/ 1 h 424"/>
                <a:gd name="T6" fmla="*/ 102 w 106"/>
                <a:gd name="T7" fmla="*/ 2 h 424"/>
                <a:gd name="T8" fmla="*/ 105 w 106"/>
                <a:gd name="T9" fmla="*/ 4 h 424"/>
                <a:gd name="T10" fmla="*/ 106 w 106"/>
                <a:gd name="T11" fmla="*/ 7 h 424"/>
                <a:gd name="T12" fmla="*/ 106 w 106"/>
                <a:gd name="T13" fmla="*/ 11 h 424"/>
                <a:gd name="T14" fmla="*/ 106 w 106"/>
                <a:gd name="T15" fmla="*/ 414 h 424"/>
                <a:gd name="T16" fmla="*/ 106 w 106"/>
                <a:gd name="T17" fmla="*/ 417 h 424"/>
                <a:gd name="T18" fmla="*/ 105 w 106"/>
                <a:gd name="T19" fmla="*/ 420 h 424"/>
                <a:gd name="T20" fmla="*/ 102 w 106"/>
                <a:gd name="T21" fmla="*/ 422 h 424"/>
                <a:gd name="T22" fmla="*/ 100 w 106"/>
                <a:gd name="T23" fmla="*/ 424 h 424"/>
                <a:gd name="T24" fmla="*/ 96 w 106"/>
                <a:gd name="T25" fmla="*/ 424 h 424"/>
                <a:gd name="T26" fmla="*/ 11 w 106"/>
                <a:gd name="T27" fmla="*/ 424 h 424"/>
                <a:gd name="T28" fmla="*/ 7 w 106"/>
                <a:gd name="T29" fmla="*/ 424 h 424"/>
                <a:gd name="T30" fmla="*/ 5 w 106"/>
                <a:gd name="T31" fmla="*/ 422 h 424"/>
                <a:gd name="T32" fmla="*/ 2 w 106"/>
                <a:gd name="T33" fmla="*/ 420 h 424"/>
                <a:gd name="T34" fmla="*/ 1 w 106"/>
                <a:gd name="T35" fmla="*/ 417 h 424"/>
                <a:gd name="T36" fmla="*/ 0 w 106"/>
                <a:gd name="T37" fmla="*/ 414 h 424"/>
                <a:gd name="T38" fmla="*/ 0 w 106"/>
                <a:gd name="T39" fmla="*/ 11 h 424"/>
                <a:gd name="T40" fmla="*/ 1 w 106"/>
                <a:gd name="T41" fmla="*/ 7 h 424"/>
                <a:gd name="T42" fmla="*/ 2 w 106"/>
                <a:gd name="T43" fmla="*/ 4 h 424"/>
                <a:gd name="T44" fmla="*/ 5 w 106"/>
                <a:gd name="T45" fmla="*/ 2 h 424"/>
                <a:gd name="T46" fmla="*/ 7 w 106"/>
                <a:gd name="T47" fmla="*/ 1 h 424"/>
                <a:gd name="T48" fmla="*/ 11 w 106"/>
                <a:gd name="T4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424">
                  <a:moveTo>
                    <a:pt x="11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6" y="11"/>
                  </a:lnTo>
                  <a:lnTo>
                    <a:pt x="106" y="414"/>
                  </a:lnTo>
                  <a:lnTo>
                    <a:pt x="106" y="417"/>
                  </a:lnTo>
                  <a:lnTo>
                    <a:pt x="105" y="420"/>
                  </a:lnTo>
                  <a:lnTo>
                    <a:pt x="102" y="422"/>
                  </a:lnTo>
                  <a:lnTo>
                    <a:pt x="100" y="424"/>
                  </a:lnTo>
                  <a:lnTo>
                    <a:pt x="96" y="424"/>
                  </a:lnTo>
                  <a:lnTo>
                    <a:pt x="11" y="424"/>
                  </a:lnTo>
                  <a:lnTo>
                    <a:pt x="7" y="424"/>
                  </a:lnTo>
                  <a:lnTo>
                    <a:pt x="5" y="422"/>
                  </a:lnTo>
                  <a:lnTo>
                    <a:pt x="2" y="420"/>
                  </a:lnTo>
                  <a:lnTo>
                    <a:pt x="1" y="417"/>
                  </a:lnTo>
                  <a:lnTo>
                    <a:pt x="0" y="4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926513" y="1189038"/>
              <a:ext cx="33338" cy="207963"/>
            </a:xfrm>
            <a:custGeom>
              <a:avLst/>
              <a:gdLst>
                <a:gd name="T0" fmla="*/ 10 w 106"/>
                <a:gd name="T1" fmla="*/ 0 h 653"/>
                <a:gd name="T2" fmla="*/ 96 w 106"/>
                <a:gd name="T3" fmla="*/ 0 h 653"/>
                <a:gd name="T4" fmla="*/ 99 w 106"/>
                <a:gd name="T5" fmla="*/ 1 h 653"/>
                <a:gd name="T6" fmla="*/ 102 w 106"/>
                <a:gd name="T7" fmla="*/ 3 h 653"/>
                <a:gd name="T8" fmla="*/ 104 w 106"/>
                <a:gd name="T9" fmla="*/ 5 h 653"/>
                <a:gd name="T10" fmla="*/ 105 w 106"/>
                <a:gd name="T11" fmla="*/ 8 h 653"/>
                <a:gd name="T12" fmla="*/ 106 w 106"/>
                <a:gd name="T13" fmla="*/ 11 h 653"/>
                <a:gd name="T14" fmla="*/ 106 w 106"/>
                <a:gd name="T15" fmla="*/ 643 h 653"/>
                <a:gd name="T16" fmla="*/ 105 w 106"/>
                <a:gd name="T17" fmla="*/ 646 h 653"/>
                <a:gd name="T18" fmla="*/ 104 w 106"/>
                <a:gd name="T19" fmla="*/ 649 h 653"/>
                <a:gd name="T20" fmla="*/ 102 w 106"/>
                <a:gd name="T21" fmla="*/ 651 h 653"/>
                <a:gd name="T22" fmla="*/ 99 w 106"/>
                <a:gd name="T23" fmla="*/ 653 h 653"/>
                <a:gd name="T24" fmla="*/ 96 w 106"/>
                <a:gd name="T25" fmla="*/ 653 h 653"/>
                <a:gd name="T26" fmla="*/ 10 w 106"/>
                <a:gd name="T27" fmla="*/ 653 h 653"/>
                <a:gd name="T28" fmla="*/ 7 w 106"/>
                <a:gd name="T29" fmla="*/ 653 h 653"/>
                <a:gd name="T30" fmla="*/ 4 w 106"/>
                <a:gd name="T31" fmla="*/ 651 h 653"/>
                <a:gd name="T32" fmla="*/ 2 w 106"/>
                <a:gd name="T33" fmla="*/ 649 h 653"/>
                <a:gd name="T34" fmla="*/ 0 w 106"/>
                <a:gd name="T35" fmla="*/ 646 h 653"/>
                <a:gd name="T36" fmla="*/ 0 w 106"/>
                <a:gd name="T37" fmla="*/ 643 h 653"/>
                <a:gd name="T38" fmla="*/ 0 w 106"/>
                <a:gd name="T39" fmla="*/ 11 h 653"/>
                <a:gd name="T40" fmla="*/ 0 w 106"/>
                <a:gd name="T41" fmla="*/ 8 h 653"/>
                <a:gd name="T42" fmla="*/ 2 w 106"/>
                <a:gd name="T43" fmla="*/ 5 h 653"/>
                <a:gd name="T44" fmla="*/ 4 w 106"/>
                <a:gd name="T45" fmla="*/ 3 h 653"/>
                <a:gd name="T46" fmla="*/ 7 w 106"/>
                <a:gd name="T47" fmla="*/ 1 h 653"/>
                <a:gd name="T48" fmla="*/ 10 w 106"/>
                <a:gd name="T4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653">
                  <a:moveTo>
                    <a:pt x="10" y="0"/>
                  </a:moveTo>
                  <a:lnTo>
                    <a:pt x="96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5" y="8"/>
                  </a:lnTo>
                  <a:lnTo>
                    <a:pt x="106" y="11"/>
                  </a:lnTo>
                  <a:lnTo>
                    <a:pt x="106" y="643"/>
                  </a:lnTo>
                  <a:lnTo>
                    <a:pt x="105" y="646"/>
                  </a:lnTo>
                  <a:lnTo>
                    <a:pt x="104" y="649"/>
                  </a:lnTo>
                  <a:lnTo>
                    <a:pt x="102" y="651"/>
                  </a:lnTo>
                  <a:lnTo>
                    <a:pt x="99" y="653"/>
                  </a:lnTo>
                  <a:lnTo>
                    <a:pt x="96" y="653"/>
                  </a:lnTo>
                  <a:lnTo>
                    <a:pt x="10" y="653"/>
                  </a:lnTo>
                  <a:lnTo>
                    <a:pt x="7" y="653"/>
                  </a:lnTo>
                  <a:lnTo>
                    <a:pt x="4" y="651"/>
                  </a:lnTo>
                  <a:lnTo>
                    <a:pt x="2" y="649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70493" y="1920942"/>
            <a:ext cx="639319" cy="583036"/>
            <a:chOff x="7693025" y="1104900"/>
            <a:chExt cx="703263" cy="641350"/>
          </a:xfrm>
          <a:solidFill>
            <a:schemeClr val="bg1"/>
          </a:solidFill>
        </p:grpSpPr>
        <p:sp>
          <p:nvSpPr>
            <p:cNvPr id="75" name="Freeform 48"/>
            <p:cNvSpPr>
              <a:spLocks noEditPoints="1"/>
            </p:cNvSpPr>
            <p:nvPr/>
          </p:nvSpPr>
          <p:spPr bwMode="auto">
            <a:xfrm>
              <a:off x="7948613" y="1158875"/>
              <a:ext cx="190500" cy="206375"/>
            </a:xfrm>
            <a:custGeom>
              <a:avLst/>
              <a:gdLst>
                <a:gd name="T0" fmla="*/ 458 w 959"/>
                <a:gd name="T1" fmla="*/ 628 h 1040"/>
                <a:gd name="T2" fmla="*/ 345 w 959"/>
                <a:gd name="T3" fmla="*/ 904 h 1040"/>
                <a:gd name="T4" fmla="*/ 614 w 959"/>
                <a:gd name="T5" fmla="*/ 905 h 1040"/>
                <a:gd name="T6" fmla="*/ 503 w 959"/>
                <a:gd name="T7" fmla="*/ 628 h 1040"/>
                <a:gd name="T8" fmla="*/ 514 w 959"/>
                <a:gd name="T9" fmla="*/ 585 h 1040"/>
                <a:gd name="T10" fmla="*/ 446 w 959"/>
                <a:gd name="T11" fmla="*/ 585 h 1040"/>
                <a:gd name="T12" fmla="*/ 480 w 959"/>
                <a:gd name="T13" fmla="*/ 0 h 1040"/>
                <a:gd name="T14" fmla="*/ 557 w 959"/>
                <a:gd name="T15" fmla="*/ 12 h 1040"/>
                <a:gd name="T16" fmla="*/ 625 w 959"/>
                <a:gd name="T17" fmla="*/ 44 h 1040"/>
                <a:gd name="T18" fmla="*/ 680 w 959"/>
                <a:gd name="T19" fmla="*/ 93 h 1040"/>
                <a:gd name="T20" fmla="*/ 721 w 959"/>
                <a:gd name="T21" fmla="*/ 155 h 1040"/>
                <a:gd name="T22" fmla="*/ 742 w 959"/>
                <a:gd name="T23" fmla="*/ 229 h 1040"/>
                <a:gd name="T24" fmla="*/ 742 w 959"/>
                <a:gd name="T25" fmla="*/ 309 h 1040"/>
                <a:gd name="T26" fmla="*/ 722 w 959"/>
                <a:gd name="T27" fmla="*/ 389 h 1040"/>
                <a:gd name="T28" fmla="*/ 683 w 959"/>
                <a:gd name="T29" fmla="*/ 463 h 1040"/>
                <a:gd name="T30" fmla="*/ 630 w 959"/>
                <a:gd name="T31" fmla="*/ 525 h 1040"/>
                <a:gd name="T32" fmla="*/ 650 w 959"/>
                <a:gd name="T33" fmla="*/ 566 h 1040"/>
                <a:gd name="T34" fmla="*/ 742 w 959"/>
                <a:gd name="T35" fmla="*/ 611 h 1040"/>
                <a:gd name="T36" fmla="*/ 823 w 959"/>
                <a:gd name="T37" fmla="*/ 670 h 1040"/>
                <a:gd name="T38" fmla="*/ 887 w 959"/>
                <a:gd name="T39" fmla="*/ 740 h 1040"/>
                <a:gd name="T40" fmla="*/ 932 w 959"/>
                <a:gd name="T41" fmla="*/ 813 h 1040"/>
                <a:gd name="T42" fmla="*/ 957 w 959"/>
                <a:gd name="T43" fmla="*/ 886 h 1040"/>
                <a:gd name="T44" fmla="*/ 956 w 959"/>
                <a:gd name="T45" fmla="*/ 937 h 1040"/>
                <a:gd name="T46" fmla="*/ 929 w 959"/>
                <a:gd name="T47" fmla="*/ 966 h 1040"/>
                <a:gd name="T48" fmla="*/ 878 w 959"/>
                <a:gd name="T49" fmla="*/ 991 h 1040"/>
                <a:gd name="T50" fmla="*/ 809 w 959"/>
                <a:gd name="T51" fmla="*/ 1011 h 1040"/>
                <a:gd name="T52" fmla="*/ 726 w 959"/>
                <a:gd name="T53" fmla="*/ 1025 h 1040"/>
                <a:gd name="T54" fmla="*/ 631 w 959"/>
                <a:gd name="T55" fmla="*/ 1035 h 1040"/>
                <a:gd name="T56" fmla="*/ 531 w 959"/>
                <a:gd name="T57" fmla="*/ 1040 h 1040"/>
                <a:gd name="T58" fmla="*/ 429 w 959"/>
                <a:gd name="T59" fmla="*/ 1040 h 1040"/>
                <a:gd name="T60" fmla="*/ 328 w 959"/>
                <a:gd name="T61" fmla="*/ 1035 h 1040"/>
                <a:gd name="T62" fmla="*/ 233 w 959"/>
                <a:gd name="T63" fmla="*/ 1025 h 1040"/>
                <a:gd name="T64" fmla="*/ 150 w 959"/>
                <a:gd name="T65" fmla="*/ 1011 h 1040"/>
                <a:gd name="T66" fmla="*/ 81 w 959"/>
                <a:gd name="T67" fmla="*/ 991 h 1040"/>
                <a:gd name="T68" fmla="*/ 30 w 959"/>
                <a:gd name="T69" fmla="*/ 966 h 1040"/>
                <a:gd name="T70" fmla="*/ 3 w 959"/>
                <a:gd name="T71" fmla="*/ 937 h 1040"/>
                <a:gd name="T72" fmla="*/ 3 w 959"/>
                <a:gd name="T73" fmla="*/ 886 h 1040"/>
                <a:gd name="T74" fmla="*/ 27 w 959"/>
                <a:gd name="T75" fmla="*/ 813 h 1040"/>
                <a:gd name="T76" fmla="*/ 73 w 959"/>
                <a:gd name="T77" fmla="*/ 740 h 1040"/>
                <a:gd name="T78" fmla="*/ 137 w 959"/>
                <a:gd name="T79" fmla="*/ 670 h 1040"/>
                <a:gd name="T80" fmla="*/ 217 w 959"/>
                <a:gd name="T81" fmla="*/ 611 h 1040"/>
                <a:gd name="T82" fmla="*/ 311 w 959"/>
                <a:gd name="T83" fmla="*/ 566 h 1040"/>
                <a:gd name="T84" fmla="*/ 330 w 959"/>
                <a:gd name="T85" fmla="*/ 525 h 1040"/>
                <a:gd name="T86" fmla="*/ 277 w 959"/>
                <a:gd name="T87" fmla="*/ 463 h 1040"/>
                <a:gd name="T88" fmla="*/ 239 w 959"/>
                <a:gd name="T89" fmla="*/ 389 h 1040"/>
                <a:gd name="T90" fmla="*/ 218 w 959"/>
                <a:gd name="T91" fmla="*/ 309 h 1040"/>
                <a:gd name="T92" fmla="*/ 218 w 959"/>
                <a:gd name="T93" fmla="*/ 229 h 1040"/>
                <a:gd name="T94" fmla="*/ 240 w 959"/>
                <a:gd name="T95" fmla="*/ 155 h 1040"/>
                <a:gd name="T96" fmla="*/ 280 w 959"/>
                <a:gd name="T97" fmla="*/ 93 h 1040"/>
                <a:gd name="T98" fmla="*/ 336 w 959"/>
                <a:gd name="T99" fmla="*/ 44 h 1040"/>
                <a:gd name="T100" fmla="*/ 404 w 959"/>
                <a:gd name="T101" fmla="*/ 12 h 1040"/>
                <a:gd name="T102" fmla="*/ 480 w 959"/>
                <a:gd name="T10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40">
                  <a:moveTo>
                    <a:pt x="413" y="576"/>
                  </a:moveTo>
                  <a:lnTo>
                    <a:pt x="458" y="628"/>
                  </a:lnTo>
                  <a:lnTo>
                    <a:pt x="459" y="628"/>
                  </a:lnTo>
                  <a:lnTo>
                    <a:pt x="345" y="904"/>
                  </a:lnTo>
                  <a:lnTo>
                    <a:pt x="480" y="1040"/>
                  </a:lnTo>
                  <a:lnTo>
                    <a:pt x="614" y="905"/>
                  </a:lnTo>
                  <a:lnTo>
                    <a:pt x="502" y="628"/>
                  </a:lnTo>
                  <a:lnTo>
                    <a:pt x="503" y="628"/>
                  </a:lnTo>
                  <a:lnTo>
                    <a:pt x="546" y="576"/>
                  </a:lnTo>
                  <a:lnTo>
                    <a:pt x="514" y="585"/>
                  </a:lnTo>
                  <a:lnTo>
                    <a:pt x="480" y="588"/>
                  </a:lnTo>
                  <a:lnTo>
                    <a:pt x="446" y="585"/>
                  </a:lnTo>
                  <a:lnTo>
                    <a:pt x="413" y="576"/>
                  </a:lnTo>
                  <a:close/>
                  <a:moveTo>
                    <a:pt x="480" y="0"/>
                  </a:moveTo>
                  <a:lnTo>
                    <a:pt x="519" y="4"/>
                  </a:lnTo>
                  <a:lnTo>
                    <a:pt x="557" y="12"/>
                  </a:lnTo>
                  <a:lnTo>
                    <a:pt x="591" y="25"/>
                  </a:lnTo>
                  <a:lnTo>
                    <a:pt x="625" y="44"/>
                  </a:lnTo>
                  <a:lnTo>
                    <a:pt x="654" y="67"/>
                  </a:lnTo>
                  <a:lnTo>
                    <a:pt x="680" y="93"/>
                  </a:lnTo>
                  <a:lnTo>
                    <a:pt x="703" y="123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9"/>
                  </a:lnTo>
                  <a:lnTo>
                    <a:pt x="746" y="269"/>
                  </a:lnTo>
                  <a:lnTo>
                    <a:pt x="742" y="309"/>
                  </a:lnTo>
                  <a:lnTo>
                    <a:pt x="735" y="348"/>
                  </a:lnTo>
                  <a:lnTo>
                    <a:pt x="722" y="389"/>
                  </a:lnTo>
                  <a:lnTo>
                    <a:pt x="705" y="427"/>
                  </a:lnTo>
                  <a:lnTo>
                    <a:pt x="683" y="463"/>
                  </a:lnTo>
                  <a:lnTo>
                    <a:pt x="658" y="496"/>
                  </a:lnTo>
                  <a:lnTo>
                    <a:pt x="630" y="525"/>
                  </a:lnTo>
                  <a:lnTo>
                    <a:pt x="599" y="550"/>
                  </a:lnTo>
                  <a:lnTo>
                    <a:pt x="650" y="566"/>
                  </a:lnTo>
                  <a:lnTo>
                    <a:pt x="697" y="586"/>
                  </a:lnTo>
                  <a:lnTo>
                    <a:pt x="742" y="611"/>
                  </a:lnTo>
                  <a:lnTo>
                    <a:pt x="785" y="640"/>
                  </a:lnTo>
                  <a:lnTo>
                    <a:pt x="823" y="670"/>
                  </a:lnTo>
                  <a:lnTo>
                    <a:pt x="857" y="704"/>
                  </a:lnTo>
                  <a:lnTo>
                    <a:pt x="887" y="740"/>
                  </a:lnTo>
                  <a:lnTo>
                    <a:pt x="912" y="776"/>
                  </a:lnTo>
                  <a:lnTo>
                    <a:pt x="932" y="813"/>
                  </a:lnTo>
                  <a:lnTo>
                    <a:pt x="947" y="850"/>
                  </a:lnTo>
                  <a:lnTo>
                    <a:pt x="957" y="886"/>
                  </a:lnTo>
                  <a:lnTo>
                    <a:pt x="959" y="920"/>
                  </a:lnTo>
                  <a:lnTo>
                    <a:pt x="956" y="937"/>
                  </a:lnTo>
                  <a:lnTo>
                    <a:pt x="946" y="952"/>
                  </a:lnTo>
                  <a:lnTo>
                    <a:pt x="929" y="966"/>
                  </a:lnTo>
                  <a:lnTo>
                    <a:pt x="906" y="979"/>
                  </a:lnTo>
                  <a:lnTo>
                    <a:pt x="878" y="991"/>
                  </a:lnTo>
                  <a:lnTo>
                    <a:pt x="846" y="1001"/>
                  </a:lnTo>
                  <a:lnTo>
                    <a:pt x="809" y="1011"/>
                  </a:lnTo>
                  <a:lnTo>
                    <a:pt x="769" y="1018"/>
                  </a:lnTo>
                  <a:lnTo>
                    <a:pt x="726" y="1025"/>
                  </a:lnTo>
                  <a:lnTo>
                    <a:pt x="680" y="1030"/>
                  </a:lnTo>
                  <a:lnTo>
                    <a:pt x="631" y="1035"/>
                  </a:lnTo>
                  <a:lnTo>
                    <a:pt x="582" y="1038"/>
                  </a:lnTo>
                  <a:lnTo>
                    <a:pt x="531" y="1040"/>
                  </a:lnTo>
                  <a:lnTo>
                    <a:pt x="480" y="1040"/>
                  </a:lnTo>
                  <a:lnTo>
                    <a:pt x="429" y="1040"/>
                  </a:lnTo>
                  <a:lnTo>
                    <a:pt x="378" y="1038"/>
                  </a:lnTo>
                  <a:lnTo>
                    <a:pt x="328" y="1035"/>
                  </a:lnTo>
                  <a:lnTo>
                    <a:pt x="280" y="1030"/>
                  </a:lnTo>
                  <a:lnTo>
                    <a:pt x="233" y="1025"/>
                  </a:lnTo>
                  <a:lnTo>
                    <a:pt x="190" y="1018"/>
                  </a:lnTo>
                  <a:lnTo>
                    <a:pt x="150" y="1011"/>
                  </a:lnTo>
                  <a:lnTo>
                    <a:pt x="114" y="1001"/>
                  </a:lnTo>
                  <a:lnTo>
                    <a:pt x="81" y="991"/>
                  </a:lnTo>
                  <a:lnTo>
                    <a:pt x="53" y="979"/>
                  </a:lnTo>
                  <a:lnTo>
                    <a:pt x="30" y="966"/>
                  </a:lnTo>
                  <a:lnTo>
                    <a:pt x="14" y="952"/>
                  </a:lnTo>
                  <a:lnTo>
                    <a:pt x="3" y="937"/>
                  </a:lnTo>
                  <a:lnTo>
                    <a:pt x="0" y="920"/>
                  </a:lnTo>
                  <a:lnTo>
                    <a:pt x="3" y="886"/>
                  </a:lnTo>
                  <a:lnTo>
                    <a:pt x="12" y="850"/>
                  </a:lnTo>
                  <a:lnTo>
                    <a:pt x="27" y="813"/>
                  </a:lnTo>
                  <a:lnTo>
                    <a:pt x="48" y="776"/>
                  </a:lnTo>
                  <a:lnTo>
                    <a:pt x="73" y="740"/>
                  </a:lnTo>
                  <a:lnTo>
                    <a:pt x="103" y="704"/>
                  </a:lnTo>
                  <a:lnTo>
                    <a:pt x="137" y="670"/>
                  </a:lnTo>
                  <a:lnTo>
                    <a:pt x="175" y="640"/>
                  </a:lnTo>
                  <a:lnTo>
                    <a:pt x="217" y="611"/>
                  </a:lnTo>
                  <a:lnTo>
                    <a:pt x="262" y="586"/>
                  </a:lnTo>
                  <a:lnTo>
                    <a:pt x="311" y="566"/>
                  </a:lnTo>
                  <a:lnTo>
                    <a:pt x="362" y="550"/>
                  </a:lnTo>
                  <a:lnTo>
                    <a:pt x="330" y="525"/>
                  </a:lnTo>
                  <a:lnTo>
                    <a:pt x="302" y="496"/>
                  </a:lnTo>
                  <a:lnTo>
                    <a:pt x="277" y="463"/>
                  </a:lnTo>
                  <a:lnTo>
                    <a:pt x="256" y="427"/>
                  </a:lnTo>
                  <a:lnTo>
                    <a:pt x="239" y="389"/>
                  </a:lnTo>
                  <a:lnTo>
                    <a:pt x="226" y="348"/>
                  </a:lnTo>
                  <a:lnTo>
                    <a:pt x="218" y="309"/>
                  </a:lnTo>
                  <a:lnTo>
                    <a:pt x="215" y="269"/>
                  </a:lnTo>
                  <a:lnTo>
                    <a:pt x="218" y="229"/>
                  </a:lnTo>
                  <a:lnTo>
                    <a:pt x="226" y="191"/>
                  </a:lnTo>
                  <a:lnTo>
                    <a:pt x="240" y="155"/>
                  </a:lnTo>
                  <a:lnTo>
                    <a:pt x="258" y="123"/>
                  </a:lnTo>
                  <a:lnTo>
                    <a:pt x="280" y="93"/>
                  </a:lnTo>
                  <a:lnTo>
                    <a:pt x="307" y="67"/>
                  </a:lnTo>
                  <a:lnTo>
                    <a:pt x="336" y="44"/>
                  </a:lnTo>
                  <a:lnTo>
                    <a:pt x="368" y="25"/>
                  </a:lnTo>
                  <a:lnTo>
                    <a:pt x="404" y="12"/>
                  </a:lnTo>
                  <a:lnTo>
                    <a:pt x="440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7753350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6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3 w 960"/>
                <a:gd name="T13" fmla="*/ 575 h 1038"/>
                <a:gd name="T14" fmla="*/ 520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2 w 960"/>
                <a:gd name="T21" fmla="*/ 122 h 1038"/>
                <a:gd name="T22" fmla="*/ 734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5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7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3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2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3" y="575"/>
                  </a:moveTo>
                  <a:lnTo>
                    <a:pt x="458" y="626"/>
                  </a:lnTo>
                  <a:lnTo>
                    <a:pt x="460" y="626"/>
                  </a:lnTo>
                  <a:lnTo>
                    <a:pt x="346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3" y="575"/>
                  </a:lnTo>
                  <a:close/>
                  <a:moveTo>
                    <a:pt x="480" y="0"/>
                  </a:moveTo>
                  <a:lnTo>
                    <a:pt x="520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2" y="122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3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3" y="610"/>
                  </a:lnTo>
                  <a:lnTo>
                    <a:pt x="785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7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29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3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1" y="965"/>
                  </a:lnTo>
                  <a:lnTo>
                    <a:pt x="14" y="951"/>
                  </a:lnTo>
                  <a:lnTo>
                    <a:pt x="4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3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1" y="564"/>
                  </a:lnTo>
                  <a:lnTo>
                    <a:pt x="362" y="547"/>
                  </a:lnTo>
                  <a:lnTo>
                    <a:pt x="330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0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50"/>
            <p:cNvSpPr>
              <a:spLocks noEditPoints="1"/>
            </p:cNvSpPr>
            <p:nvPr/>
          </p:nvSpPr>
          <p:spPr bwMode="auto">
            <a:xfrm>
              <a:off x="7693025" y="1104900"/>
              <a:ext cx="703263" cy="641350"/>
            </a:xfrm>
            <a:custGeom>
              <a:avLst/>
              <a:gdLst>
                <a:gd name="T0" fmla="*/ 2318 w 3541"/>
                <a:gd name="T1" fmla="*/ 1852 h 3228"/>
                <a:gd name="T2" fmla="*/ 2044 w 3541"/>
                <a:gd name="T3" fmla="*/ 2296 h 3228"/>
                <a:gd name="T4" fmla="*/ 2141 w 3541"/>
                <a:gd name="T5" fmla="*/ 2825 h 3228"/>
                <a:gd name="T6" fmla="*/ 2553 w 3541"/>
                <a:gd name="T7" fmla="*/ 3140 h 3228"/>
                <a:gd name="T8" fmla="*/ 3084 w 3541"/>
                <a:gd name="T9" fmla="*/ 3091 h 3228"/>
                <a:gd name="T10" fmla="*/ 3432 w 3541"/>
                <a:gd name="T11" fmla="*/ 2706 h 3228"/>
                <a:gd name="T12" fmla="*/ 3432 w 3541"/>
                <a:gd name="T13" fmla="*/ 2167 h 3228"/>
                <a:gd name="T14" fmla="*/ 3084 w 3541"/>
                <a:gd name="T15" fmla="*/ 1781 h 3228"/>
                <a:gd name="T16" fmla="*/ 645 w 3541"/>
                <a:gd name="T17" fmla="*/ 1716 h 3228"/>
                <a:gd name="T18" fmla="*/ 206 w 3541"/>
                <a:gd name="T19" fmla="*/ 1992 h 3228"/>
                <a:gd name="T20" fmla="*/ 61 w 3541"/>
                <a:gd name="T21" fmla="*/ 2506 h 3228"/>
                <a:gd name="T22" fmla="*/ 295 w 3541"/>
                <a:gd name="T23" fmla="*/ 2977 h 3228"/>
                <a:gd name="T24" fmla="*/ 783 w 3541"/>
                <a:gd name="T25" fmla="*/ 3169 h 3228"/>
                <a:gd name="T26" fmla="*/ 1273 w 3541"/>
                <a:gd name="T27" fmla="*/ 2977 h 3228"/>
                <a:gd name="T28" fmla="*/ 1506 w 3541"/>
                <a:gd name="T29" fmla="*/ 2506 h 3228"/>
                <a:gd name="T30" fmla="*/ 1360 w 3541"/>
                <a:gd name="T31" fmla="*/ 1992 h 3228"/>
                <a:gd name="T32" fmla="*/ 921 w 3541"/>
                <a:gd name="T33" fmla="*/ 1716 h 3228"/>
                <a:gd name="T34" fmla="*/ 1106 w 3541"/>
                <a:gd name="T35" fmla="*/ 1647 h 3228"/>
                <a:gd name="T36" fmla="*/ 1452 w 3541"/>
                <a:gd name="T37" fmla="*/ 2024 h 3228"/>
                <a:gd name="T38" fmla="*/ 1562 w 3541"/>
                <a:gd name="T39" fmla="*/ 2519 h 3228"/>
                <a:gd name="T40" fmla="*/ 1977 w 3541"/>
                <a:gd name="T41" fmla="*/ 2519 h 3228"/>
                <a:gd name="T42" fmla="*/ 2087 w 3541"/>
                <a:gd name="T43" fmla="*/ 2024 h 3228"/>
                <a:gd name="T44" fmla="*/ 2435 w 3541"/>
                <a:gd name="T45" fmla="*/ 1647 h 3228"/>
                <a:gd name="T46" fmla="*/ 2138 w 3541"/>
                <a:gd name="T47" fmla="*/ 1491 h 3228"/>
                <a:gd name="T48" fmla="*/ 1640 w 3541"/>
                <a:gd name="T49" fmla="*/ 1574 h 3228"/>
                <a:gd name="T50" fmla="*/ 1770 w 3541"/>
                <a:gd name="T51" fmla="*/ 58 h 3228"/>
                <a:gd name="T52" fmla="*/ 1282 w 3541"/>
                <a:gd name="T53" fmla="*/ 251 h 3228"/>
                <a:gd name="T54" fmla="*/ 1049 w 3541"/>
                <a:gd name="T55" fmla="*/ 722 h 3228"/>
                <a:gd name="T56" fmla="*/ 1193 w 3541"/>
                <a:gd name="T57" fmla="*/ 1236 h 3228"/>
                <a:gd name="T58" fmla="*/ 1632 w 3541"/>
                <a:gd name="T59" fmla="*/ 1513 h 3228"/>
                <a:gd name="T60" fmla="*/ 2154 w 3541"/>
                <a:gd name="T61" fmla="*/ 1415 h 3228"/>
                <a:gd name="T62" fmla="*/ 2466 w 3541"/>
                <a:gd name="T63" fmla="*/ 998 h 3228"/>
                <a:gd name="T64" fmla="*/ 2418 w 3541"/>
                <a:gd name="T65" fmla="*/ 461 h 3228"/>
                <a:gd name="T66" fmla="*/ 2037 w 3541"/>
                <a:gd name="T67" fmla="*/ 110 h 3228"/>
                <a:gd name="T68" fmla="*/ 1911 w 3541"/>
                <a:gd name="T69" fmla="*/ 13 h 3228"/>
                <a:gd name="T70" fmla="*/ 2369 w 3541"/>
                <a:gd name="T71" fmla="*/ 282 h 3228"/>
                <a:gd name="T72" fmla="*/ 2553 w 3541"/>
                <a:gd name="T73" fmla="*/ 793 h 3228"/>
                <a:gd name="T74" fmla="*/ 2371 w 3541"/>
                <a:gd name="T75" fmla="*/ 1299 h 3228"/>
                <a:gd name="T76" fmla="*/ 2689 w 3541"/>
                <a:gd name="T77" fmla="*/ 1647 h 3228"/>
                <a:gd name="T78" fmla="*/ 3208 w 3541"/>
                <a:gd name="T79" fmla="*/ 1789 h 3228"/>
                <a:gd name="T80" fmla="*/ 3513 w 3541"/>
                <a:gd name="T81" fmla="*/ 2225 h 3228"/>
                <a:gd name="T82" fmla="*/ 3465 w 3541"/>
                <a:gd name="T83" fmla="*/ 2775 h 3228"/>
                <a:gd name="T84" fmla="*/ 3092 w 3541"/>
                <a:gd name="T85" fmla="*/ 3152 h 3228"/>
                <a:gd name="T86" fmla="*/ 2547 w 3541"/>
                <a:gd name="T87" fmla="*/ 3200 h 3228"/>
                <a:gd name="T88" fmla="*/ 2113 w 3541"/>
                <a:gd name="T89" fmla="*/ 2886 h 3228"/>
                <a:gd name="T90" fmla="*/ 1770 w 3541"/>
                <a:gd name="T91" fmla="*/ 2671 h 3228"/>
                <a:gd name="T92" fmla="*/ 1427 w 3541"/>
                <a:gd name="T93" fmla="*/ 2886 h 3228"/>
                <a:gd name="T94" fmla="*/ 994 w 3541"/>
                <a:gd name="T95" fmla="*/ 3200 h 3228"/>
                <a:gd name="T96" fmla="*/ 448 w 3541"/>
                <a:gd name="T97" fmla="*/ 3152 h 3228"/>
                <a:gd name="T98" fmla="*/ 76 w 3541"/>
                <a:gd name="T99" fmla="*/ 2775 h 3228"/>
                <a:gd name="T100" fmla="*/ 28 w 3541"/>
                <a:gd name="T101" fmla="*/ 2225 h 3228"/>
                <a:gd name="T102" fmla="*/ 332 w 3541"/>
                <a:gd name="T103" fmla="*/ 1789 h 3228"/>
                <a:gd name="T104" fmla="*/ 850 w 3541"/>
                <a:gd name="T105" fmla="*/ 1647 h 3228"/>
                <a:gd name="T106" fmla="*/ 1169 w 3541"/>
                <a:gd name="T107" fmla="*/ 1299 h 3228"/>
                <a:gd name="T108" fmla="*/ 987 w 3541"/>
                <a:gd name="T109" fmla="*/ 793 h 3228"/>
                <a:gd name="T110" fmla="*/ 1172 w 3541"/>
                <a:gd name="T111" fmla="*/ 282 h 3228"/>
                <a:gd name="T112" fmla="*/ 1629 w 3541"/>
                <a:gd name="T113" fmla="*/ 1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1" h="3228">
                  <a:moveTo>
                    <a:pt x="2756" y="1703"/>
                  </a:moveTo>
                  <a:lnTo>
                    <a:pt x="2686" y="1706"/>
                  </a:lnTo>
                  <a:lnTo>
                    <a:pt x="2619" y="1716"/>
                  </a:lnTo>
                  <a:lnTo>
                    <a:pt x="2553" y="1731"/>
                  </a:lnTo>
                  <a:lnTo>
                    <a:pt x="2490" y="1754"/>
                  </a:lnTo>
                  <a:lnTo>
                    <a:pt x="2429" y="1781"/>
                  </a:lnTo>
                  <a:lnTo>
                    <a:pt x="2372" y="1814"/>
                  </a:lnTo>
                  <a:lnTo>
                    <a:pt x="2318" y="1852"/>
                  </a:lnTo>
                  <a:lnTo>
                    <a:pt x="2268" y="1895"/>
                  </a:lnTo>
                  <a:lnTo>
                    <a:pt x="2221" y="1942"/>
                  </a:lnTo>
                  <a:lnTo>
                    <a:pt x="2179" y="1992"/>
                  </a:lnTo>
                  <a:lnTo>
                    <a:pt x="2141" y="2047"/>
                  </a:lnTo>
                  <a:lnTo>
                    <a:pt x="2109" y="2105"/>
                  </a:lnTo>
                  <a:lnTo>
                    <a:pt x="2082" y="2167"/>
                  </a:lnTo>
                  <a:lnTo>
                    <a:pt x="2060" y="2230"/>
                  </a:lnTo>
                  <a:lnTo>
                    <a:pt x="2044" y="2296"/>
                  </a:lnTo>
                  <a:lnTo>
                    <a:pt x="2035" y="2365"/>
                  </a:lnTo>
                  <a:lnTo>
                    <a:pt x="2031" y="2436"/>
                  </a:lnTo>
                  <a:lnTo>
                    <a:pt x="2035" y="2506"/>
                  </a:lnTo>
                  <a:lnTo>
                    <a:pt x="2044" y="2575"/>
                  </a:lnTo>
                  <a:lnTo>
                    <a:pt x="2060" y="2641"/>
                  </a:lnTo>
                  <a:lnTo>
                    <a:pt x="2082" y="2706"/>
                  </a:lnTo>
                  <a:lnTo>
                    <a:pt x="2109" y="2767"/>
                  </a:lnTo>
                  <a:lnTo>
                    <a:pt x="2141" y="2825"/>
                  </a:lnTo>
                  <a:lnTo>
                    <a:pt x="2179" y="2880"/>
                  </a:lnTo>
                  <a:lnTo>
                    <a:pt x="2221" y="2930"/>
                  </a:lnTo>
                  <a:lnTo>
                    <a:pt x="2268" y="2977"/>
                  </a:lnTo>
                  <a:lnTo>
                    <a:pt x="2318" y="3020"/>
                  </a:lnTo>
                  <a:lnTo>
                    <a:pt x="2372" y="3058"/>
                  </a:lnTo>
                  <a:lnTo>
                    <a:pt x="2429" y="3091"/>
                  </a:lnTo>
                  <a:lnTo>
                    <a:pt x="2490" y="3118"/>
                  </a:lnTo>
                  <a:lnTo>
                    <a:pt x="2553" y="3140"/>
                  </a:lnTo>
                  <a:lnTo>
                    <a:pt x="2619" y="3156"/>
                  </a:lnTo>
                  <a:lnTo>
                    <a:pt x="2686" y="3166"/>
                  </a:lnTo>
                  <a:lnTo>
                    <a:pt x="2756" y="3169"/>
                  </a:lnTo>
                  <a:lnTo>
                    <a:pt x="2826" y="3166"/>
                  </a:lnTo>
                  <a:lnTo>
                    <a:pt x="2894" y="3156"/>
                  </a:lnTo>
                  <a:lnTo>
                    <a:pt x="2960" y="3140"/>
                  </a:lnTo>
                  <a:lnTo>
                    <a:pt x="3023" y="3118"/>
                  </a:lnTo>
                  <a:lnTo>
                    <a:pt x="3084" y="3091"/>
                  </a:lnTo>
                  <a:lnTo>
                    <a:pt x="3141" y="3058"/>
                  </a:lnTo>
                  <a:lnTo>
                    <a:pt x="3195" y="3020"/>
                  </a:lnTo>
                  <a:lnTo>
                    <a:pt x="3246" y="2977"/>
                  </a:lnTo>
                  <a:lnTo>
                    <a:pt x="3292" y="2930"/>
                  </a:lnTo>
                  <a:lnTo>
                    <a:pt x="3335" y="2880"/>
                  </a:lnTo>
                  <a:lnTo>
                    <a:pt x="3371" y="2825"/>
                  </a:lnTo>
                  <a:lnTo>
                    <a:pt x="3404" y="2767"/>
                  </a:lnTo>
                  <a:lnTo>
                    <a:pt x="3432" y="2706"/>
                  </a:lnTo>
                  <a:lnTo>
                    <a:pt x="3453" y="2641"/>
                  </a:lnTo>
                  <a:lnTo>
                    <a:pt x="3469" y="2575"/>
                  </a:lnTo>
                  <a:lnTo>
                    <a:pt x="3479" y="2506"/>
                  </a:lnTo>
                  <a:lnTo>
                    <a:pt x="3482" y="2436"/>
                  </a:lnTo>
                  <a:lnTo>
                    <a:pt x="3479" y="2365"/>
                  </a:lnTo>
                  <a:lnTo>
                    <a:pt x="3469" y="2296"/>
                  </a:lnTo>
                  <a:lnTo>
                    <a:pt x="3453" y="2230"/>
                  </a:lnTo>
                  <a:lnTo>
                    <a:pt x="3432" y="2167"/>
                  </a:lnTo>
                  <a:lnTo>
                    <a:pt x="3404" y="2105"/>
                  </a:lnTo>
                  <a:lnTo>
                    <a:pt x="3371" y="2047"/>
                  </a:lnTo>
                  <a:lnTo>
                    <a:pt x="3335" y="1992"/>
                  </a:lnTo>
                  <a:lnTo>
                    <a:pt x="3292" y="1942"/>
                  </a:lnTo>
                  <a:lnTo>
                    <a:pt x="3246" y="1895"/>
                  </a:lnTo>
                  <a:lnTo>
                    <a:pt x="3195" y="1852"/>
                  </a:lnTo>
                  <a:lnTo>
                    <a:pt x="3141" y="1814"/>
                  </a:lnTo>
                  <a:lnTo>
                    <a:pt x="3084" y="1781"/>
                  </a:lnTo>
                  <a:lnTo>
                    <a:pt x="3023" y="1754"/>
                  </a:lnTo>
                  <a:lnTo>
                    <a:pt x="2960" y="1731"/>
                  </a:lnTo>
                  <a:lnTo>
                    <a:pt x="2894" y="1716"/>
                  </a:lnTo>
                  <a:lnTo>
                    <a:pt x="2826" y="1706"/>
                  </a:lnTo>
                  <a:lnTo>
                    <a:pt x="2756" y="1703"/>
                  </a:lnTo>
                  <a:close/>
                  <a:moveTo>
                    <a:pt x="783" y="1703"/>
                  </a:moveTo>
                  <a:lnTo>
                    <a:pt x="713" y="1706"/>
                  </a:lnTo>
                  <a:lnTo>
                    <a:pt x="645" y="1716"/>
                  </a:lnTo>
                  <a:lnTo>
                    <a:pt x="580" y="1731"/>
                  </a:lnTo>
                  <a:lnTo>
                    <a:pt x="517" y="1754"/>
                  </a:lnTo>
                  <a:lnTo>
                    <a:pt x="456" y="1781"/>
                  </a:lnTo>
                  <a:lnTo>
                    <a:pt x="399" y="1814"/>
                  </a:lnTo>
                  <a:lnTo>
                    <a:pt x="345" y="1852"/>
                  </a:lnTo>
                  <a:lnTo>
                    <a:pt x="295" y="1895"/>
                  </a:lnTo>
                  <a:lnTo>
                    <a:pt x="248" y="1942"/>
                  </a:lnTo>
                  <a:lnTo>
                    <a:pt x="206" y="1992"/>
                  </a:lnTo>
                  <a:lnTo>
                    <a:pt x="168" y="2047"/>
                  </a:lnTo>
                  <a:lnTo>
                    <a:pt x="136" y="2105"/>
                  </a:lnTo>
                  <a:lnTo>
                    <a:pt x="109" y="2167"/>
                  </a:lnTo>
                  <a:lnTo>
                    <a:pt x="87" y="2230"/>
                  </a:lnTo>
                  <a:lnTo>
                    <a:pt x="71" y="2296"/>
                  </a:lnTo>
                  <a:lnTo>
                    <a:pt x="61" y="2365"/>
                  </a:lnTo>
                  <a:lnTo>
                    <a:pt x="58" y="2436"/>
                  </a:lnTo>
                  <a:lnTo>
                    <a:pt x="61" y="2506"/>
                  </a:lnTo>
                  <a:lnTo>
                    <a:pt x="71" y="2575"/>
                  </a:lnTo>
                  <a:lnTo>
                    <a:pt x="87" y="2641"/>
                  </a:lnTo>
                  <a:lnTo>
                    <a:pt x="109" y="2706"/>
                  </a:lnTo>
                  <a:lnTo>
                    <a:pt x="136" y="2767"/>
                  </a:lnTo>
                  <a:lnTo>
                    <a:pt x="168" y="2825"/>
                  </a:lnTo>
                  <a:lnTo>
                    <a:pt x="206" y="2880"/>
                  </a:lnTo>
                  <a:lnTo>
                    <a:pt x="248" y="2930"/>
                  </a:lnTo>
                  <a:lnTo>
                    <a:pt x="295" y="2977"/>
                  </a:lnTo>
                  <a:lnTo>
                    <a:pt x="345" y="3020"/>
                  </a:lnTo>
                  <a:lnTo>
                    <a:pt x="399" y="3058"/>
                  </a:lnTo>
                  <a:lnTo>
                    <a:pt x="456" y="3091"/>
                  </a:lnTo>
                  <a:lnTo>
                    <a:pt x="517" y="3118"/>
                  </a:lnTo>
                  <a:lnTo>
                    <a:pt x="580" y="3140"/>
                  </a:lnTo>
                  <a:lnTo>
                    <a:pt x="645" y="3156"/>
                  </a:lnTo>
                  <a:lnTo>
                    <a:pt x="713" y="3166"/>
                  </a:lnTo>
                  <a:lnTo>
                    <a:pt x="783" y="3169"/>
                  </a:lnTo>
                  <a:lnTo>
                    <a:pt x="853" y="3166"/>
                  </a:lnTo>
                  <a:lnTo>
                    <a:pt x="921" y="3156"/>
                  </a:lnTo>
                  <a:lnTo>
                    <a:pt x="987" y="3140"/>
                  </a:lnTo>
                  <a:lnTo>
                    <a:pt x="1050" y="3118"/>
                  </a:lnTo>
                  <a:lnTo>
                    <a:pt x="1110" y="3091"/>
                  </a:lnTo>
                  <a:lnTo>
                    <a:pt x="1168" y="3058"/>
                  </a:lnTo>
                  <a:lnTo>
                    <a:pt x="1222" y="3020"/>
                  </a:lnTo>
                  <a:lnTo>
                    <a:pt x="1273" y="2977"/>
                  </a:lnTo>
                  <a:lnTo>
                    <a:pt x="1318" y="2930"/>
                  </a:lnTo>
                  <a:lnTo>
                    <a:pt x="1360" y="2880"/>
                  </a:lnTo>
                  <a:lnTo>
                    <a:pt x="1398" y="2825"/>
                  </a:lnTo>
                  <a:lnTo>
                    <a:pt x="1430" y="2767"/>
                  </a:lnTo>
                  <a:lnTo>
                    <a:pt x="1459" y="2706"/>
                  </a:lnTo>
                  <a:lnTo>
                    <a:pt x="1480" y="2641"/>
                  </a:lnTo>
                  <a:lnTo>
                    <a:pt x="1495" y="2575"/>
                  </a:lnTo>
                  <a:lnTo>
                    <a:pt x="1506" y="2506"/>
                  </a:lnTo>
                  <a:lnTo>
                    <a:pt x="1509" y="2436"/>
                  </a:lnTo>
                  <a:lnTo>
                    <a:pt x="1506" y="2365"/>
                  </a:lnTo>
                  <a:lnTo>
                    <a:pt x="1495" y="2296"/>
                  </a:lnTo>
                  <a:lnTo>
                    <a:pt x="1480" y="2230"/>
                  </a:lnTo>
                  <a:lnTo>
                    <a:pt x="1459" y="2167"/>
                  </a:lnTo>
                  <a:lnTo>
                    <a:pt x="1430" y="2105"/>
                  </a:lnTo>
                  <a:lnTo>
                    <a:pt x="1398" y="2047"/>
                  </a:lnTo>
                  <a:lnTo>
                    <a:pt x="1360" y="1992"/>
                  </a:lnTo>
                  <a:lnTo>
                    <a:pt x="1318" y="1942"/>
                  </a:lnTo>
                  <a:lnTo>
                    <a:pt x="1273" y="1895"/>
                  </a:lnTo>
                  <a:lnTo>
                    <a:pt x="1222" y="1852"/>
                  </a:lnTo>
                  <a:lnTo>
                    <a:pt x="1168" y="1814"/>
                  </a:lnTo>
                  <a:lnTo>
                    <a:pt x="1110" y="1781"/>
                  </a:lnTo>
                  <a:lnTo>
                    <a:pt x="1050" y="1754"/>
                  </a:lnTo>
                  <a:lnTo>
                    <a:pt x="987" y="1731"/>
                  </a:lnTo>
                  <a:lnTo>
                    <a:pt x="921" y="1716"/>
                  </a:lnTo>
                  <a:lnTo>
                    <a:pt x="853" y="1706"/>
                  </a:lnTo>
                  <a:lnTo>
                    <a:pt x="783" y="1703"/>
                  </a:lnTo>
                  <a:close/>
                  <a:moveTo>
                    <a:pt x="1250" y="1384"/>
                  </a:moveTo>
                  <a:lnTo>
                    <a:pt x="1213" y="1430"/>
                  </a:lnTo>
                  <a:lnTo>
                    <a:pt x="1179" y="1480"/>
                  </a:lnTo>
                  <a:lnTo>
                    <a:pt x="1150" y="1533"/>
                  </a:lnTo>
                  <a:lnTo>
                    <a:pt x="1125" y="1588"/>
                  </a:lnTo>
                  <a:lnTo>
                    <a:pt x="1106" y="1647"/>
                  </a:lnTo>
                  <a:lnTo>
                    <a:pt x="1091" y="1707"/>
                  </a:lnTo>
                  <a:lnTo>
                    <a:pt x="1153" y="1738"/>
                  </a:lnTo>
                  <a:lnTo>
                    <a:pt x="1213" y="1774"/>
                  </a:lnTo>
                  <a:lnTo>
                    <a:pt x="1270" y="1815"/>
                  </a:lnTo>
                  <a:lnTo>
                    <a:pt x="1322" y="1861"/>
                  </a:lnTo>
                  <a:lnTo>
                    <a:pt x="1370" y="1911"/>
                  </a:lnTo>
                  <a:lnTo>
                    <a:pt x="1413" y="1966"/>
                  </a:lnTo>
                  <a:lnTo>
                    <a:pt x="1452" y="2024"/>
                  </a:lnTo>
                  <a:lnTo>
                    <a:pt x="1487" y="2086"/>
                  </a:lnTo>
                  <a:lnTo>
                    <a:pt x="1515" y="2150"/>
                  </a:lnTo>
                  <a:lnTo>
                    <a:pt x="1537" y="2218"/>
                  </a:lnTo>
                  <a:lnTo>
                    <a:pt x="1553" y="2289"/>
                  </a:lnTo>
                  <a:lnTo>
                    <a:pt x="1563" y="2361"/>
                  </a:lnTo>
                  <a:lnTo>
                    <a:pt x="1566" y="2436"/>
                  </a:lnTo>
                  <a:lnTo>
                    <a:pt x="1565" y="2478"/>
                  </a:lnTo>
                  <a:lnTo>
                    <a:pt x="1562" y="2519"/>
                  </a:lnTo>
                  <a:lnTo>
                    <a:pt x="1613" y="2533"/>
                  </a:lnTo>
                  <a:lnTo>
                    <a:pt x="1663" y="2544"/>
                  </a:lnTo>
                  <a:lnTo>
                    <a:pt x="1716" y="2551"/>
                  </a:lnTo>
                  <a:lnTo>
                    <a:pt x="1770" y="2553"/>
                  </a:lnTo>
                  <a:lnTo>
                    <a:pt x="1824" y="2551"/>
                  </a:lnTo>
                  <a:lnTo>
                    <a:pt x="1876" y="2544"/>
                  </a:lnTo>
                  <a:lnTo>
                    <a:pt x="1928" y="2533"/>
                  </a:lnTo>
                  <a:lnTo>
                    <a:pt x="1977" y="2519"/>
                  </a:lnTo>
                  <a:lnTo>
                    <a:pt x="1974" y="2478"/>
                  </a:lnTo>
                  <a:lnTo>
                    <a:pt x="1973" y="2436"/>
                  </a:lnTo>
                  <a:lnTo>
                    <a:pt x="1976" y="2361"/>
                  </a:lnTo>
                  <a:lnTo>
                    <a:pt x="1987" y="2289"/>
                  </a:lnTo>
                  <a:lnTo>
                    <a:pt x="2003" y="2218"/>
                  </a:lnTo>
                  <a:lnTo>
                    <a:pt x="2026" y="2150"/>
                  </a:lnTo>
                  <a:lnTo>
                    <a:pt x="2054" y="2086"/>
                  </a:lnTo>
                  <a:lnTo>
                    <a:pt x="2087" y="2024"/>
                  </a:lnTo>
                  <a:lnTo>
                    <a:pt x="2126" y="1966"/>
                  </a:lnTo>
                  <a:lnTo>
                    <a:pt x="2171" y="1911"/>
                  </a:lnTo>
                  <a:lnTo>
                    <a:pt x="2218" y="1861"/>
                  </a:lnTo>
                  <a:lnTo>
                    <a:pt x="2271" y="1815"/>
                  </a:lnTo>
                  <a:lnTo>
                    <a:pt x="2327" y="1774"/>
                  </a:lnTo>
                  <a:lnTo>
                    <a:pt x="2386" y="1738"/>
                  </a:lnTo>
                  <a:lnTo>
                    <a:pt x="2450" y="1707"/>
                  </a:lnTo>
                  <a:lnTo>
                    <a:pt x="2435" y="1647"/>
                  </a:lnTo>
                  <a:lnTo>
                    <a:pt x="2414" y="1588"/>
                  </a:lnTo>
                  <a:lnTo>
                    <a:pt x="2390" y="1533"/>
                  </a:lnTo>
                  <a:lnTo>
                    <a:pt x="2360" y="1480"/>
                  </a:lnTo>
                  <a:lnTo>
                    <a:pt x="2327" y="1430"/>
                  </a:lnTo>
                  <a:lnTo>
                    <a:pt x="2289" y="1384"/>
                  </a:lnTo>
                  <a:lnTo>
                    <a:pt x="2242" y="1424"/>
                  </a:lnTo>
                  <a:lnTo>
                    <a:pt x="2191" y="1460"/>
                  </a:lnTo>
                  <a:lnTo>
                    <a:pt x="2138" y="1491"/>
                  </a:lnTo>
                  <a:lnTo>
                    <a:pt x="2082" y="1518"/>
                  </a:lnTo>
                  <a:lnTo>
                    <a:pt x="2023" y="1542"/>
                  </a:lnTo>
                  <a:lnTo>
                    <a:pt x="1962" y="1561"/>
                  </a:lnTo>
                  <a:lnTo>
                    <a:pt x="1900" y="1574"/>
                  </a:lnTo>
                  <a:lnTo>
                    <a:pt x="1836" y="1582"/>
                  </a:lnTo>
                  <a:lnTo>
                    <a:pt x="1770" y="1585"/>
                  </a:lnTo>
                  <a:lnTo>
                    <a:pt x="1704" y="1582"/>
                  </a:lnTo>
                  <a:lnTo>
                    <a:pt x="1640" y="1574"/>
                  </a:lnTo>
                  <a:lnTo>
                    <a:pt x="1577" y="1561"/>
                  </a:lnTo>
                  <a:lnTo>
                    <a:pt x="1517" y="1542"/>
                  </a:lnTo>
                  <a:lnTo>
                    <a:pt x="1459" y="1518"/>
                  </a:lnTo>
                  <a:lnTo>
                    <a:pt x="1402" y="1491"/>
                  </a:lnTo>
                  <a:lnTo>
                    <a:pt x="1348" y="1460"/>
                  </a:lnTo>
                  <a:lnTo>
                    <a:pt x="1298" y="1424"/>
                  </a:lnTo>
                  <a:lnTo>
                    <a:pt x="1250" y="1384"/>
                  </a:lnTo>
                  <a:close/>
                  <a:moveTo>
                    <a:pt x="1770" y="58"/>
                  </a:moveTo>
                  <a:lnTo>
                    <a:pt x="1700" y="62"/>
                  </a:lnTo>
                  <a:lnTo>
                    <a:pt x="1632" y="72"/>
                  </a:lnTo>
                  <a:lnTo>
                    <a:pt x="1566" y="88"/>
                  </a:lnTo>
                  <a:lnTo>
                    <a:pt x="1503" y="110"/>
                  </a:lnTo>
                  <a:lnTo>
                    <a:pt x="1442" y="138"/>
                  </a:lnTo>
                  <a:lnTo>
                    <a:pt x="1385" y="171"/>
                  </a:lnTo>
                  <a:lnTo>
                    <a:pt x="1331" y="208"/>
                  </a:lnTo>
                  <a:lnTo>
                    <a:pt x="1282" y="251"/>
                  </a:lnTo>
                  <a:lnTo>
                    <a:pt x="1235" y="297"/>
                  </a:lnTo>
                  <a:lnTo>
                    <a:pt x="1193" y="349"/>
                  </a:lnTo>
                  <a:lnTo>
                    <a:pt x="1155" y="403"/>
                  </a:lnTo>
                  <a:lnTo>
                    <a:pt x="1123" y="461"/>
                  </a:lnTo>
                  <a:lnTo>
                    <a:pt x="1096" y="522"/>
                  </a:lnTo>
                  <a:lnTo>
                    <a:pt x="1074" y="587"/>
                  </a:lnTo>
                  <a:lnTo>
                    <a:pt x="1058" y="653"/>
                  </a:lnTo>
                  <a:lnTo>
                    <a:pt x="1049" y="722"/>
                  </a:lnTo>
                  <a:lnTo>
                    <a:pt x="1045" y="793"/>
                  </a:lnTo>
                  <a:lnTo>
                    <a:pt x="1049" y="863"/>
                  </a:lnTo>
                  <a:lnTo>
                    <a:pt x="1058" y="931"/>
                  </a:lnTo>
                  <a:lnTo>
                    <a:pt x="1074" y="998"/>
                  </a:lnTo>
                  <a:lnTo>
                    <a:pt x="1096" y="1062"/>
                  </a:lnTo>
                  <a:lnTo>
                    <a:pt x="1123" y="1123"/>
                  </a:lnTo>
                  <a:lnTo>
                    <a:pt x="1155" y="1181"/>
                  </a:lnTo>
                  <a:lnTo>
                    <a:pt x="1193" y="1236"/>
                  </a:lnTo>
                  <a:lnTo>
                    <a:pt x="1235" y="1287"/>
                  </a:lnTo>
                  <a:lnTo>
                    <a:pt x="1282" y="1334"/>
                  </a:lnTo>
                  <a:lnTo>
                    <a:pt x="1331" y="1377"/>
                  </a:lnTo>
                  <a:lnTo>
                    <a:pt x="1385" y="1415"/>
                  </a:lnTo>
                  <a:lnTo>
                    <a:pt x="1442" y="1448"/>
                  </a:lnTo>
                  <a:lnTo>
                    <a:pt x="1503" y="1475"/>
                  </a:lnTo>
                  <a:lnTo>
                    <a:pt x="1566" y="1497"/>
                  </a:lnTo>
                  <a:lnTo>
                    <a:pt x="1632" y="1513"/>
                  </a:lnTo>
                  <a:lnTo>
                    <a:pt x="1700" y="1523"/>
                  </a:lnTo>
                  <a:lnTo>
                    <a:pt x="1770" y="1526"/>
                  </a:lnTo>
                  <a:lnTo>
                    <a:pt x="1839" y="1523"/>
                  </a:lnTo>
                  <a:lnTo>
                    <a:pt x="1907" y="1513"/>
                  </a:lnTo>
                  <a:lnTo>
                    <a:pt x="1973" y="1497"/>
                  </a:lnTo>
                  <a:lnTo>
                    <a:pt x="2037" y="1475"/>
                  </a:lnTo>
                  <a:lnTo>
                    <a:pt x="2097" y="1448"/>
                  </a:lnTo>
                  <a:lnTo>
                    <a:pt x="2154" y="1415"/>
                  </a:lnTo>
                  <a:lnTo>
                    <a:pt x="2208" y="1377"/>
                  </a:lnTo>
                  <a:lnTo>
                    <a:pt x="2259" y="1334"/>
                  </a:lnTo>
                  <a:lnTo>
                    <a:pt x="2305" y="1287"/>
                  </a:lnTo>
                  <a:lnTo>
                    <a:pt x="2347" y="1236"/>
                  </a:lnTo>
                  <a:lnTo>
                    <a:pt x="2385" y="1181"/>
                  </a:lnTo>
                  <a:lnTo>
                    <a:pt x="2418" y="1123"/>
                  </a:lnTo>
                  <a:lnTo>
                    <a:pt x="2445" y="1062"/>
                  </a:lnTo>
                  <a:lnTo>
                    <a:pt x="2466" y="998"/>
                  </a:lnTo>
                  <a:lnTo>
                    <a:pt x="2482" y="931"/>
                  </a:lnTo>
                  <a:lnTo>
                    <a:pt x="2492" y="863"/>
                  </a:lnTo>
                  <a:lnTo>
                    <a:pt x="2495" y="793"/>
                  </a:lnTo>
                  <a:lnTo>
                    <a:pt x="2492" y="722"/>
                  </a:lnTo>
                  <a:lnTo>
                    <a:pt x="2482" y="653"/>
                  </a:lnTo>
                  <a:lnTo>
                    <a:pt x="2466" y="587"/>
                  </a:lnTo>
                  <a:lnTo>
                    <a:pt x="2445" y="522"/>
                  </a:lnTo>
                  <a:lnTo>
                    <a:pt x="2418" y="461"/>
                  </a:lnTo>
                  <a:lnTo>
                    <a:pt x="2385" y="403"/>
                  </a:lnTo>
                  <a:lnTo>
                    <a:pt x="2347" y="349"/>
                  </a:lnTo>
                  <a:lnTo>
                    <a:pt x="2305" y="297"/>
                  </a:lnTo>
                  <a:lnTo>
                    <a:pt x="2259" y="251"/>
                  </a:lnTo>
                  <a:lnTo>
                    <a:pt x="2208" y="208"/>
                  </a:lnTo>
                  <a:lnTo>
                    <a:pt x="2154" y="171"/>
                  </a:lnTo>
                  <a:lnTo>
                    <a:pt x="2097" y="138"/>
                  </a:lnTo>
                  <a:lnTo>
                    <a:pt x="2037" y="110"/>
                  </a:lnTo>
                  <a:lnTo>
                    <a:pt x="1973" y="88"/>
                  </a:lnTo>
                  <a:lnTo>
                    <a:pt x="1907" y="72"/>
                  </a:lnTo>
                  <a:lnTo>
                    <a:pt x="1839" y="62"/>
                  </a:lnTo>
                  <a:lnTo>
                    <a:pt x="1770" y="58"/>
                  </a:lnTo>
                  <a:close/>
                  <a:moveTo>
                    <a:pt x="1770" y="0"/>
                  </a:moveTo>
                  <a:lnTo>
                    <a:pt x="1770" y="0"/>
                  </a:lnTo>
                  <a:lnTo>
                    <a:pt x="1841" y="3"/>
                  </a:lnTo>
                  <a:lnTo>
                    <a:pt x="1911" y="13"/>
                  </a:lnTo>
                  <a:lnTo>
                    <a:pt x="1978" y="28"/>
                  </a:lnTo>
                  <a:lnTo>
                    <a:pt x="2043" y="50"/>
                  </a:lnTo>
                  <a:lnTo>
                    <a:pt x="2106" y="76"/>
                  </a:lnTo>
                  <a:lnTo>
                    <a:pt x="2165" y="109"/>
                  </a:lnTo>
                  <a:lnTo>
                    <a:pt x="2221" y="145"/>
                  </a:lnTo>
                  <a:lnTo>
                    <a:pt x="2275" y="186"/>
                  </a:lnTo>
                  <a:lnTo>
                    <a:pt x="2324" y="232"/>
                  </a:lnTo>
                  <a:lnTo>
                    <a:pt x="2369" y="282"/>
                  </a:lnTo>
                  <a:lnTo>
                    <a:pt x="2410" y="336"/>
                  </a:lnTo>
                  <a:lnTo>
                    <a:pt x="2447" y="392"/>
                  </a:lnTo>
                  <a:lnTo>
                    <a:pt x="2478" y="453"/>
                  </a:lnTo>
                  <a:lnTo>
                    <a:pt x="2505" y="517"/>
                  </a:lnTo>
                  <a:lnTo>
                    <a:pt x="2525" y="582"/>
                  </a:lnTo>
                  <a:lnTo>
                    <a:pt x="2542" y="650"/>
                  </a:lnTo>
                  <a:lnTo>
                    <a:pt x="2550" y="721"/>
                  </a:lnTo>
                  <a:lnTo>
                    <a:pt x="2553" y="793"/>
                  </a:lnTo>
                  <a:lnTo>
                    <a:pt x="2550" y="864"/>
                  </a:lnTo>
                  <a:lnTo>
                    <a:pt x="2542" y="934"/>
                  </a:lnTo>
                  <a:lnTo>
                    <a:pt x="2525" y="1001"/>
                  </a:lnTo>
                  <a:lnTo>
                    <a:pt x="2505" y="1067"/>
                  </a:lnTo>
                  <a:lnTo>
                    <a:pt x="2479" y="1130"/>
                  </a:lnTo>
                  <a:lnTo>
                    <a:pt x="2448" y="1190"/>
                  </a:lnTo>
                  <a:lnTo>
                    <a:pt x="2412" y="1247"/>
                  </a:lnTo>
                  <a:lnTo>
                    <a:pt x="2371" y="1299"/>
                  </a:lnTo>
                  <a:lnTo>
                    <a:pt x="2415" y="1353"/>
                  </a:lnTo>
                  <a:lnTo>
                    <a:pt x="2454" y="1410"/>
                  </a:lnTo>
                  <a:lnTo>
                    <a:pt x="2489" y="1470"/>
                  </a:lnTo>
                  <a:lnTo>
                    <a:pt x="2518" y="1534"/>
                  </a:lnTo>
                  <a:lnTo>
                    <a:pt x="2543" y="1600"/>
                  </a:lnTo>
                  <a:lnTo>
                    <a:pt x="2561" y="1670"/>
                  </a:lnTo>
                  <a:lnTo>
                    <a:pt x="2625" y="1656"/>
                  </a:lnTo>
                  <a:lnTo>
                    <a:pt x="2689" y="1647"/>
                  </a:lnTo>
                  <a:lnTo>
                    <a:pt x="2756" y="1644"/>
                  </a:lnTo>
                  <a:lnTo>
                    <a:pt x="2828" y="1647"/>
                  </a:lnTo>
                  <a:lnTo>
                    <a:pt x="2898" y="1656"/>
                  </a:lnTo>
                  <a:lnTo>
                    <a:pt x="2965" y="1672"/>
                  </a:lnTo>
                  <a:lnTo>
                    <a:pt x="3029" y="1693"/>
                  </a:lnTo>
                  <a:lnTo>
                    <a:pt x="3092" y="1720"/>
                  </a:lnTo>
                  <a:lnTo>
                    <a:pt x="3151" y="1752"/>
                  </a:lnTo>
                  <a:lnTo>
                    <a:pt x="3208" y="1789"/>
                  </a:lnTo>
                  <a:lnTo>
                    <a:pt x="3261" y="1830"/>
                  </a:lnTo>
                  <a:lnTo>
                    <a:pt x="3311" y="1876"/>
                  </a:lnTo>
                  <a:lnTo>
                    <a:pt x="3356" y="1925"/>
                  </a:lnTo>
                  <a:lnTo>
                    <a:pt x="3397" y="1979"/>
                  </a:lnTo>
                  <a:lnTo>
                    <a:pt x="3433" y="2037"/>
                  </a:lnTo>
                  <a:lnTo>
                    <a:pt x="3465" y="2097"/>
                  </a:lnTo>
                  <a:lnTo>
                    <a:pt x="3491" y="2160"/>
                  </a:lnTo>
                  <a:lnTo>
                    <a:pt x="3513" y="2225"/>
                  </a:lnTo>
                  <a:lnTo>
                    <a:pt x="3528" y="2293"/>
                  </a:lnTo>
                  <a:lnTo>
                    <a:pt x="3537" y="2364"/>
                  </a:lnTo>
                  <a:lnTo>
                    <a:pt x="3541" y="2436"/>
                  </a:lnTo>
                  <a:lnTo>
                    <a:pt x="3537" y="2508"/>
                  </a:lnTo>
                  <a:lnTo>
                    <a:pt x="3528" y="2578"/>
                  </a:lnTo>
                  <a:lnTo>
                    <a:pt x="3513" y="2647"/>
                  </a:lnTo>
                  <a:lnTo>
                    <a:pt x="3491" y="2712"/>
                  </a:lnTo>
                  <a:lnTo>
                    <a:pt x="3465" y="2775"/>
                  </a:lnTo>
                  <a:lnTo>
                    <a:pt x="3433" y="2835"/>
                  </a:lnTo>
                  <a:lnTo>
                    <a:pt x="3397" y="2892"/>
                  </a:lnTo>
                  <a:lnTo>
                    <a:pt x="3356" y="2946"/>
                  </a:lnTo>
                  <a:lnTo>
                    <a:pt x="3311" y="2996"/>
                  </a:lnTo>
                  <a:lnTo>
                    <a:pt x="3261" y="3042"/>
                  </a:lnTo>
                  <a:lnTo>
                    <a:pt x="3208" y="3083"/>
                  </a:lnTo>
                  <a:lnTo>
                    <a:pt x="3151" y="3120"/>
                  </a:lnTo>
                  <a:lnTo>
                    <a:pt x="3092" y="3152"/>
                  </a:lnTo>
                  <a:lnTo>
                    <a:pt x="3029" y="3179"/>
                  </a:lnTo>
                  <a:lnTo>
                    <a:pt x="2965" y="3200"/>
                  </a:lnTo>
                  <a:lnTo>
                    <a:pt x="2898" y="3215"/>
                  </a:lnTo>
                  <a:lnTo>
                    <a:pt x="2828" y="3225"/>
                  </a:lnTo>
                  <a:lnTo>
                    <a:pt x="2756" y="3228"/>
                  </a:lnTo>
                  <a:lnTo>
                    <a:pt x="2684" y="3225"/>
                  </a:lnTo>
                  <a:lnTo>
                    <a:pt x="2615" y="3215"/>
                  </a:lnTo>
                  <a:lnTo>
                    <a:pt x="2547" y="3200"/>
                  </a:lnTo>
                  <a:lnTo>
                    <a:pt x="2481" y="3178"/>
                  </a:lnTo>
                  <a:lnTo>
                    <a:pt x="2418" y="3151"/>
                  </a:lnTo>
                  <a:lnTo>
                    <a:pt x="2358" y="3118"/>
                  </a:lnTo>
                  <a:lnTo>
                    <a:pt x="2301" y="3080"/>
                  </a:lnTo>
                  <a:lnTo>
                    <a:pt x="2248" y="3038"/>
                  </a:lnTo>
                  <a:lnTo>
                    <a:pt x="2199" y="2991"/>
                  </a:lnTo>
                  <a:lnTo>
                    <a:pt x="2153" y="2940"/>
                  </a:lnTo>
                  <a:lnTo>
                    <a:pt x="2113" y="2886"/>
                  </a:lnTo>
                  <a:lnTo>
                    <a:pt x="2077" y="2828"/>
                  </a:lnTo>
                  <a:lnTo>
                    <a:pt x="2045" y="2767"/>
                  </a:lnTo>
                  <a:lnTo>
                    <a:pt x="2019" y="2702"/>
                  </a:lnTo>
                  <a:lnTo>
                    <a:pt x="1999" y="2636"/>
                  </a:lnTo>
                  <a:lnTo>
                    <a:pt x="1944" y="2650"/>
                  </a:lnTo>
                  <a:lnTo>
                    <a:pt x="1888" y="2661"/>
                  </a:lnTo>
                  <a:lnTo>
                    <a:pt x="1830" y="2668"/>
                  </a:lnTo>
                  <a:lnTo>
                    <a:pt x="1770" y="2671"/>
                  </a:lnTo>
                  <a:lnTo>
                    <a:pt x="1711" y="2668"/>
                  </a:lnTo>
                  <a:lnTo>
                    <a:pt x="1653" y="2661"/>
                  </a:lnTo>
                  <a:lnTo>
                    <a:pt x="1597" y="2650"/>
                  </a:lnTo>
                  <a:lnTo>
                    <a:pt x="1542" y="2636"/>
                  </a:lnTo>
                  <a:lnTo>
                    <a:pt x="1521" y="2702"/>
                  </a:lnTo>
                  <a:lnTo>
                    <a:pt x="1495" y="2767"/>
                  </a:lnTo>
                  <a:lnTo>
                    <a:pt x="1464" y="2828"/>
                  </a:lnTo>
                  <a:lnTo>
                    <a:pt x="1427" y="2886"/>
                  </a:lnTo>
                  <a:lnTo>
                    <a:pt x="1386" y="2940"/>
                  </a:lnTo>
                  <a:lnTo>
                    <a:pt x="1341" y="2991"/>
                  </a:lnTo>
                  <a:lnTo>
                    <a:pt x="1291" y="3038"/>
                  </a:lnTo>
                  <a:lnTo>
                    <a:pt x="1238" y="3080"/>
                  </a:lnTo>
                  <a:lnTo>
                    <a:pt x="1182" y="3118"/>
                  </a:lnTo>
                  <a:lnTo>
                    <a:pt x="1122" y="3151"/>
                  </a:lnTo>
                  <a:lnTo>
                    <a:pt x="1059" y="3178"/>
                  </a:lnTo>
                  <a:lnTo>
                    <a:pt x="994" y="3200"/>
                  </a:lnTo>
                  <a:lnTo>
                    <a:pt x="926" y="3215"/>
                  </a:lnTo>
                  <a:lnTo>
                    <a:pt x="855" y="3225"/>
                  </a:lnTo>
                  <a:lnTo>
                    <a:pt x="783" y="3228"/>
                  </a:lnTo>
                  <a:lnTo>
                    <a:pt x="712" y="3225"/>
                  </a:lnTo>
                  <a:lnTo>
                    <a:pt x="643" y="3215"/>
                  </a:lnTo>
                  <a:lnTo>
                    <a:pt x="575" y="3200"/>
                  </a:lnTo>
                  <a:lnTo>
                    <a:pt x="510" y="3179"/>
                  </a:lnTo>
                  <a:lnTo>
                    <a:pt x="448" y="3152"/>
                  </a:lnTo>
                  <a:lnTo>
                    <a:pt x="388" y="3120"/>
                  </a:lnTo>
                  <a:lnTo>
                    <a:pt x="332" y="3083"/>
                  </a:lnTo>
                  <a:lnTo>
                    <a:pt x="279" y="3042"/>
                  </a:lnTo>
                  <a:lnTo>
                    <a:pt x="230" y="2996"/>
                  </a:lnTo>
                  <a:lnTo>
                    <a:pt x="184" y="2946"/>
                  </a:lnTo>
                  <a:lnTo>
                    <a:pt x="143" y="2892"/>
                  </a:lnTo>
                  <a:lnTo>
                    <a:pt x="107" y="2835"/>
                  </a:lnTo>
                  <a:lnTo>
                    <a:pt x="76" y="2775"/>
                  </a:lnTo>
                  <a:lnTo>
                    <a:pt x="50" y="2712"/>
                  </a:lnTo>
                  <a:lnTo>
                    <a:pt x="28" y="2647"/>
                  </a:lnTo>
                  <a:lnTo>
                    <a:pt x="13" y="2578"/>
                  </a:lnTo>
                  <a:lnTo>
                    <a:pt x="3" y="2508"/>
                  </a:lnTo>
                  <a:lnTo>
                    <a:pt x="0" y="2436"/>
                  </a:lnTo>
                  <a:lnTo>
                    <a:pt x="3" y="2364"/>
                  </a:lnTo>
                  <a:lnTo>
                    <a:pt x="13" y="2293"/>
                  </a:lnTo>
                  <a:lnTo>
                    <a:pt x="28" y="2225"/>
                  </a:lnTo>
                  <a:lnTo>
                    <a:pt x="50" y="2160"/>
                  </a:lnTo>
                  <a:lnTo>
                    <a:pt x="76" y="2097"/>
                  </a:lnTo>
                  <a:lnTo>
                    <a:pt x="107" y="2037"/>
                  </a:lnTo>
                  <a:lnTo>
                    <a:pt x="143" y="1979"/>
                  </a:lnTo>
                  <a:lnTo>
                    <a:pt x="184" y="1925"/>
                  </a:lnTo>
                  <a:lnTo>
                    <a:pt x="230" y="1876"/>
                  </a:lnTo>
                  <a:lnTo>
                    <a:pt x="279" y="1830"/>
                  </a:lnTo>
                  <a:lnTo>
                    <a:pt x="332" y="1789"/>
                  </a:lnTo>
                  <a:lnTo>
                    <a:pt x="388" y="1752"/>
                  </a:lnTo>
                  <a:lnTo>
                    <a:pt x="448" y="1720"/>
                  </a:lnTo>
                  <a:lnTo>
                    <a:pt x="510" y="1693"/>
                  </a:lnTo>
                  <a:lnTo>
                    <a:pt x="575" y="1672"/>
                  </a:lnTo>
                  <a:lnTo>
                    <a:pt x="643" y="1656"/>
                  </a:lnTo>
                  <a:lnTo>
                    <a:pt x="712" y="1647"/>
                  </a:lnTo>
                  <a:lnTo>
                    <a:pt x="783" y="1644"/>
                  </a:lnTo>
                  <a:lnTo>
                    <a:pt x="850" y="1647"/>
                  </a:lnTo>
                  <a:lnTo>
                    <a:pt x="916" y="1656"/>
                  </a:lnTo>
                  <a:lnTo>
                    <a:pt x="980" y="1670"/>
                  </a:lnTo>
                  <a:lnTo>
                    <a:pt x="998" y="1600"/>
                  </a:lnTo>
                  <a:lnTo>
                    <a:pt x="1022" y="1534"/>
                  </a:lnTo>
                  <a:lnTo>
                    <a:pt x="1052" y="1470"/>
                  </a:lnTo>
                  <a:lnTo>
                    <a:pt x="1086" y="1410"/>
                  </a:lnTo>
                  <a:lnTo>
                    <a:pt x="1125" y="1353"/>
                  </a:lnTo>
                  <a:lnTo>
                    <a:pt x="1169" y="1299"/>
                  </a:lnTo>
                  <a:lnTo>
                    <a:pt x="1128" y="1247"/>
                  </a:lnTo>
                  <a:lnTo>
                    <a:pt x="1093" y="1190"/>
                  </a:lnTo>
                  <a:lnTo>
                    <a:pt x="1062" y="1130"/>
                  </a:lnTo>
                  <a:lnTo>
                    <a:pt x="1036" y="1067"/>
                  </a:lnTo>
                  <a:lnTo>
                    <a:pt x="1014" y="1001"/>
                  </a:lnTo>
                  <a:lnTo>
                    <a:pt x="999" y="934"/>
                  </a:lnTo>
                  <a:lnTo>
                    <a:pt x="990" y="864"/>
                  </a:lnTo>
                  <a:lnTo>
                    <a:pt x="987" y="793"/>
                  </a:lnTo>
                  <a:lnTo>
                    <a:pt x="990" y="721"/>
                  </a:lnTo>
                  <a:lnTo>
                    <a:pt x="1000" y="650"/>
                  </a:lnTo>
                  <a:lnTo>
                    <a:pt x="1015" y="582"/>
                  </a:lnTo>
                  <a:lnTo>
                    <a:pt x="1036" y="517"/>
                  </a:lnTo>
                  <a:lnTo>
                    <a:pt x="1063" y="453"/>
                  </a:lnTo>
                  <a:lnTo>
                    <a:pt x="1094" y="392"/>
                  </a:lnTo>
                  <a:lnTo>
                    <a:pt x="1131" y="336"/>
                  </a:lnTo>
                  <a:lnTo>
                    <a:pt x="1172" y="282"/>
                  </a:lnTo>
                  <a:lnTo>
                    <a:pt x="1217" y="232"/>
                  </a:lnTo>
                  <a:lnTo>
                    <a:pt x="1265" y="186"/>
                  </a:lnTo>
                  <a:lnTo>
                    <a:pt x="1318" y="145"/>
                  </a:lnTo>
                  <a:lnTo>
                    <a:pt x="1375" y="109"/>
                  </a:lnTo>
                  <a:lnTo>
                    <a:pt x="1435" y="76"/>
                  </a:lnTo>
                  <a:lnTo>
                    <a:pt x="1497" y="50"/>
                  </a:lnTo>
                  <a:lnTo>
                    <a:pt x="1562" y="28"/>
                  </a:lnTo>
                  <a:lnTo>
                    <a:pt x="1629" y="13"/>
                  </a:lnTo>
                  <a:lnTo>
                    <a:pt x="1699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51"/>
            <p:cNvSpPr>
              <a:spLocks noEditPoints="1"/>
            </p:cNvSpPr>
            <p:nvPr/>
          </p:nvSpPr>
          <p:spPr bwMode="auto">
            <a:xfrm>
              <a:off x="8145463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7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4 w 960"/>
                <a:gd name="T13" fmla="*/ 575 h 1038"/>
                <a:gd name="T14" fmla="*/ 519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3 w 960"/>
                <a:gd name="T21" fmla="*/ 122 h 1038"/>
                <a:gd name="T22" fmla="*/ 735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6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8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4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3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4" y="575"/>
                  </a:moveTo>
                  <a:lnTo>
                    <a:pt x="458" y="626"/>
                  </a:lnTo>
                  <a:lnTo>
                    <a:pt x="459" y="626"/>
                  </a:lnTo>
                  <a:lnTo>
                    <a:pt x="347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4" y="575"/>
                  </a:lnTo>
                  <a:close/>
                  <a:moveTo>
                    <a:pt x="480" y="0"/>
                  </a:moveTo>
                  <a:lnTo>
                    <a:pt x="519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3" y="122"/>
                  </a:lnTo>
                  <a:lnTo>
                    <a:pt x="721" y="155"/>
                  </a:lnTo>
                  <a:lnTo>
                    <a:pt x="735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4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4" y="610"/>
                  </a:lnTo>
                  <a:lnTo>
                    <a:pt x="786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8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30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4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2" y="965"/>
                  </a:lnTo>
                  <a:lnTo>
                    <a:pt x="14" y="951"/>
                  </a:lnTo>
                  <a:lnTo>
                    <a:pt x="5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4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2" y="564"/>
                  </a:lnTo>
                  <a:lnTo>
                    <a:pt x="363" y="547"/>
                  </a:lnTo>
                  <a:lnTo>
                    <a:pt x="331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1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104692" y="4945461"/>
            <a:ext cx="272" cy="452689"/>
          </a:xfrm>
          <a:prstGeom prst="line">
            <a:avLst/>
          </a:prstGeom>
          <a:ln w="12700">
            <a:solidFill>
              <a:srgbClr val="A29F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643429" y="5491262"/>
            <a:ext cx="1076282" cy="8932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lt-LT" kern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29552" y="6412473"/>
            <a:ext cx="2924396" cy="40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  <a:ea typeface="Roboto Lt" pitchFamily="2" charset="0"/>
              </a:rPr>
              <a:t>Business Impact Survey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Roboto Lt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3" grpId="0" animBg="1"/>
      <p:bldP spid="34" grpId="0" animBg="1"/>
      <p:bldP spid="36" grpId="0" animBg="1"/>
      <p:bldP spid="37" grpId="0" animBg="1"/>
      <p:bldP spid="67" grpId="0" animBg="1"/>
      <p:bldP spid="81" grpId="0"/>
      <p:bldP spid="82" grpId="0"/>
      <p:bldP spid="85" grpId="0"/>
      <p:bldP spid="86" grpId="0"/>
      <p:bldP spid="47" grpId="0"/>
      <p:bldP spid="45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b="16351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3" y="1586775"/>
            <a:ext cx="2597126" cy="2597126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393"/>
          <a:stretch>
            <a:fillRect/>
          </a:stretch>
        </p:blipFill>
        <p:spPr/>
      </p:pic>
      <p:sp>
        <p:nvSpPr>
          <p:cNvPr id="41" name="Rectangle 40"/>
          <p:cNvSpPr/>
          <p:nvPr/>
        </p:nvSpPr>
        <p:spPr>
          <a:xfrm>
            <a:off x="499781" y="4803890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626 Followers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34472" y="4803890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280 Followers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421263" y="4803890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accent3"/>
                </a:solidFill>
                <a:latin typeface="Century Gothic" panose="020B0502020202020204" pitchFamily="34" charset="0"/>
                <a:ea typeface="Roboto Bk" pitchFamily="2" charset="0"/>
              </a:rPr>
              <a:t>476 Followers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1967" y="1735649"/>
            <a:ext cx="3864953" cy="2590905"/>
          </a:xfrm>
          <a:prstGeom prst="rect">
            <a:avLst/>
          </a:prstGeom>
          <a:gradFill>
            <a:gsLst>
              <a:gs pos="100000">
                <a:srgbClr val="0E6CB6"/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91748" y="6138470"/>
            <a:ext cx="1280720" cy="559455"/>
            <a:chOff x="9089942" y="6226177"/>
            <a:chExt cx="1280720" cy="559455"/>
          </a:xfrm>
        </p:grpSpPr>
        <p:sp>
          <p:nvSpPr>
            <p:cNvPr id="31" name="Slide Number Placeholder 10"/>
            <p:cNvSpPr txBox="1">
              <a:spLocks/>
            </p:cNvSpPr>
            <p:nvPr/>
          </p:nvSpPr>
          <p:spPr>
            <a:xfrm>
              <a:off x="9942217" y="6285845"/>
              <a:ext cx="428445" cy="466345"/>
            </a:xfrm>
            <a:prstGeom prst="rect">
              <a:avLst/>
            </a:prstGeom>
            <a:solidFill>
              <a:srgbClr val="C00000"/>
            </a:solidFill>
            <a:effectLst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7B67E2F-9D74-4C6A-AF5B-D2A91C8C4DC9}" type="slidenum">
                <a:rPr lang="en-US">
                  <a:solidFill>
                    <a:schemeClr val="bg1"/>
                  </a:solidFill>
                  <a:latin typeface="Calibri" pitchFamily="34" charset="0"/>
                </a:rPr>
                <a:t>3</a:t>
              </a:fld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9089942" y="6226177"/>
              <a:ext cx="1280720" cy="559455"/>
              <a:chOff x="10650806" y="6145019"/>
              <a:chExt cx="1280720" cy="55945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650806" y="6174509"/>
                <a:ext cx="839234" cy="496524"/>
              </a:xfrm>
              <a:prstGeom prst="rect">
                <a:avLst/>
              </a:prstGeom>
              <a:solidFill>
                <a:srgbClr val="C3C0BB"/>
              </a:solidFill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0650806" y="6145019"/>
                <a:ext cx="1280720" cy="559455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291453" y="266945"/>
            <a:ext cx="560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ea typeface="Roboto Th" pitchFamily="2" charset="0"/>
              </a:rPr>
              <a:t>Speakers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93857" y="1737581"/>
            <a:ext cx="3849995" cy="2590905"/>
          </a:xfrm>
          <a:prstGeom prst="rect">
            <a:avLst/>
          </a:prstGeom>
          <a:gradFill>
            <a:gsLst>
              <a:gs pos="100000">
                <a:srgbClr val="0E6CB6"/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2866" y="3748445"/>
            <a:ext cx="291100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  <a:ea typeface="Roboto Bk" pitchFamily="2" charset="0"/>
              </a:rPr>
              <a:t>Facebook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10100" y="3748445"/>
            <a:ext cx="291100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  <a:ea typeface="Roboto Bk" pitchFamily="2" charset="0"/>
              </a:rPr>
              <a:t>Instagram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00789" y="1723226"/>
            <a:ext cx="3860026" cy="2590905"/>
          </a:xfrm>
          <a:prstGeom prst="rect">
            <a:avLst/>
          </a:prstGeom>
          <a:gradFill>
            <a:gsLst>
              <a:gs pos="100000">
                <a:srgbClr val="0E6CB6"/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857536" y="3748445"/>
            <a:ext cx="251235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  <a:ea typeface="Roboto Bk" pitchFamily="2" charset="0"/>
              </a:rPr>
              <a:t>Twitter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-2534771" y="1201280"/>
            <a:ext cx="15544800" cy="6176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810066"/>
              </p:ext>
            </p:extLst>
          </p:nvPr>
        </p:nvGraphicFramePr>
        <p:xfrm>
          <a:off x="171967" y="1597509"/>
          <a:ext cx="12020033" cy="550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33709" y="6570779"/>
            <a:ext cx="478978" cy="261610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73" grpId="0"/>
      <p:bldP spid="26" grpId="0"/>
      <p:bldP spid="37" grpId="0"/>
      <p:bldP spid="3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79295" y="1264019"/>
            <a:ext cx="12640235" cy="6230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6349" y="1252268"/>
            <a:ext cx="104276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Virgin Islands Department of Health – </a:t>
            </a:r>
            <a:r>
              <a:rPr lang="en-US" sz="2600" dirty="0">
                <a:solidFill>
                  <a:srgbClr val="002060"/>
                </a:solidFill>
                <a:hlinkClick r:id="rId2"/>
              </a:rPr>
              <a:t>www.doh.vi.gov/coronavirus</a:t>
            </a:r>
            <a:r>
              <a:rPr lang="en-US" sz="2600" dirty="0">
                <a:solidFill>
                  <a:srgbClr val="002060"/>
                </a:solidFill>
              </a:rPr>
              <a:t> or Text COVID19USVI to 88877 or call 340-713-6200 or 340-776-1519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VI Territorial Emergency Management Agency: </a:t>
            </a:r>
            <a:r>
              <a:rPr lang="en-US" sz="2600" dirty="0">
                <a:solidFill>
                  <a:srgbClr val="002060"/>
                </a:solidFill>
                <a:hlinkClick r:id="rId3"/>
              </a:rPr>
              <a:t>www.vitema.vi.gov</a:t>
            </a: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Office of the Governor of the USVI: </a:t>
            </a:r>
            <a:r>
              <a:rPr lang="en-US" sz="2600" dirty="0">
                <a:solidFill>
                  <a:srgbClr val="002060"/>
                </a:solidFill>
                <a:hlinkClick r:id="rId4"/>
              </a:rPr>
              <a:t>www.facebook.com/GovernmentHouseUSVI</a:t>
            </a: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Center for Disease Control &amp; Prevention (CDC): </a:t>
            </a:r>
            <a:r>
              <a:rPr lang="en-US" sz="2600" dirty="0">
                <a:solidFill>
                  <a:srgbClr val="002060"/>
                </a:solidFill>
                <a:hlinkClick r:id="rId5"/>
              </a:rPr>
              <a:t>www.cdc.gov</a:t>
            </a: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World Health Organization (WHO): www.who.int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376" y="147200"/>
            <a:ext cx="1145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  <a:ea typeface="Roboto Th" pitchFamily="2" charset="0"/>
              </a:rPr>
              <a:t>Credible Sources for COVID-19 Resources </a:t>
            </a:r>
          </a:p>
        </p:txBody>
      </p:sp>
      <p:sp>
        <p:nvSpPr>
          <p:cNvPr id="29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90293" y="6596390"/>
            <a:ext cx="478978" cy="261610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EF8731-4DDE-4A40-860A-C12D6CE80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0614"/>
            <a:ext cx="9144000" cy="206838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Economic Injury Disaster Loans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695D3D-C37F-488B-B0DB-5E75DA63E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553" y="5394334"/>
            <a:ext cx="8133907" cy="100503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U.S. Virgin Islands Office – 787-523-7120 or 340-473-7945</a:t>
            </a:r>
          </a:p>
          <a:p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www.sba.gov/pr</a:t>
            </a:r>
          </a:p>
          <a:p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</a:t>
            </a:r>
            <a:r>
              <a:rPr lang="en-US" sz="2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SBA_PuertoRico</a:t>
            </a:r>
            <a:endParaRPr lang="en-US" sz="2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BD1756-B35A-45AB-90F1-26F9F7E3E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0" y="3662856"/>
            <a:ext cx="6858000" cy="149772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Puerto Rico &amp; U.S. Virgin Islands District Office</a:t>
            </a:r>
          </a:p>
        </p:txBody>
      </p:sp>
    </p:spTree>
    <p:extLst>
      <p:ext uri="{BB962C8B-B14F-4D97-AF65-F5344CB8AC3E}">
        <p14:creationId xmlns:p14="http://schemas.microsoft.com/office/powerpoint/2010/main" val="152224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F42795-0B97-48B4-A3F6-B4271232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AB44B9-F1EC-4F4B-88D4-413245C9CD3E}" type="slidenum">
              <a:rPr lang="en-US">
                <a:solidFill>
                  <a:srgbClr val="1B1E29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EA2D29-B7D7-4EBB-BE78-123A1A914672}"/>
              </a:ext>
            </a:extLst>
          </p:cNvPr>
          <p:cNvSpPr/>
          <p:nvPr/>
        </p:nvSpPr>
        <p:spPr>
          <a:xfrm>
            <a:off x="1828800" y="957054"/>
            <a:ext cx="84201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700" b="1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can I borrow?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Eligible entities may qualify for loans up to $2 million. 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interest rates for this disaster are 3.75% for small businesses and </a:t>
            </a:r>
            <a:b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2.75% for nonprofit organizations with terms up to 30 years.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payment is deferred for one year.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 current SBA Disaster Loan, payments are automatically deferred through 2020.</a:t>
            </a:r>
          </a:p>
          <a:p>
            <a:pPr algn="just" fontAlgn="base"/>
            <a:endParaRPr lang="en-US" sz="1700" dirty="0">
              <a:solidFill>
                <a:srgbClr val="1B1E29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700" b="1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I apply?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at </a:t>
            </a: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www.sba.gov/disaster</a:t>
            </a: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call </a:t>
            </a: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800-659-2955 if you require assistance applying.</a:t>
            </a:r>
            <a:endParaRPr lang="en-US" sz="1700" dirty="0">
              <a:solidFill>
                <a:srgbClr val="1B1E29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registered, it is recommended applicants download and/or the application, familiarize yourself with what is needed, complete it manually and then submit online. Incomplete applications will not be considered.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experiencing website issues, COMPLETED applications may be emailed to </a:t>
            </a: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Ela.doc@sba.gov</a:t>
            </a: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website is experience unprecedented volume. Non-peak hours are 7PM-7AM.</a:t>
            </a:r>
          </a:p>
          <a:p>
            <a:pPr algn="just" fontAlgn="base"/>
            <a:endParaRPr lang="en-US" sz="1700" dirty="0">
              <a:solidFill>
                <a:srgbClr val="1B1E29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1700" b="1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it take to get a decision?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a variety of circumstances, it can take anywhere from a few days to a few weeks. The most common reason for delay is due to an incomplete </a:t>
            </a:r>
            <a:r>
              <a:rPr lang="en-US" sz="1700" dirty="0" smtClean="0">
                <a:solidFill>
                  <a:srgbClr val="1B1E29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application.</a:t>
            </a:r>
            <a:endParaRPr lang="en-US" sz="1700" dirty="0">
              <a:solidFill>
                <a:srgbClr val="1B1E29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D68B473D-8CB1-46FE-9A74-3363931F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4329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1B1E2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SBA’s Economic Injury Disaster Loan Basics </a:t>
            </a:r>
            <a:endParaRPr lang="en-US" sz="3200" b="1" dirty="0">
              <a:solidFill>
                <a:srgbClr val="1B1E2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69580FEC-6473-4B7F-BF76-FFF06A44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6700" y="6313747"/>
            <a:ext cx="4038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B1E29">
                    <a:tint val="75000"/>
                  </a:srgbClr>
                </a:solidFill>
              </a:rPr>
              <a:t>U.S. Small Business -Office of Disaster Assistance-Field Operations Center - East</a:t>
            </a:r>
          </a:p>
        </p:txBody>
      </p:sp>
    </p:spTree>
    <p:extLst>
      <p:ext uri="{BB962C8B-B14F-4D97-AF65-F5344CB8AC3E}">
        <p14:creationId xmlns:p14="http://schemas.microsoft.com/office/powerpoint/2010/main" val="164367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831BD9C1-B79A-472E-A20D-1077CAD5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2168791"/>
            <a:ext cx="7886700" cy="8844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1168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Coronavirus Information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85E0F9-9CBA-4502-A512-7DD2ED3B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031" y="3246490"/>
            <a:ext cx="8728869" cy="3075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detailed information on SBA programs about the coronavirus, please visit: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www.sba.gov/coronavirus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information on all federal programs, visit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www.usa.gov/coronavirus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</a:p>
          <a:p>
            <a:pPr marL="0" indent="0" algn="ctr"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www.gobierno.usa.gov/coronavirus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(en Español).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DAA33B-C803-4E8A-9406-0DAEC5953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429289"/>
            <a:ext cx="3092450" cy="1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6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600" y="222889"/>
            <a:ext cx="1122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  <a:ea typeface="Roboto Th" pitchFamily="2" charset="0"/>
              </a:rPr>
              <a:t>COVID-19 Territorial Economic Impact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90090" y="6130253"/>
            <a:ext cx="1280720" cy="559455"/>
            <a:chOff x="10620596" y="6141269"/>
            <a:chExt cx="1280720" cy="559455"/>
          </a:xfrm>
        </p:grpSpPr>
        <p:sp>
          <p:nvSpPr>
            <p:cNvPr id="42" name="Slide Number Placeholder 10"/>
            <p:cNvSpPr txBox="1">
              <a:spLocks/>
            </p:cNvSpPr>
            <p:nvPr/>
          </p:nvSpPr>
          <p:spPr>
            <a:xfrm>
              <a:off x="11472871" y="6200937"/>
              <a:ext cx="428445" cy="466345"/>
            </a:xfrm>
            <a:prstGeom prst="rect">
              <a:avLst/>
            </a:prstGeom>
            <a:solidFill>
              <a:srgbClr val="C00000"/>
            </a:solidFill>
            <a:effectLst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88F8294-96DA-42F7-8EA2-7EF74E10DBCB}" type="slidenum">
                <a:rPr lang="en-US" dirty="0" smtClean="0">
                  <a:solidFill>
                    <a:schemeClr val="bg1"/>
                  </a:solidFill>
                  <a:latin typeface="Calibri" pitchFamily="34" charset="0"/>
                </a:rPr>
                <a:t>8</a:t>
              </a:fld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0596" y="6170759"/>
              <a:ext cx="839234" cy="496524"/>
            </a:xfrm>
            <a:prstGeom prst="rect">
              <a:avLst/>
            </a:prstGeom>
            <a:solidFill>
              <a:srgbClr val="C3C0BB"/>
            </a:solidFill>
          </p:spPr>
        </p:pic>
        <p:sp>
          <p:nvSpPr>
            <p:cNvPr id="44" name="Rectangle 43"/>
            <p:cNvSpPr/>
            <p:nvPr/>
          </p:nvSpPr>
          <p:spPr>
            <a:xfrm>
              <a:off x="10620596" y="6141269"/>
              <a:ext cx="1280720" cy="559455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025" y="1302308"/>
            <a:ext cx="120926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/>
              <a:t>Celebrate the People</a:t>
            </a:r>
          </a:p>
          <a:p>
            <a:pPr lvl="0"/>
            <a:endParaRPr lang="en-US" sz="4000" b="1" dirty="0"/>
          </a:p>
          <a:p>
            <a:pPr lvl="0"/>
            <a:r>
              <a:rPr lang="en-US" sz="4000" b="1" dirty="0"/>
              <a:t>Monthly Features of EDB and EZC Clients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Earned Media vs. Paid Media 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Objective: Reduce advertising spending -&gt; Increase storytelling worth sharing</a:t>
            </a:r>
          </a:p>
          <a:p>
            <a:pPr marL="571500" lvl="0" indent="-571500">
              <a:buFontTx/>
              <a:buChar char="-"/>
            </a:pPr>
            <a:endParaRPr lang="en-US" sz="4000" b="1" dirty="0"/>
          </a:p>
          <a:p>
            <a:pPr lvl="0"/>
            <a:r>
              <a:rPr lang="en-US" sz="2400" b="1" dirty="0">
                <a:solidFill>
                  <a:srgbClr val="C00000"/>
                </a:solidFill>
              </a:rPr>
              <a:t>Change the culture – Build Multigenerational Wealth</a:t>
            </a:r>
            <a:endParaRPr lang="en-US" sz="16600" dirty="0"/>
          </a:p>
        </p:txBody>
      </p:sp>
      <p:sp>
        <p:nvSpPr>
          <p:cNvPr id="2" name="TextBox 1"/>
          <p:cNvSpPr txBox="1"/>
          <p:nvPr/>
        </p:nvSpPr>
        <p:spPr>
          <a:xfrm>
            <a:off x="8620018" y="1471754"/>
            <a:ext cx="2561210" cy="584775"/>
          </a:xfrm>
          <a:prstGeom prst="rect">
            <a:avLst/>
          </a:prstGeom>
          <a:solidFill>
            <a:srgbClr val="011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#</a:t>
            </a:r>
            <a:r>
              <a:rPr lang="en-US" sz="3200" b="1" dirty="0" err="1">
                <a:solidFill>
                  <a:schemeClr val="bg1"/>
                </a:solidFill>
              </a:rPr>
              <a:t>BuildUSVI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5505" y="1219195"/>
            <a:ext cx="12650952" cy="6230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70810" y="6791969"/>
            <a:ext cx="478978" cy="261610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173D6E3-24E0-4452-B9EA-FFED27D3D493}"/>
              </a:ext>
            </a:extLst>
          </p:cNvPr>
          <p:cNvSpPr txBox="1">
            <a:spLocks/>
          </p:cNvSpPr>
          <p:nvPr/>
        </p:nvSpPr>
        <p:spPr>
          <a:xfrm>
            <a:off x="380104" y="1719994"/>
            <a:ext cx="10058400" cy="94432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Channels of Economic Shock Transmission-Warning Against Nonessential Travel/Cruise Ship Suspension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30A800-B9FE-487E-8422-756062BA2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08" y="1341126"/>
            <a:ext cx="10187299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91C7CC-135A-4FFC-8276-C671475F7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1" y="2556574"/>
            <a:ext cx="1029703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600" y="222889"/>
            <a:ext cx="1122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  <a:ea typeface="Roboto Th" pitchFamily="2" charset="0"/>
              </a:rPr>
              <a:t>COVID-19  Territorial Economic Impact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90090" y="6130253"/>
            <a:ext cx="1280720" cy="559455"/>
            <a:chOff x="10620596" y="6141269"/>
            <a:chExt cx="1280720" cy="559455"/>
          </a:xfrm>
        </p:grpSpPr>
        <p:sp>
          <p:nvSpPr>
            <p:cNvPr id="42" name="Slide Number Placeholder 10"/>
            <p:cNvSpPr txBox="1">
              <a:spLocks/>
            </p:cNvSpPr>
            <p:nvPr/>
          </p:nvSpPr>
          <p:spPr>
            <a:xfrm>
              <a:off x="11472871" y="6200937"/>
              <a:ext cx="428445" cy="466345"/>
            </a:xfrm>
            <a:prstGeom prst="rect">
              <a:avLst/>
            </a:prstGeom>
            <a:solidFill>
              <a:srgbClr val="C00000"/>
            </a:solidFill>
            <a:effectLst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88F8294-96DA-42F7-8EA2-7EF74E10DBCB}" type="slidenum">
                <a:rPr lang="en-US" dirty="0" smtClean="0">
                  <a:solidFill>
                    <a:schemeClr val="bg1"/>
                  </a:solidFill>
                  <a:latin typeface="Calibri" pitchFamily="34" charset="0"/>
                </a:rPr>
                <a:t>9</a:t>
              </a:fld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0596" y="6170759"/>
              <a:ext cx="839234" cy="496524"/>
            </a:xfrm>
            <a:prstGeom prst="rect">
              <a:avLst/>
            </a:prstGeom>
            <a:solidFill>
              <a:srgbClr val="C3C0BB"/>
            </a:solidFill>
          </p:spPr>
        </p:pic>
        <p:sp>
          <p:nvSpPr>
            <p:cNvPr id="44" name="Rectangle 43"/>
            <p:cNvSpPr/>
            <p:nvPr/>
          </p:nvSpPr>
          <p:spPr>
            <a:xfrm>
              <a:off x="10620596" y="6141269"/>
              <a:ext cx="1280720" cy="559455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4"/>
          <p:cNvSpPr/>
          <p:nvPr/>
        </p:nvSpPr>
        <p:spPr>
          <a:xfrm flipH="1">
            <a:off x="-896252" y="655977"/>
            <a:ext cx="13906281" cy="472339"/>
          </a:xfrm>
          <a:custGeom>
            <a:avLst/>
            <a:gdLst>
              <a:gd name="connsiteX0" fmla="*/ 0 w 12192001"/>
              <a:gd name="connsiteY0" fmla="*/ 566057 h 1132114"/>
              <a:gd name="connsiteX1" fmla="*/ 6096001 w 12192001"/>
              <a:gd name="connsiteY1" fmla="*/ 0 h 1132114"/>
              <a:gd name="connsiteX2" fmla="*/ 12192002 w 12192001"/>
              <a:gd name="connsiteY2" fmla="*/ 566057 h 1132114"/>
              <a:gd name="connsiteX3" fmla="*/ 6096001 w 12192001"/>
              <a:gd name="connsiteY3" fmla="*/ 1132114 h 1132114"/>
              <a:gd name="connsiteX4" fmla="*/ 0 w 12192001"/>
              <a:gd name="connsiteY4" fmla="*/ 566057 h 1132114"/>
              <a:gd name="connsiteX0" fmla="*/ 1 w 12192003"/>
              <a:gd name="connsiteY0" fmla="*/ 73079 h 639136"/>
              <a:gd name="connsiteX1" fmla="*/ 6110517 w 12192003"/>
              <a:gd name="connsiteY1" fmla="*/ 552051 h 639136"/>
              <a:gd name="connsiteX2" fmla="*/ 12192003 w 12192003"/>
              <a:gd name="connsiteY2" fmla="*/ 73079 h 639136"/>
              <a:gd name="connsiteX3" fmla="*/ 6096002 w 12192003"/>
              <a:gd name="connsiteY3" fmla="*/ 639136 h 639136"/>
              <a:gd name="connsiteX4" fmla="*/ 1 w 12192003"/>
              <a:gd name="connsiteY4" fmla="*/ 73079 h 639136"/>
              <a:gd name="connsiteX0" fmla="*/ 1 w 12192003"/>
              <a:gd name="connsiteY0" fmla="*/ 77550 h 643607"/>
              <a:gd name="connsiteX1" fmla="*/ 6110517 w 12192003"/>
              <a:gd name="connsiteY1" fmla="*/ 498465 h 643607"/>
              <a:gd name="connsiteX2" fmla="*/ 12192003 w 12192003"/>
              <a:gd name="connsiteY2" fmla="*/ 77550 h 643607"/>
              <a:gd name="connsiteX3" fmla="*/ 6096002 w 12192003"/>
              <a:gd name="connsiteY3" fmla="*/ 643607 h 643607"/>
              <a:gd name="connsiteX4" fmla="*/ 1 w 12192003"/>
              <a:gd name="connsiteY4" fmla="*/ 77550 h 643607"/>
              <a:gd name="connsiteX0" fmla="*/ 1 w 12192003"/>
              <a:gd name="connsiteY0" fmla="*/ 81279 h 647336"/>
              <a:gd name="connsiteX1" fmla="*/ 6110517 w 12192003"/>
              <a:gd name="connsiteY1" fmla="*/ 458651 h 647336"/>
              <a:gd name="connsiteX2" fmla="*/ 12192003 w 12192003"/>
              <a:gd name="connsiteY2" fmla="*/ 81279 h 647336"/>
              <a:gd name="connsiteX3" fmla="*/ 6096002 w 12192003"/>
              <a:gd name="connsiteY3" fmla="*/ 647336 h 647336"/>
              <a:gd name="connsiteX4" fmla="*/ 1 w 12192003"/>
              <a:gd name="connsiteY4" fmla="*/ 81279 h 6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3" h="647336">
                <a:moveTo>
                  <a:pt x="1" y="81279"/>
                </a:moveTo>
                <a:cubicBezTo>
                  <a:pt x="2420" y="49832"/>
                  <a:pt x="2743789" y="458651"/>
                  <a:pt x="6110517" y="458651"/>
                </a:cubicBezTo>
                <a:cubicBezTo>
                  <a:pt x="9477245" y="458651"/>
                  <a:pt x="12192003" y="-231346"/>
                  <a:pt x="12192003" y="81279"/>
                </a:cubicBezTo>
                <a:cubicBezTo>
                  <a:pt x="12192003" y="393904"/>
                  <a:pt x="9462730" y="647336"/>
                  <a:pt x="6096002" y="647336"/>
                </a:cubicBezTo>
                <a:cubicBezTo>
                  <a:pt x="2729274" y="647336"/>
                  <a:pt x="-2418" y="112727"/>
                  <a:pt x="1" y="81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025" y="1302308"/>
            <a:ext cx="120926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/>
              <a:t>Celebrate the People</a:t>
            </a:r>
          </a:p>
          <a:p>
            <a:pPr lvl="0"/>
            <a:endParaRPr lang="en-US" sz="4000" b="1" dirty="0"/>
          </a:p>
          <a:p>
            <a:pPr lvl="0"/>
            <a:r>
              <a:rPr lang="en-US" sz="4000" b="1" dirty="0"/>
              <a:t>Monthly Features of EDB and EZC Clients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Earned Media vs. Paid Media </a:t>
            </a:r>
          </a:p>
          <a:p>
            <a:pPr marL="571500" lvl="0" indent="-571500">
              <a:buFontTx/>
              <a:buChar char="-"/>
            </a:pPr>
            <a:r>
              <a:rPr lang="en-US" sz="4000" b="1" dirty="0"/>
              <a:t>Objective: Reduce advertising spending -&gt; Increase storytelling worth sharing</a:t>
            </a:r>
          </a:p>
          <a:p>
            <a:pPr marL="571500" lvl="0" indent="-571500">
              <a:buFontTx/>
              <a:buChar char="-"/>
            </a:pPr>
            <a:endParaRPr lang="en-US" sz="4000" b="1" dirty="0"/>
          </a:p>
          <a:p>
            <a:pPr lvl="0"/>
            <a:r>
              <a:rPr lang="en-US" sz="2400" b="1" dirty="0">
                <a:solidFill>
                  <a:srgbClr val="C00000"/>
                </a:solidFill>
              </a:rPr>
              <a:t>Change the culture – Build Multigenerational Wealth</a:t>
            </a:r>
            <a:endParaRPr lang="en-US" sz="16600" dirty="0"/>
          </a:p>
        </p:txBody>
      </p:sp>
      <p:sp>
        <p:nvSpPr>
          <p:cNvPr id="2" name="TextBox 1"/>
          <p:cNvSpPr txBox="1"/>
          <p:nvPr/>
        </p:nvSpPr>
        <p:spPr>
          <a:xfrm>
            <a:off x="8620018" y="1471754"/>
            <a:ext cx="2561210" cy="584775"/>
          </a:xfrm>
          <a:prstGeom prst="rect">
            <a:avLst/>
          </a:prstGeom>
          <a:solidFill>
            <a:srgbClr val="011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#</a:t>
            </a:r>
            <a:r>
              <a:rPr lang="en-US" sz="3200" b="1" dirty="0" err="1">
                <a:solidFill>
                  <a:schemeClr val="bg1"/>
                </a:solidFill>
              </a:rPr>
              <a:t>BuildUSVI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192302"/>
            <a:ext cx="12251633" cy="576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F70CFF-9CB2-4381-8927-8F4E9181B08E}"/>
              </a:ext>
            </a:extLst>
          </p:cNvPr>
          <p:cNvSpPr/>
          <p:nvPr/>
        </p:nvSpPr>
        <p:spPr>
          <a:xfrm>
            <a:off x="159025" y="2246632"/>
            <a:ext cx="11499575" cy="4631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612507-A87A-4C9B-A131-2870F795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31" y="2113850"/>
            <a:ext cx="10559187" cy="463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DE477A-9FB4-454D-AE7A-729761CF2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631" y="1096881"/>
            <a:ext cx="10120237" cy="1054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70810" y="6616311"/>
            <a:ext cx="478978" cy="261610"/>
          </a:xfrm>
        </p:spPr>
        <p:txBody>
          <a:bodyPr/>
          <a:lstStyle/>
          <a:p>
            <a:fld id="{1A174DE4-D6E9-4419-BBC5-6C621C4D6C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8255</TotalTime>
  <Words>571</Words>
  <Application>Microsoft Office PowerPoint</Application>
  <PresentationFormat>Widescreen</PresentationFormat>
  <Paragraphs>156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Century Gothic</vt:lpstr>
      <vt:lpstr>Franklin Gothic Book</vt:lpstr>
      <vt:lpstr>Garamond</vt:lpstr>
      <vt:lpstr>Roboto Bk</vt:lpstr>
      <vt:lpstr>Roboto Lt</vt:lpstr>
      <vt:lpstr>Roboto Th</vt:lpstr>
      <vt:lpstr>Source Sans Pro</vt:lpstr>
      <vt:lpstr>Times New Roman</vt:lpstr>
      <vt:lpstr>Wingdings 3</vt:lpstr>
      <vt:lpstr>Slice</vt:lpstr>
      <vt:lpstr>2_Office Theme</vt:lpstr>
      <vt:lpstr>PowerPoint Presentation</vt:lpstr>
      <vt:lpstr>PowerPoint Presentation</vt:lpstr>
      <vt:lpstr>PowerPoint Presentation</vt:lpstr>
      <vt:lpstr>PowerPoint Presentation</vt:lpstr>
      <vt:lpstr>Economic Injury Disaster Loans</vt:lpstr>
      <vt:lpstr>PowerPoint Presentation</vt:lpstr>
      <vt:lpstr>Coronavirus Information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Rudys</dc:creator>
  <cp:lastModifiedBy>Shanell Petersen</cp:lastModifiedBy>
  <cp:revision>403</cp:revision>
  <cp:lastPrinted>2019-03-15T15:20:58Z</cp:lastPrinted>
  <dcterms:created xsi:type="dcterms:W3CDTF">2014-08-20T17:18:56Z</dcterms:created>
  <dcterms:modified xsi:type="dcterms:W3CDTF">2020-03-26T14:48:29Z</dcterms:modified>
</cp:coreProperties>
</file>