
<file path=[Content_Types].xml><?xml version="1.0" encoding="utf-8"?>
<Types xmlns="http://schemas.openxmlformats.org/package/2006/content-types">
  <Default Extension="png" ContentType="image/png"/>
  <Default Extension="jfif" ContentType="image/jpe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bookmarkIdSeed="3">
  <p:sldMasterIdLst>
    <p:sldMasterId id="2147483676" r:id="rId1"/>
    <p:sldMasterId id="2147483701" r:id="rId2"/>
  </p:sldMasterIdLst>
  <p:notesMasterIdLst>
    <p:notesMasterId r:id="rId16"/>
  </p:notesMasterIdLst>
  <p:sldIdLst>
    <p:sldId id="341" r:id="rId3"/>
    <p:sldId id="428" r:id="rId4"/>
    <p:sldId id="419" r:id="rId5"/>
    <p:sldId id="423" r:id="rId6"/>
    <p:sldId id="434" r:id="rId7"/>
    <p:sldId id="448" r:id="rId8"/>
    <p:sldId id="438" r:id="rId9"/>
    <p:sldId id="449" r:id="rId10"/>
    <p:sldId id="450" r:id="rId11"/>
    <p:sldId id="451" r:id="rId12"/>
    <p:sldId id="425" r:id="rId13"/>
    <p:sldId id="322" r:id="rId14"/>
    <p:sldId id="432" r:id="rId15"/>
  </p:sldIdLst>
  <p:sldSz cx="12192000" cy="6858000"/>
  <p:notesSz cx="7023100" cy="93091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hanell Petersen" initials="SP" lastIdx="10" clrIdx="0">
    <p:extLst>
      <p:ext uri="{19B8F6BF-5375-455C-9EA6-DF929625EA0E}">
        <p15:presenceInfo xmlns:p15="http://schemas.microsoft.com/office/powerpoint/2012/main" userId="S-1-5-21-415928458-540644672-1488854884-3611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11689"/>
    <a:srgbClr val="0045FF"/>
    <a:srgbClr val="7DB0DD"/>
    <a:srgbClr val="3C3C3C"/>
    <a:srgbClr val="314A89"/>
    <a:srgbClr val="DBD9D7"/>
    <a:srgbClr val="989898"/>
    <a:srgbClr val="D3BA9D"/>
    <a:srgbClr val="ECF7FD"/>
    <a:srgbClr val="DFDDD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983" autoAdjust="0"/>
    <p:restoredTop sz="94660" autoAdjust="0"/>
  </p:normalViewPr>
  <p:slideViewPr>
    <p:cSldViewPr snapToGrid="0">
      <p:cViewPr varScale="1">
        <p:scale>
          <a:sx n="89" d="100"/>
          <a:sy n="89" d="100"/>
        </p:scale>
        <p:origin x="44" y="32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commentAuthors" Target="commentAuthors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fif"/><Relationship Id="rId2" Type="http://schemas.openxmlformats.org/officeDocument/2006/relationships/image" Target="../media/image13.jfif"/><Relationship Id="rId1" Type="http://schemas.openxmlformats.org/officeDocument/2006/relationships/image" Target="../media/image12.jpeg"/><Relationship Id="rId5" Type="http://schemas.openxmlformats.org/officeDocument/2006/relationships/image" Target="../media/image16.jpeg"/><Relationship Id="rId4" Type="http://schemas.openxmlformats.org/officeDocument/2006/relationships/image" Target="../media/image15.jfif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6_1">
  <dgm:title val=""/>
  <dgm:desc val=""/>
  <dgm:catLst>
    <dgm:cat type="accent6" pri="11100"/>
  </dgm:catLst>
  <dgm:styleLbl name="node0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6">
        <a:alpha val="4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46176FC-BAB6-4F85-858D-602DCC6AEA79}" type="doc">
      <dgm:prSet loTypeId="urn:microsoft.com/office/officeart/2005/8/layout/hList7" loCatId="picture" qsTypeId="urn:microsoft.com/office/officeart/2005/8/quickstyle/3d1" qsCatId="3D" csTypeId="urn:microsoft.com/office/officeart/2005/8/colors/accent6_1" csCatId="accent6" phldr="1"/>
      <dgm:spPr/>
      <dgm:t>
        <a:bodyPr/>
        <a:lstStyle/>
        <a:p>
          <a:endParaRPr lang="en-US"/>
        </a:p>
      </dgm:t>
    </dgm:pt>
    <dgm:pt modelId="{1F0DF164-B96B-43E0-8EAC-CBAF0455E536}">
      <dgm:prSet phldrT="[Text]" custT="1"/>
      <dgm:spPr/>
      <dgm:t>
        <a:bodyPr/>
        <a:lstStyle/>
        <a:p>
          <a:r>
            <a:rPr lang="en-US" sz="2000" b="1" dirty="0"/>
            <a:t>Wayne Huddleston</a:t>
          </a:r>
        </a:p>
        <a:p>
          <a:r>
            <a:rPr lang="en-US" sz="1800" dirty="0"/>
            <a:t>Senior Area Manager</a:t>
          </a:r>
        </a:p>
        <a:p>
          <a:r>
            <a:rPr lang="en-US" sz="1800" dirty="0"/>
            <a:t>Small Business Administration</a:t>
          </a:r>
        </a:p>
      </dgm:t>
    </dgm:pt>
    <dgm:pt modelId="{1231F55F-5106-46CD-898D-78F5A14E5B32}" type="parTrans" cxnId="{719F90FE-D306-44CD-B45F-AFA3B4089F4C}">
      <dgm:prSet/>
      <dgm:spPr/>
      <dgm:t>
        <a:bodyPr/>
        <a:lstStyle/>
        <a:p>
          <a:endParaRPr lang="en-US"/>
        </a:p>
      </dgm:t>
    </dgm:pt>
    <dgm:pt modelId="{83B1152D-D35D-4EB2-96B1-D5C6D89B65C6}" type="sibTrans" cxnId="{719F90FE-D306-44CD-B45F-AFA3B4089F4C}">
      <dgm:prSet/>
      <dgm:spPr/>
      <dgm:t>
        <a:bodyPr/>
        <a:lstStyle/>
        <a:p>
          <a:endParaRPr lang="en-US"/>
        </a:p>
      </dgm:t>
    </dgm:pt>
    <dgm:pt modelId="{51379DCA-3E31-4402-852C-EEB17B985F49}">
      <dgm:prSet phldrT="[Text]" custT="1"/>
      <dgm:spPr/>
      <dgm:t>
        <a:bodyPr/>
        <a:lstStyle/>
        <a:p>
          <a:endParaRPr lang="en-US" sz="2000" b="1" dirty="0"/>
        </a:p>
        <a:p>
          <a:r>
            <a:rPr lang="en-US" sz="2000" b="1" dirty="0"/>
            <a:t>Dr. Mark Wenner</a:t>
          </a:r>
        </a:p>
        <a:p>
          <a:r>
            <a:rPr lang="en-US" sz="1800" dirty="0"/>
            <a:t>Chief Economist</a:t>
          </a:r>
        </a:p>
        <a:p>
          <a:r>
            <a:rPr lang="en-US" sz="1800" dirty="0"/>
            <a:t>Office of Management and Budget’s Division of Economic Research</a:t>
          </a:r>
        </a:p>
      </dgm:t>
    </dgm:pt>
    <dgm:pt modelId="{51FD5074-E1F3-468B-9C78-05D899B0EEBB}" type="parTrans" cxnId="{1A7CB4A9-2926-423E-91DF-423BBE206985}">
      <dgm:prSet/>
      <dgm:spPr/>
      <dgm:t>
        <a:bodyPr/>
        <a:lstStyle/>
        <a:p>
          <a:endParaRPr lang="en-US"/>
        </a:p>
      </dgm:t>
    </dgm:pt>
    <dgm:pt modelId="{124179D1-7564-4899-9D04-287054BB9E3D}" type="sibTrans" cxnId="{1A7CB4A9-2926-423E-91DF-423BBE206985}">
      <dgm:prSet/>
      <dgm:spPr/>
      <dgm:t>
        <a:bodyPr/>
        <a:lstStyle/>
        <a:p>
          <a:endParaRPr lang="en-US"/>
        </a:p>
      </dgm:t>
    </dgm:pt>
    <dgm:pt modelId="{307CFD81-5504-4D49-A52F-C51B1DAC8D38}">
      <dgm:prSet phldrT="[Text]" custT="1"/>
      <dgm:spPr/>
      <dgm:t>
        <a:bodyPr/>
        <a:lstStyle/>
        <a:p>
          <a:pPr algn="ctr"/>
          <a:endParaRPr lang="en-US" sz="2000" b="1" dirty="0"/>
        </a:p>
        <a:p>
          <a:pPr algn="ctr"/>
          <a:endParaRPr lang="en-US" sz="2000" b="1" dirty="0"/>
        </a:p>
        <a:p>
          <a:pPr algn="ctr"/>
          <a:r>
            <a:rPr lang="en-US" sz="2000" b="1" dirty="0"/>
            <a:t>Cusa Holloway</a:t>
          </a:r>
        </a:p>
        <a:p>
          <a:pPr algn="ctr"/>
          <a:r>
            <a:rPr lang="en-US" sz="1800" dirty="0"/>
            <a:t>Incubator Program Manager</a:t>
          </a:r>
        </a:p>
        <a:p>
          <a:pPr algn="ctr"/>
          <a:r>
            <a:rPr lang="en-US" sz="1800" dirty="0"/>
            <a:t>USVI Economic Development Authority’s Business Incubator Program</a:t>
          </a:r>
        </a:p>
      </dgm:t>
    </dgm:pt>
    <dgm:pt modelId="{DFD6437D-9D33-4973-B3E1-06951780043D}" type="parTrans" cxnId="{0695C4FC-6FDB-421D-8530-00C9734F8C47}">
      <dgm:prSet/>
      <dgm:spPr/>
      <dgm:t>
        <a:bodyPr/>
        <a:lstStyle/>
        <a:p>
          <a:endParaRPr lang="en-US"/>
        </a:p>
      </dgm:t>
    </dgm:pt>
    <dgm:pt modelId="{41701BD8-2989-4D26-9235-FDAF44A89C6D}" type="sibTrans" cxnId="{0695C4FC-6FDB-421D-8530-00C9734F8C47}">
      <dgm:prSet/>
      <dgm:spPr/>
      <dgm:t>
        <a:bodyPr/>
        <a:lstStyle/>
        <a:p>
          <a:endParaRPr lang="en-US"/>
        </a:p>
      </dgm:t>
    </dgm:pt>
    <dgm:pt modelId="{D5FEAF27-AFFE-48B7-9E7E-12E4B1D1BEA8}">
      <dgm:prSet phldrT="[Text]" custT="1"/>
      <dgm:spPr/>
      <dgm:t>
        <a:bodyPr/>
        <a:lstStyle/>
        <a:p>
          <a:pPr algn="ctr"/>
          <a:r>
            <a:rPr lang="en-US" sz="2000" b="1" dirty="0"/>
            <a:t>Richard Motta</a:t>
          </a:r>
        </a:p>
        <a:p>
          <a:pPr algn="ctr"/>
          <a:r>
            <a:rPr lang="en-US" sz="1800" dirty="0"/>
            <a:t>Communications Director</a:t>
          </a:r>
        </a:p>
        <a:p>
          <a:pPr algn="ctr"/>
          <a:r>
            <a:rPr lang="en-US" sz="1800" dirty="0"/>
            <a:t>Office of the Governor</a:t>
          </a:r>
          <a:endParaRPr lang="en-US" sz="2000" b="1" dirty="0"/>
        </a:p>
      </dgm:t>
    </dgm:pt>
    <dgm:pt modelId="{C92BE278-DD6D-486A-B28A-EB680AA3B505}" type="parTrans" cxnId="{620244DE-DE93-4A72-8A94-836E41168E03}">
      <dgm:prSet/>
      <dgm:spPr/>
      <dgm:t>
        <a:bodyPr/>
        <a:lstStyle/>
        <a:p>
          <a:endParaRPr lang="en-US"/>
        </a:p>
      </dgm:t>
    </dgm:pt>
    <dgm:pt modelId="{35EFF0A9-37B4-4AD2-9BBC-B893371A063F}" type="sibTrans" cxnId="{620244DE-DE93-4A72-8A94-836E41168E03}">
      <dgm:prSet/>
      <dgm:spPr/>
      <dgm:t>
        <a:bodyPr/>
        <a:lstStyle/>
        <a:p>
          <a:endParaRPr lang="en-US"/>
        </a:p>
      </dgm:t>
    </dgm:pt>
    <dgm:pt modelId="{2127E187-73DD-46DB-8BF7-23A7E80BB5BD}">
      <dgm:prSet phldrT="[Text]" custT="1"/>
      <dgm:spPr/>
      <dgm:t>
        <a:bodyPr/>
        <a:lstStyle/>
        <a:p>
          <a:r>
            <a:rPr lang="en-US" sz="2000" b="1" dirty="0"/>
            <a:t>Alani Henneman</a:t>
          </a:r>
        </a:p>
        <a:p>
          <a:r>
            <a:rPr lang="en-US" sz="1800" dirty="0"/>
            <a:t>Communications Director</a:t>
          </a:r>
        </a:p>
        <a:p>
          <a:r>
            <a:rPr lang="en-US" sz="1800" dirty="0"/>
            <a:t>USVI Department of Tourism</a:t>
          </a:r>
        </a:p>
      </dgm:t>
    </dgm:pt>
    <dgm:pt modelId="{E7810149-A2CC-44E7-B89C-BA8136F8C685}" type="sibTrans" cxnId="{73F399C5-DD65-45CD-B3B6-B0FD9AD24332}">
      <dgm:prSet/>
      <dgm:spPr/>
      <dgm:t>
        <a:bodyPr/>
        <a:lstStyle/>
        <a:p>
          <a:endParaRPr lang="en-US"/>
        </a:p>
      </dgm:t>
    </dgm:pt>
    <dgm:pt modelId="{FD5B3907-EABC-44EF-AA97-0280CAA92321}" type="parTrans" cxnId="{73F399C5-DD65-45CD-B3B6-B0FD9AD24332}">
      <dgm:prSet/>
      <dgm:spPr/>
      <dgm:t>
        <a:bodyPr/>
        <a:lstStyle/>
        <a:p>
          <a:endParaRPr lang="en-US"/>
        </a:p>
      </dgm:t>
    </dgm:pt>
    <dgm:pt modelId="{836FF9F2-3F27-49C1-8F4E-CACE395252F0}" type="pres">
      <dgm:prSet presAssocID="{D46176FC-BAB6-4F85-858D-602DCC6AEA79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2D88FEF0-12DC-4B87-A6BE-C01BA9C86F90}" type="pres">
      <dgm:prSet presAssocID="{D46176FC-BAB6-4F85-858D-602DCC6AEA79}" presName="fgShape" presStyleLbl="fgShp" presStyleIdx="0" presStyleCnt="1" custFlipVert="1" custScaleX="72439" custScaleY="63392" custLinFactNeighborX="34" custLinFactNeighborY="19209"/>
      <dgm:spPr>
        <a:solidFill>
          <a:schemeClr val="tx2">
            <a:lumMod val="50000"/>
          </a:schemeClr>
        </a:solidFill>
      </dgm:spPr>
    </dgm:pt>
    <dgm:pt modelId="{B7A850B2-F704-41AF-9488-36519239D55D}" type="pres">
      <dgm:prSet presAssocID="{D46176FC-BAB6-4F85-858D-602DCC6AEA79}" presName="linComp" presStyleCnt="0"/>
      <dgm:spPr/>
    </dgm:pt>
    <dgm:pt modelId="{6A03697A-F0F3-4559-91C3-13E29088ECA1}" type="pres">
      <dgm:prSet presAssocID="{D5FEAF27-AFFE-48B7-9E7E-12E4B1D1BEA8}" presName="compNode" presStyleCnt="0"/>
      <dgm:spPr/>
    </dgm:pt>
    <dgm:pt modelId="{11D5E366-0A0B-4A04-8632-A6A6D7CA9BE9}" type="pres">
      <dgm:prSet presAssocID="{D5FEAF27-AFFE-48B7-9E7E-12E4B1D1BEA8}" presName="bkgdShape" presStyleLbl="node1" presStyleIdx="0" presStyleCnt="5" custLinFactNeighborY="-195"/>
      <dgm:spPr/>
      <dgm:t>
        <a:bodyPr/>
        <a:lstStyle/>
        <a:p>
          <a:endParaRPr lang="en-US"/>
        </a:p>
      </dgm:t>
    </dgm:pt>
    <dgm:pt modelId="{E76765AB-55D0-4ECF-888D-B566B24ABF7F}" type="pres">
      <dgm:prSet presAssocID="{D5FEAF27-AFFE-48B7-9E7E-12E4B1D1BEA8}" presName="nodeTx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5F1DFAB-8AE6-4EB0-AD04-6DEB394226A0}" type="pres">
      <dgm:prSet presAssocID="{D5FEAF27-AFFE-48B7-9E7E-12E4B1D1BEA8}" presName="invisiNode" presStyleLbl="node1" presStyleIdx="0" presStyleCnt="5"/>
      <dgm:spPr/>
    </dgm:pt>
    <dgm:pt modelId="{FDC3285A-DB2F-4686-B7F0-909E961B5F5E}" type="pres">
      <dgm:prSet presAssocID="{D5FEAF27-AFFE-48B7-9E7E-12E4B1D1BEA8}" presName="imagNode" presStyleLbl="fgImgPlace1" presStyleIdx="0" presStyleCnt="5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7000" r="-17000"/>
          </a:stretch>
        </a:blipFill>
      </dgm:spPr>
    </dgm:pt>
    <dgm:pt modelId="{69FD03FE-E7CD-4533-842B-DAAA2BE6C27C}" type="pres">
      <dgm:prSet presAssocID="{35EFF0A9-37B4-4AD2-9BBC-B893371A063F}" presName="sibTrans" presStyleLbl="sibTrans2D1" presStyleIdx="0" presStyleCnt="0"/>
      <dgm:spPr/>
      <dgm:t>
        <a:bodyPr/>
        <a:lstStyle/>
        <a:p>
          <a:endParaRPr lang="en-US"/>
        </a:p>
      </dgm:t>
    </dgm:pt>
    <dgm:pt modelId="{953DC955-1865-4E72-ADDA-013CEBE8447C}" type="pres">
      <dgm:prSet presAssocID="{1F0DF164-B96B-43E0-8EAC-CBAF0455E536}" presName="compNode" presStyleCnt="0"/>
      <dgm:spPr/>
    </dgm:pt>
    <dgm:pt modelId="{75B242A9-523C-4F6F-BB5B-A58CFAF31216}" type="pres">
      <dgm:prSet presAssocID="{1F0DF164-B96B-43E0-8EAC-CBAF0455E536}" presName="bkgdShape" presStyleLbl="node1" presStyleIdx="1" presStyleCnt="5"/>
      <dgm:spPr/>
      <dgm:t>
        <a:bodyPr/>
        <a:lstStyle/>
        <a:p>
          <a:endParaRPr lang="en-US"/>
        </a:p>
      </dgm:t>
    </dgm:pt>
    <dgm:pt modelId="{91B69262-E414-45F7-8B5D-EAA89D750146}" type="pres">
      <dgm:prSet presAssocID="{1F0DF164-B96B-43E0-8EAC-CBAF0455E536}" presName="nodeTx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0F45B9D-0ECC-49F6-A050-A502054BB465}" type="pres">
      <dgm:prSet presAssocID="{1F0DF164-B96B-43E0-8EAC-CBAF0455E536}" presName="invisiNode" presStyleLbl="node1" presStyleIdx="1" presStyleCnt="5"/>
      <dgm:spPr/>
    </dgm:pt>
    <dgm:pt modelId="{8627BE6E-4E99-4C3A-851A-A6F3500DB96E}" type="pres">
      <dgm:prSet presAssocID="{1F0DF164-B96B-43E0-8EAC-CBAF0455E536}" presName="imagNode" presStyleLbl="fgImgPlace1" presStyleIdx="1" presStyleCnt="5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  <dgm:pt modelId="{F4652DF4-2B73-4461-8BC6-8F040541E7C4}" type="pres">
      <dgm:prSet presAssocID="{83B1152D-D35D-4EB2-96B1-D5C6D89B65C6}" presName="sibTrans" presStyleLbl="sibTrans2D1" presStyleIdx="0" presStyleCnt="0"/>
      <dgm:spPr/>
      <dgm:t>
        <a:bodyPr/>
        <a:lstStyle/>
        <a:p>
          <a:endParaRPr lang="en-US"/>
        </a:p>
      </dgm:t>
    </dgm:pt>
    <dgm:pt modelId="{F8CEB190-6C0D-4094-ADE1-6D03AB71EC79}" type="pres">
      <dgm:prSet presAssocID="{51379DCA-3E31-4402-852C-EEB17B985F49}" presName="compNode" presStyleCnt="0"/>
      <dgm:spPr/>
    </dgm:pt>
    <dgm:pt modelId="{DA4656C6-5F9B-41E4-A6EB-3AC04882AD22}" type="pres">
      <dgm:prSet presAssocID="{51379DCA-3E31-4402-852C-EEB17B985F49}" presName="bkgdShape" presStyleLbl="node1" presStyleIdx="2" presStyleCnt="5"/>
      <dgm:spPr/>
      <dgm:t>
        <a:bodyPr/>
        <a:lstStyle/>
        <a:p>
          <a:endParaRPr lang="en-US"/>
        </a:p>
      </dgm:t>
    </dgm:pt>
    <dgm:pt modelId="{F1030728-D902-4D66-BDA1-3FB51B064C89}" type="pres">
      <dgm:prSet presAssocID="{51379DCA-3E31-4402-852C-EEB17B985F49}" presName="nodeTx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574FF23-1743-45BC-B206-C22B6FD2836F}" type="pres">
      <dgm:prSet presAssocID="{51379DCA-3E31-4402-852C-EEB17B985F49}" presName="invisiNode" presStyleLbl="node1" presStyleIdx="2" presStyleCnt="5"/>
      <dgm:spPr/>
    </dgm:pt>
    <dgm:pt modelId="{A047F314-D866-45BB-8A68-F78265F1D3BB}" type="pres">
      <dgm:prSet presAssocID="{51379DCA-3E31-4402-852C-EEB17B985F49}" presName="imagNode" presStyleLbl="fgImgPlace1" presStyleIdx="2" presStyleCnt="5"/>
      <dgm:spPr>
        <a:blipFill dpi="0" rotWithShape="1"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b="-31000"/>
          </a:stretch>
        </a:blipFill>
      </dgm:spPr>
    </dgm:pt>
    <dgm:pt modelId="{3B614F95-7D3A-453F-A10B-73975A55DF9D}" type="pres">
      <dgm:prSet presAssocID="{124179D1-7564-4899-9D04-287054BB9E3D}" presName="sibTrans" presStyleLbl="sibTrans2D1" presStyleIdx="0" presStyleCnt="0"/>
      <dgm:spPr/>
      <dgm:t>
        <a:bodyPr/>
        <a:lstStyle/>
        <a:p>
          <a:endParaRPr lang="en-US"/>
        </a:p>
      </dgm:t>
    </dgm:pt>
    <dgm:pt modelId="{A98952FB-272F-463F-89C1-893BFCB7CBA3}" type="pres">
      <dgm:prSet presAssocID="{2127E187-73DD-46DB-8BF7-23A7E80BB5BD}" presName="compNode" presStyleCnt="0"/>
      <dgm:spPr/>
    </dgm:pt>
    <dgm:pt modelId="{BFA2EB6C-D7B4-4097-9D1A-1D33F3405E70}" type="pres">
      <dgm:prSet presAssocID="{2127E187-73DD-46DB-8BF7-23A7E80BB5BD}" presName="bkgdShape" presStyleLbl="node1" presStyleIdx="3" presStyleCnt="5"/>
      <dgm:spPr/>
      <dgm:t>
        <a:bodyPr/>
        <a:lstStyle/>
        <a:p>
          <a:endParaRPr lang="en-US"/>
        </a:p>
      </dgm:t>
    </dgm:pt>
    <dgm:pt modelId="{B8A1BD9D-2739-479E-8A75-15BB398E1F1F}" type="pres">
      <dgm:prSet presAssocID="{2127E187-73DD-46DB-8BF7-23A7E80BB5BD}" presName="nodeTx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548E8D8-733F-4A5E-900F-FC0DC26D79CF}" type="pres">
      <dgm:prSet presAssocID="{2127E187-73DD-46DB-8BF7-23A7E80BB5BD}" presName="invisiNode" presStyleLbl="node1" presStyleIdx="3" presStyleCnt="5"/>
      <dgm:spPr/>
    </dgm:pt>
    <dgm:pt modelId="{B6A7EA3B-8CE8-4B8F-A548-BEF631127F47}" type="pres">
      <dgm:prSet presAssocID="{2127E187-73DD-46DB-8BF7-23A7E80BB5BD}" presName="imagNode" presStyleLbl="fgImgPlace1" presStyleIdx="3" presStyleCnt="5"/>
      <dgm:spPr>
        <a:blipFill dpi="0" rotWithShape="1">
          <a:blip xmlns:r="http://schemas.openxmlformats.org/officeDocument/2006/relationships" r:embed="rId4"/>
          <a:srcRect/>
          <a:stretch>
            <a:fillRect/>
          </a:stretch>
        </a:blipFill>
      </dgm:spPr>
    </dgm:pt>
    <dgm:pt modelId="{68E2629B-0357-42D3-A1E6-C715B554A0BA}" type="pres">
      <dgm:prSet presAssocID="{E7810149-A2CC-44E7-B89C-BA8136F8C685}" presName="sibTrans" presStyleLbl="sibTrans2D1" presStyleIdx="0" presStyleCnt="0"/>
      <dgm:spPr/>
      <dgm:t>
        <a:bodyPr/>
        <a:lstStyle/>
        <a:p>
          <a:endParaRPr lang="en-US"/>
        </a:p>
      </dgm:t>
    </dgm:pt>
    <dgm:pt modelId="{1B40BEAE-FC0F-40C2-B89E-02715758CE61}" type="pres">
      <dgm:prSet presAssocID="{307CFD81-5504-4D49-A52F-C51B1DAC8D38}" presName="compNode" presStyleCnt="0"/>
      <dgm:spPr/>
    </dgm:pt>
    <dgm:pt modelId="{54A40C06-5D2D-49B7-965B-82820BBF2FF0}" type="pres">
      <dgm:prSet presAssocID="{307CFD81-5504-4D49-A52F-C51B1DAC8D38}" presName="bkgdShape" presStyleLbl="node1" presStyleIdx="4" presStyleCnt="5"/>
      <dgm:spPr/>
      <dgm:t>
        <a:bodyPr/>
        <a:lstStyle/>
        <a:p>
          <a:endParaRPr lang="en-US"/>
        </a:p>
      </dgm:t>
    </dgm:pt>
    <dgm:pt modelId="{887E4A7D-15D5-4ABE-81C2-2B0425234E19}" type="pres">
      <dgm:prSet presAssocID="{307CFD81-5504-4D49-A52F-C51B1DAC8D38}" presName="nodeTx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F02FEE0-D03E-4677-B976-583E252093C1}" type="pres">
      <dgm:prSet presAssocID="{307CFD81-5504-4D49-A52F-C51B1DAC8D38}" presName="invisiNode" presStyleLbl="node1" presStyleIdx="4" presStyleCnt="5"/>
      <dgm:spPr/>
    </dgm:pt>
    <dgm:pt modelId="{D58003FA-9291-4691-8ACD-02F81200A06A}" type="pres">
      <dgm:prSet presAssocID="{307CFD81-5504-4D49-A52F-C51B1DAC8D38}" presName="imagNode" presStyleLbl="fgImgPlace1" presStyleIdx="4" presStyleCnt="5"/>
      <dgm:spPr>
        <a:blipFill>
          <a:blip xmlns:r="http://schemas.openxmlformats.org/officeDocument/2006/relationships"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7000" r="-17000"/>
          </a:stretch>
        </a:blipFill>
      </dgm:spPr>
      <dgm:t>
        <a:bodyPr/>
        <a:lstStyle/>
        <a:p>
          <a:endParaRPr lang="en-US"/>
        </a:p>
      </dgm:t>
    </dgm:pt>
  </dgm:ptLst>
  <dgm:cxnLst>
    <dgm:cxn modelId="{F1E2D338-7B83-445C-9293-7E6636D472E6}" type="presOf" srcId="{D46176FC-BAB6-4F85-858D-602DCC6AEA79}" destId="{836FF9F2-3F27-49C1-8F4E-CACE395252F0}" srcOrd="0" destOrd="0" presId="urn:microsoft.com/office/officeart/2005/8/layout/hList7"/>
    <dgm:cxn modelId="{2D334326-79CD-4ACE-96E3-B37735EB2404}" type="presOf" srcId="{83B1152D-D35D-4EB2-96B1-D5C6D89B65C6}" destId="{F4652DF4-2B73-4461-8BC6-8F040541E7C4}" srcOrd="0" destOrd="0" presId="urn:microsoft.com/office/officeart/2005/8/layout/hList7"/>
    <dgm:cxn modelId="{FD522D30-8EEF-47A7-97F2-36231BB0FA56}" type="presOf" srcId="{D5FEAF27-AFFE-48B7-9E7E-12E4B1D1BEA8}" destId="{11D5E366-0A0B-4A04-8632-A6A6D7CA9BE9}" srcOrd="0" destOrd="0" presId="urn:microsoft.com/office/officeart/2005/8/layout/hList7"/>
    <dgm:cxn modelId="{B241BECF-B4BC-4042-9A0C-F4A9A08A1E1C}" type="presOf" srcId="{124179D1-7564-4899-9D04-287054BB9E3D}" destId="{3B614F95-7D3A-453F-A10B-73975A55DF9D}" srcOrd="0" destOrd="0" presId="urn:microsoft.com/office/officeart/2005/8/layout/hList7"/>
    <dgm:cxn modelId="{C8BA47D8-A69F-440B-A544-F127AB360883}" type="presOf" srcId="{51379DCA-3E31-4402-852C-EEB17B985F49}" destId="{DA4656C6-5F9B-41E4-A6EB-3AC04882AD22}" srcOrd="0" destOrd="0" presId="urn:microsoft.com/office/officeart/2005/8/layout/hList7"/>
    <dgm:cxn modelId="{0695C4FC-6FDB-421D-8530-00C9734F8C47}" srcId="{D46176FC-BAB6-4F85-858D-602DCC6AEA79}" destId="{307CFD81-5504-4D49-A52F-C51B1DAC8D38}" srcOrd="4" destOrd="0" parTransId="{DFD6437D-9D33-4973-B3E1-06951780043D}" sibTransId="{41701BD8-2989-4D26-9235-FDAF44A89C6D}"/>
    <dgm:cxn modelId="{620244DE-DE93-4A72-8A94-836E41168E03}" srcId="{D46176FC-BAB6-4F85-858D-602DCC6AEA79}" destId="{D5FEAF27-AFFE-48B7-9E7E-12E4B1D1BEA8}" srcOrd="0" destOrd="0" parTransId="{C92BE278-DD6D-486A-B28A-EB680AA3B505}" sibTransId="{35EFF0A9-37B4-4AD2-9BBC-B893371A063F}"/>
    <dgm:cxn modelId="{D87D3B8F-78B3-4B0F-806A-AEDDE72A91A0}" type="presOf" srcId="{35EFF0A9-37B4-4AD2-9BBC-B893371A063F}" destId="{69FD03FE-E7CD-4533-842B-DAAA2BE6C27C}" srcOrd="0" destOrd="0" presId="urn:microsoft.com/office/officeart/2005/8/layout/hList7"/>
    <dgm:cxn modelId="{EAB9B8DC-2964-423A-84A5-AF28E3F109F4}" type="presOf" srcId="{2127E187-73DD-46DB-8BF7-23A7E80BB5BD}" destId="{BFA2EB6C-D7B4-4097-9D1A-1D33F3405E70}" srcOrd="0" destOrd="0" presId="urn:microsoft.com/office/officeart/2005/8/layout/hList7"/>
    <dgm:cxn modelId="{BE6C9DBC-4198-43B9-A337-18EC5897CE71}" type="presOf" srcId="{2127E187-73DD-46DB-8BF7-23A7E80BB5BD}" destId="{B8A1BD9D-2739-479E-8A75-15BB398E1F1F}" srcOrd="1" destOrd="0" presId="urn:microsoft.com/office/officeart/2005/8/layout/hList7"/>
    <dgm:cxn modelId="{4A716368-B161-476C-B0C3-01FE0341B201}" type="presOf" srcId="{1F0DF164-B96B-43E0-8EAC-CBAF0455E536}" destId="{91B69262-E414-45F7-8B5D-EAA89D750146}" srcOrd="1" destOrd="0" presId="urn:microsoft.com/office/officeart/2005/8/layout/hList7"/>
    <dgm:cxn modelId="{73F399C5-DD65-45CD-B3B6-B0FD9AD24332}" srcId="{D46176FC-BAB6-4F85-858D-602DCC6AEA79}" destId="{2127E187-73DD-46DB-8BF7-23A7E80BB5BD}" srcOrd="3" destOrd="0" parTransId="{FD5B3907-EABC-44EF-AA97-0280CAA92321}" sibTransId="{E7810149-A2CC-44E7-B89C-BA8136F8C685}"/>
    <dgm:cxn modelId="{A82808D0-B9BD-46A2-B789-7CE278B81FCB}" type="presOf" srcId="{307CFD81-5504-4D49-A52F-C51B1DAC8D38}" destId="{54A40C06-5D2D-49B7-965B-82820BBF2FF0}" srcOrd="0" destOrd="0" presId="urn:microsoft.com/office/officeart/2005/8/layout/hList7"/>
    <dgm:cxn modelId="{B55E8A17-3B40-4AA3-A4AA-B22BB12E41FE}" type="presOf" srcId="{51379DCA-3E31-4402-852C-EEB17B985F49}" destId="{F1030728-D902-4D66-BDA1-3FB51B064C89}" srcOrd="1" destOrd="0" presId="urn:microsoft.com/office/officeart/2005/8/layout/hList7"/>
    <dgm:cxn modelId="{719F90FE-D306-44CD-B45F-AFA3B4089F4C}" srcId="{D46176FC-BAB6-4F85-858D-602DCC6AEA79}" destId="{1F0DF164-B96B-43E0-8EAC-CBAF0455E536}" srcOrd="1" destOrd="0" parTransId="{1231F55F-5106-46CD-898D-78F5A14E5B32}" sibTransId="{83B1152D-D35D-4EB2-96B1-D5C6D89B65C6}"/>
    <dgm:cxn modelId="{6BA6029C-6049-48D3-B8B0-A992511413E9}" type="presOf" srcId="{D5FEAF27-AFFE-48B7-9E7E-12E4B1D1BEA8}" destId="{E76765AB-55D0-4ECF-888D-B566B24ABF7F}" srcOrd="1" destOrd="0" presId="urn:microsoft.com/office/officeart/2005/8/layout/hList7"/>
    <dgm:cxn modelId="{1A7CB4A9-2926-423E-91DF-423BBE206985}" srcId="{D46176FC-BAB6-4F85-858D-602DCC6AEA79}" destId="{51379DCA-3E31-4402-852C-EEB17B985F49}" srcOrd="2" destOrd="0" parTransId="{51FD5074-E1F3-468B-9C78-05D899B0EEBB}" sibTransId="{124179D1-7564-4899-9D04-287054BB9E3D}"/>
    <dgm:cxn modelId="{D69E0CE0-633D-4497-8DA5-3876AD0510EA}" type="presOf" srcId="{E7810149-A2CC-44E7-B89C-BA8136F8C685}" destId="{68E2629B-0357-42D3-A1E6-C715B554A0BA}" srcOrd="0" destOrd="0" presId="urn:microsoft.com/office/officeart/2005/8/layout/hList7"/>
    <dgm:cxn modelId="{79544CFC-86B5-4897-99B5-05F817BBE4F9}" type="presOf" srcId="{1F0DF164-B96B-43E0-8EAC-CBAF0455E536}" destId="{75B242A9-523C-4F6F-BB5B-A58CFAF31216}" srcOrd="0" destOrd="0" presId="urn:microsoft.com/office/officeart/2005/8/layout/hList7"/>
    <dgm:cxn modelId="{08FF5F51-DD70-4BC3-87C7-074EF43E1E19}" type="presOf" srcId="{307CFD81-5504-4D49-A52F-C51B1DAC8D38}" destId="{887E4A7D-15D5-4ABE-81C2-2B0425234E19}" srcOrd="1" destOrd="0" presId="urn:microsoft.com/office/officeart/2005/8/layout/hList7"/>
    <dgm:cxn modelId="{C4D0B2C7-F26A-4812-A675-2CC92A23782C}" type="presParOf" srcId="{836FF9F2-3F27-49C1-8F4E-CACE395252F0}" destId="{2D88FEF0-12DC-4B87-A6BE-C01BA9C86F90}" srcOrd="0" destOrd="0" presId="urn:microsoft.com/office/officeart/2005/8/layout/hList7"/>
    <dgm:cxn modelId="{60ECF34C-5712-4FD4-AB0D-4CB66E4AFE40}" type="presParOf" srcId="{836FF9F2-3F27-49C1-8F4E-CACE395252F0}" destId="{B7A850B2-F704-41AF-9488-36519239D55D}" srcOrd="1" destOrd="0" presId="urn:microsoft.com/office/officeart/2005/8/layout/hList7"/>
    <dgm:cxn modelId="{20C1696D-BBDC-4F7D-A9FD-43E68D20ADF8}" type="presParOf" srcId="{B7A850B2-F704-41AF-9488-36519239D55D}" destId="{6A03697A-F0F3-4559-91C3-13E29088ECA1}" srcOrd="0" destOrd="0" presId="urn:microsoft.com/office/officeart/2005/8/layout/hList7"/>
    <dgm:cxn modelId="{536942C9-DCD0-46C0-AB81-38F5232D739C}" type="presParOf" srcId="{6A03697A-F0F3-4559-91C3-13E29088ECA1}" destId="{11D5E366-0A0B-4A04-8632-A6A6D7CA9BE9}" srcOrd="0" destOrd="0" presId="urn:microsoft.com/office/officeart/2005/8/layout/hList7"/>
    <dgm:cxn modelId="{4178C421-98C3-4A65-9F7E-D8FA270DA27E}" type="presParOf" srcId="{6A03697A-F0F3-4559-91C3-13E29088ECA1}" destId="{E76765AB-55D0-4ECF-888D-B566B24ABF7F}" srcOrd="1" destOrd="0" presId="urn:microsoft.com/office/officeart/2005/8/layout/hList7"/>
    <dgm:cxn modelId="{7614BD4E-DF3B-4177-A6C2-5148CFE97DF6}" type="presParOf" srcId="{6A03697A-F0F3-4559-91C3-13E29088ECA1}" destId="{05F1DFAB-8AE6-4EB0-AD04-6DEB394226A0}" srcOrd="2" destOrd="0" presId="urn:microsoft.com/office/officeart/2005/8/layout/hList7"/>
    <dgm:cxn modelId="{3B0C33B7-63B8-46D0-B1EE-CAAEE64E1DC8}" type="presParOf" srcId="{6A03697A-F0F3-4559-91C3-13E29088ECA1}" destId="{FDC3285A-DB2F-4686-B7F0-909E961B5F5E}" srcOrd="3" destOrd="0" presId="urn:microsoft.com/office/officeart/2005/8/layout/hList7"/>
    <dgm:cxn modelId="{5C3E199F-0FA6-44DC-91D4-615F8AC0CE35}" type="presParOf" srcId="{B7A850B2-F704-41AF-9488-36519239D55D}" destId="{69FD03FE-E7CD-4533-842B-DAAA2BE6C27C}" srcOrd="1" destOrd="0" presId="urn:microsoft.com/office/officeart/2005/8/layout/hList7"/>
    <dgm:cxn modelId="{8F705A54-506A-4EF5-8356-9993A4B00A7B}" type="presParOf" srcId="{B7A850B2-F704-41AF-9488-36519239D55D}" destId="{953DC955-1865-4E72-ADDA-013CEBE8447C}" srcOrd="2" destOrd="0" presId="urn:microsoft.com/office/officeart/2005/8/layout/hList7"/>
    <dgm:cxn modelId="{E5624CAC-C513-49D6-B6AD-4B935DBA045B}" type="presParOf" srcId="{953DC955-1865-4E72-ADDA-013CEBE8447C}" destId="{75B242A9-523C-4F6F-BB5B-A58CFAF31216}" srcOrd="0" destOrd="0" presId="urn:microsoft.com/office/officeart/2005/8/layout/hList7"/>
    <dgm:cxn modelId="{3441BDF6-9F76-454E-B3D0-2DE1FC39F180}" type="presParOf" srcId="{953DC955-1865-4E72-ADDA-013CEBE8447C}" destId="{91B69262-E414-45F7-8B5D-EAA89D750146}" srcOrd="1" destOrd="0" presId="urn:microsoft.com/office/officeart/2005/8/layout/hList7"/>
    <dgm:cxn modelId="{D3C2403B-E289-4C6E-A483-F1A7B199E285}" type="presParOf" srcId="{953DC955-1865-4E72-ADDA-013CEBE8447C}" destId="{A0F45B9D-0ECC-49F6-A050-A502054BB465}" srcOrd="2" destOrd="0" presId="urn:microsoft.com/office/officeart/2005/8/layout/hList7"/>
    <dgm:cxn modelId="{89203AF4-A5B6-4C05-91A9-7EF815E20BC4}" type="presParOf" srcId="{953DC955-1865-4E72-ADDA-013CEBE8447C}" destId="{8627BE6E-4E99-4C3A-851A-A6F3500DB96E}" srcOrd="3" destOrd="0" presId="urn:microsoft.com/office/officeart/2005/8/layout/hList7"/>
    <dgm:cxn modelId="{D079FCCF-5A32-4EBA-90F4-D684C6C1584A}" type="presParOf" srcId="{B7A850B2-F704-41AF-9488-36519239D55D}" destId="{F4652DF4-2B73-4461-8BC6-8F040541E7C4}" srcOrd="3" destOrd="0" presId="urn:microsoft.com/office/officeart/2005/8/layout/hList7"/>
    <dgm:cxn modelId="{BC48C8F7-B94A-48F6-A756-6C56BBA75649}" type="presParOf" srcId="{B7A850B2-F704-41AF-9488-36519239D55D}" destId="{F8CEB190-6C0D-4094-ADE1-6D03AB71EC79}" srcOrd="4" destOrd="0" presId="urn:microsoft.com/office/officeart/2005/8/layout/hList7"/>
    <dgm:cxn modelId="{19534BC2-2971-4C3E-9A9A-2714D73FB702}" type="presParOf" srcId="{F8CEB190-6C0D-4094-ADE1-6D03AB71EC79}" destId="{DA4656C6-5F9B-41E4-A6EB-3AC04882AD22}" srcOrd="0" destOrd="0" presId="urn:microsoft.com/office/officeart/2005/8/layout/hList7"/>
    <dgm:cxn modelId="{74267F71-55D2-4A5D-A000-09CE9E587FB5}" type="presParOf" srcId="{F8CEB190-6C0D-4094-ADE1-6D03AB71EC79}" destId="{F1030728-D902-4D66-BDA1-3FB51B064C89}" srcOrd="1" destOrd="0" presId="urn:microsoft.com/office/officeart/2005/8/layout/hList7"/>
    <dgm:cxn modelId="{53F6B0B6-D1BA-40D8-B6D9-E7EC78FC026A}" type="presParOf" srcId="{F8CEB190-6C0D-4094-ADE1-6D03AB71EC79}" destId="{C574FF23-1743-45BC-B206-C22B6FD2836F}" srcOrd="2" destOrd="0" presId="urn:microsoft.com/office/officeart/2005/8/layout/hList7"/>
    <dgm:cxn modelId="{78DCBDE0-8F5E-4012-B16E-D59D2A9374D3}" type="presParOf" srcId="{F8CEB190-6C0D-4094-ADE1-6D03AB71EC79}" destId="{A047F314-D866-45BB-8A68-F78265F1D3BB}" srcOrd="3" destOrd="0" presId="urn:microsoft.com/office/officeart/2005/8/layout/hList7"/>
    <dgm:cxn modelId="{B78C9109-2B33-4340-89CF-524E955BD043}" type="presParOf" srcId="{B7A850B2-F704-41AF-9488-36519239D55D}" destId="{3B614F95-7D3A-453F-A10B-73975A55DF9D}" srcOrd="5" destOrd="0" presId="urn:microsoft.com/office/officeart/2005/8/layout/hList7"/>
    <dgm:cxn modelId="{7EEE0399-E74F-4C45-970D-CE9D4667B678}" type="presParOf" srcId="{B7A850B2-F704-41AF-9488-36519239D55D}" destId="{A98952FB-272F-463F-89C1-893BFCB7CBA3}" srcOrd="6" destOrd="0" presId="urn:microsoft.com/office/officeart/2005/8/layout/hList7"/>
    <dgm:cxn modelId="{88481079-85B5-404D-B49D-53F9A92053C1}" type="presParOf" srcId="{A98952FB-272F-463F-89C1-893BFCB7CBA3}" destId="{BFA2EB6C-D7B4-4097-9D1A-1D33F3405E70}" srcOrd="0" destOrd="0" presId="urn:microsoft.com/office/officeart/2005/8/layout/hList7"/>
    <dgm:cxn modelId="{CCC81D3B-7985-45D1-B034-4B9F83E5CE6E}" type="presParOf" srcId="{A98952FB-272F-463F-89C1-893BFCB7CBA3}" destId="{B8A1BD9D-2739-479E-8A75-15BB398E1F1F}" srcOrd="1" destOrd="0" presId="urn:microsoft.com/office/officeart/2005/8/layout/hList7"/>
    <dgm:cxn modelId="{648FB179-CB50-4173-A5AD-F5294303480C}" type="presParOf" srcId="{A98952FB-272F-463F-89C1-893BFCB7CBA3}" destId="{8548E8D8-733F-4A5E-900F-FC0DC26D79CF}" srcOrd="2" destOrd="0" presId="urn:microsoft.com/office/officeart/2005/8/layout/hList7"/>
    <dgm:cxn modelId="{FD7DF436-0EA1-4E50-A0A9-A4C458374328}" type="presParOf" srcId="{A98952FB-272F-463F-89C1-893BFCB7CBA3}" destId="{B6A7EA3B-8CE8-4B8F-A548-BEF631127F47}" srcOrd="3" destOrd="0" presId="urn:microsoft.com/office/officeart/2005/8/layout/hList7"/>
    <dgm:cxn modelId="{FDC30773-EF0E-4866-8954-2783D6EEF700}" type="presParOf" srcId="{B7A850B2-F704-41AF-9488-36519239D55D}" destId="{68E2629B-0357-42D3-A1E6-C715B554A0BA}" srcOrd="7" destOrd="0" presId="urn:microsoft.com/office/officeart/2005/8/layout/hList7"/>
    <dgm:cxn modelId="{A573BCAC-2231-4363-A723-D18364C75E37}" type="presParOf" srcId="{B7A850B2-F704-41AF-9488-36519239D55D}" destId="{1B40BEAE-FC0F-40C2-B89E-02715758CE61}" srcOrd="8" destOrd="0" presId="urn:microsoft.com/office/officeart/2005/8/layout/hList7"/>
    <dgm:cxn modelId="{A0B14FEF-4711-4066-95B9-AFD3884A9438}" type="presParOf" srcId="{1B40BEAE-FC0F-40C2-B89E-02715758CE61}" destId="{54A40C06-5D2D-49B7-965B-82820BBF2FF0}" srcOrd="0" destOrd="0" presId="urn:microsoft.com/office/officeart/2005/8/layout/hList7"/>
    <dgm:cxn modelId="{137C9076-39B4-4621-8C9E-7DF88C0EAE65}" type="presParOf" srcId="{1B40BEAE-FC0F-40C2-B89E-02715758CE61}" destId="{887E4A7D-15D5-4ABE-81C2-2B0425234E19}" srcOrd="1" destOrd="0" presId="urn:microsoft.com/office/officeart/2005/8/layout/hList7"/>
    <dgm:cxn modelId="{94A088D0-5996-4652-9952-23A3B1AB9ABC}" type="presParOf" srcId="{1B40BEAE-FC0F-40C2-B89E-02715758CE61}" destId="{BF02FEE0-D03E-4677-B976-583E252093C1}" srcOrd="2" destOrd="0" presId="urn:microsoft.com/office/officeart/2005/8/layout/hList7"/>
    <dgm:cxn modelId="{B178A814-F87E-417A-A328-57CE4A850F9A}" type="presParOf" srcId="{1B40BEAE-FC0F-40C2-B89E-02715758CE61}" destId="{D58003FA-9291-4691-8ACD-02F81200A06A}" srcOrd="3" destOrd="0" presId="urn:microsoft.com/office/officeart/2005/8/layout/hList7"/>
  </dgm:cxnLst>
  <dgm:bg/>
  <dgm:whole/>
  <dgm:extLst>
    <a:ext uri="http://schemas.microsoft.com/office/drawing/2008/diagram">
      <dsp:dataModelExt xmlns:dsp="http://schemas.microsoft.com/office/drawing/2008/diagram" relId="rId10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7">
  <dgm:title val=""/>
  <dgm:desc val=""/>
  <dgm:catLst>
    <dgm:cat type="list" pri="12000"/>
    <dgm:cat type="process" pri="20000"/>
    <dgm:cat type="relationship" pri="14000"/>
    <dgm:cat type="convert" pri="8000"/>
    <dgm:cat type="picture" pri="25000"/>
    <dgm:cat type="pictureconvert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fgShape" refType="w" fact="0.92"/>
      <dgm:constr type="h" for="ch" forName="fgShape" refType="h" fact="0.15"/>
      <dgm:constr type="b" for="ch" forName="fgShape" refType="h" fact="0.95"/>
      <dgm:constr type="ctrX" for="ch" forName="fgShape" refType="w" fact="0.5"/>
      <dgm:constr type="w" for="ch" forName="linComp" refType="w"/>
      <dgm:constr type="h" for="ch" forName="linComp" refType="h"/>
      <dgm:constr type="ctrX" for="ch" forName="linComp" refType="w" fact="0.5"/>
    </dgm:constrLst>
    <dgm:ruleLst/>
    <dgm:layoutNode name="fgShape" styleLbl="fgShp">
      <dgm:alg type="sp"/>
      <dgm:shape xmlns:r="http://schemas.openxmlformats.org/officeDocument/2006/relationships" type="leftRightArrow" r:blip="" zOrderOff="99999">
        <dgm:adjLst/>
      </dgm:shape>
      <dgm:presOf/>
      <dgm:constrLst/>
      <dgm:ruleLst/>
    </dgm:layoutNode>
    <dgm:layoutNode name="linComp">
      <dgm:choose name="Name1">
        <dgm:if name="Name2" func="var" arg="dir" op="equ" val="norm">
          <dgm:alg type="lin"/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Node" refType="w"/>
        <dgm:constr type="h" for="ch" forName="compNode" refType="h"/>
        <dgm:constr type="w" for="ch" ptType="sibTrans" refType="w" refFor="ch" refForName="compNode" fact="0.03"/>
        <dgm:constr type="primFontSz" for="des" ptType="node" op="equ" val="65"/>
      </dgm:constrLst>
      <dgm:ruleLst/>
      <dgm:forEach name="nodesForEach" axis="ch" ptType="node">
        <dgm:layoutNode name="comp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bkgdShape" refType="w"/>
            <dgm:constr type="h" for="ch" forName="bkgdShape" refType="h"/>
            <dgm:constr type="w" for="ch" forName="nodeTx" refType="w"/>
            <dgm:constr type="h" for="ch" forName="nodeTx" refType="h" fact="0.4"/>
            <dgm:constr type="b" for="ch" forName="nodeTx" refType="h" fact="0.8"/>
            <dgm:constr type="w" for="ch" forName="invisiNode" refType="w" fact="0.01"/>
            <dgm:constr type="h" for="ch" forName="invisiNode" refType="h" fact="0.06"/>
            <dgm:constr type="t" for="ch" forName="invisiNode"/>
            <dgm:constr type="ctrX" for="ch" forName="invisiNode" refType="w" fact="0.5"/>
            <dgm:constr type="h" for="ch" forName="imagNode" refType="h" fact="0.333"/>
            <dgm:constr type="w" for="ch" forName="imagNode" refType="h" refFor="ch" refForName="imagNode"/>
            <dgm:constr type="ctrX" for="ch" forName="imagNode" refType="w" fact="0.5"/>
            <dgm:constr type="t" for="ch" forName="imagNode" refType="h" fact="0.06"/>
            <dgm:constr type="w" for="ch" forName="imagNode" refType="w" op="lte" fact="0.94"/>
          </dgm:constrLst>
          <dgm:ruleLst/>
          <dgm:layoutNode name="bkgdShape"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nodeTx">
            <dgm:varLst>
              <dgm:bulletEnabled val="1"/>
            </dgm:varLst>
            <dgm:alg type="tx">
              <dgm:param type="txAnchorVert" val="mid"/>
              <dgm:param type="txAnchorHorzCh" val="ctr"/>
              <dgm:param type="stBulletLvl" val="2"/>
            </dgm:alg>
            <dgm:shape xmlns:r="http://schemas.openxmlformats.org/officeDocument/2006/relationships" type="rect" r:blip="" hideGeom="1">
              <dgm:adjLst/>
            </dgm:shape>
            <dgm:presOf axis="desOrSelf" ptType="node"/>
            <dgm:constrLst/>
            <dgm:ruleLst>
              <dgm:rule type="primFontSz" val="5" fact="NaN" max="NaN"/>
            </dgm:ruleLst>
          </dgm:layoutNode>
          <dgm:layoutNode name="invisiNode">
            <dgm:alg type="sp"/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/>
            <dgm:constrLst/>
            <dgm:ruleLst/>
          </dgm:layoutNode>
          <dgm:layoutNode name="imagNode" styleLbl="fgImgPlace1">
            <dgm:alg type="sp"/>
            <dgm:shape xmlns:r="http://schemas.openxmlformats.org/officeDocument/2006/relationships" type="ellipse" r:blip="" blipPhldr="1">
              <dgm:adjLst/>
            </dgm:shape>
            <dgm:presOf/>
            <dgm:constrLst/>
            <dgm:ruleLst/>
          </dgm:layoutNode>
        </dgm:layoutNode>
        <dgm:forEach name="sibTransForEach" axis="followSib" ptType="sibTrans" cnt="1">
          <dgm:layoutNode name="sibTrans">
            <dgm:alg type="sp"/>
            <dgm:shape xmlns:r="http://schemas.openxmlformats.org/officeDocument/2006/relationships" type="rect" r:blip="" hideGeom="1">
              <dgm:adjLst/>
            </dgm:shape>
            <dgm:presOf axis="self"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43343" cy="467072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8132" y="0"/>
            <a:ext cx="3043343" cy="467072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r">
              <a:defRPr sz="1200"/>
            </a:lvl1pPr>
          </a:lstStyle>
          <a:p>
            <a:fld id="{D1CCD536-6602-4C64-A2D1-9AD5C7DF1C89}" type="datetimeFigureOut">
              <a:rPr lang="en-US" smtClean="0"/>
              <a:t>3/26/2020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19138" y="1163638"/>
            <a:ext cx="5584825" cy="31416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324" tIns="46662" rIns="93324" bIns="46662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2310" y="4480004"/>
            <a:ext cx="5618480" cy="3665458"/>
          </a:xfrm>
          <a:prstGeom prst="rect">
            <a:avLst/>
          </a:prstGeom>
        </p:spPr>
        <p:txBody>
          <a:bodyPr vert="horz" lIns="93324" tIns="46662" rIns="93324" bIns="46662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42030"/>
            <a:ext cx="3043343" cy="467071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8132" y="8842030"/>
            <a:ext cx="3043343" cy="467071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r">
              <a:defRPr sz="1200"/>
            </a:lvl1pPr>
          </a:lstStyle>
          <a:p>
            <a:fld id="{360F9508-EB51-4B53-B821-0889E189E1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57707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0F9508-EB51-4B53-B821-0889E189E128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384723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0F9508-EB51-4B53-B821-0889E189E128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104848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83525EAF-6CB9-44DD-A75C-48BCD5E915ED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545555"/>
                </a:solidFill>
                <a:effectLst/>
                <a:uLnTx/>
                <a:uFillTx/>
                <a:latin typeface="Arial Narrow" panose="020B0606020202030204" pitchFamily="34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545555"/>
              </a:solidFill>
              <a:effectLst/>
              <a:uLnTx/>
              <a:uFillTx/>
              <a:latin typeface="Arial Narrow" panose="020B0606020202030204" pitchFamily="34" charset="0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3598657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0F9508-EB51-4B53-B821-0889E189E128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028801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4A1C9C-6B62-4129-B194-AC3F554DEF28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53425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174DE4-D6E9-4419-BBC5-6C621C4D6CB0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484549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39008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710448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32860577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022230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30042948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548950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020804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405731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2192000" cy="6858000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505500" y="260000"/>
            <a:ext cx="478978" cy="261610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1A174DE4-D6E9-4419-BBC5-6C621C4D6CB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741926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6"/>
          <p:cNvSpPr>
            <a:spLocks noGrp="1"/>
          </p:cNvSpPr>
          <p:nvPr>
            <p:ph type="pic" sz="quarter" idx="14"/>
          </p:nvPr>
        </p:nvSpPr>
        <p:spPr>
          <a:xfrm>
            <a:off x="4170408" y="1709717"/>
            <a:ext cx="3858895" cy="2597126"/>
          </a:xfrm>
        </p:spPr>
        <p:txBody>
          <a:bodyPr/>
          <a:lstStyle/>
          <a:p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171967" y="1709717"/>
            <a:ext cx="3866632" cy="2597126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505500" y="260000"/>
            <a:ext cx="478978" cy="261610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1A174DE4-D6E9-4419-BBC5-6C621C4D6CB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5"/>
          </p:nvPr>
        </p:nvSpPr>
        <p:spPr>
          <a:xfrm>
            <a:off x="8161112" y="1709717"/>
            <a:ext cx="3864163" cy="2597126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24966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793966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5115914" y="1480174"/>
            <a:ext cx="1772266" cy="1772266"/>
          </a:xfrm>
          <a:prstGeom prst="ellipse">
            <a:avLst/>
          </a:prstGeom>
        </p:spPr>
        <p:txBody>
          <a:bodyPr anchor="ctr">
            <a:normAutofit/>
          </a:bodyPr>
          <a:lstStyle>
            <a:lvl1pPr algn="ctr">
              <a:defRPr sz="1800"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505500" y="260000"/>
            <a:ext cx="478978" cy="261610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1A174DE4-D6E9-4419-BBC5-6C621C4D6CB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278631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6"/>
          <p:cNvSpPr>
            <a:spLocks noGrp="1"/>
          </p:cNvSpPr>
          <p:nvPr>
            <p:ph type="pic" sz="quarter" idx="14"/>
          </p:nvPr>
        </p:nvSpPr>
        <p:spPr>
          <a:xfrm>
            <a:off x="4038598" y="1690324"/>
            <a:ext cx="4089386" cy="4062126"/>
          </a:xfrm>
        </p:spPr>
        <p:txBody>
          <a:bodyPr/>
          <a:lstStyle/>
          <a:p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0" y="1690324"/>
            <a:ext cx="4063992" cy="4062126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505500" y="260000"/>
            <a:ext cx="478978" cy="261610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1A174DE4-D6E9-4419-BBC5-6C621C4D6CB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5"/>
          </p:nvPr>
        </p:nvSpPr>
        <p:spPr>
          <a:xfrm>
            <a:off x="8102590" y="1690324"/>
            <a:ext cx="4089410" cy="4062126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310791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icture Placeholder 6"/>
          <p:cNvSpPr>
            <a:spLocks noGrp="1"/>
          </p:cNvSpPr>
          <p:nvPr>
            <p:ph type="pic" sz="quarter" idx="15"/>
          </p:nvPr>
        </p:nvSpPr>
        <p:spPr>
          <a:xfrm>
            <a:off x="6355443" y="4066484"/>
            <a:ext cx="1851102" cy="1932633"/>
          </a:xfrm>
        </p:spPr>
        <p:txBody>
          <a:bodyPr/>
          <a:lstStyle/>
          <a:p>
            <a:endParaRPr lang="en-US"/>
          </a:p>
        </p:txBody>
      </p:sp>
      <p:sp>
        <p:nvSpPr>
          <p:cNvPr id="16" name="Picture Placeholder 6"/>
          <p:cNvSpPr>
            <a:spLocks noGrp="1"/>
          </p:cNvSpPr>
          <p:nvPr>
            <p:ph type="pic" sz="quarter" idx="16"/>
          </p:nvPr>
        </p:nvSpPr>
        <p:spPr>
          <a:xfrm>
            <a:off x="6355444" y="1797219"/>
            <a:ext cx="1851102" cy="1932633"/>
          </a:xfrm>
        </p:spPr>
        <p:txBody>
          <a:bodyPr/>
          <a:lstStyle/>
          <a:p>
            <a:endParaRPr lang="en-US"/>
          </a:p>
        </p:txBody>
      </p:sp>
      <p:sp>
        <p:nvSpPr>
          <p:cNvPr id="14" name="Picture Placeholder 6"/>
          <p:cNvSpPr>
            <a:spLocks noGrp="1"/>
          </p:cNvSpPr>
          <p:nvPr>
            <p:ph type="pic" sz="quarter" idx="14"/>
          </p:nvPr>
        </p:nvSpPr>
        <p:spPr>
          <a:xfrm>
            <a:off x="926673" y="4066484"/>
            <a:ext cx="1851102" cy="1932633"/>
          </a:xfrm>
        </p:spPr>
        <p:txBody>
          <a:bodyPr/>
          <a:lstStyle/>
          <a:p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926674" y="1797219"/>
            <a:ext cx="1851102" cy="1932633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505500" y="260000"/>
            <a:ext cx="478978" cy="261610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1A174DE4-D6E9-4419-BBC5-6C621C4D6CB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816559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6"/>
          <p:cNvSpPr>
            <a:spLocks noGrp="1"/>
          </p:cNvSpPr>
          <p:nvPr>
            <p:ph type="pic" sz="quarter" idx="15"/>
          </p:nvPr>
        </p:nvSpPr>
        <p:spPr>
          <a:xfrm>
            <a:off x="0" y="1690841"/>
            <a:ext cx="6104772" cy="4079510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505500" y="260000"/>
            <a:ext cx="478978" cy="261610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1A174DE4-D6E9-4419-BBC5-6C621C4D6CB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751297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 (1 line) - Screen Only">
    <p:bg>
      <p:bgPr>
        <a:solidFill>
          <a:srgbClr val="003E7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3E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 dirty="0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524000" y="1360614"/>
            <a:ext cx="9144000" cy="2387600"/>
          </a:xfrm>
        </p:spPr>
        <p:txBody>
          <a:bodyPr anchor="b">
            <a:normAutofit/>
          </a:bodyPr>
          <a:lstStyle>
            <a:lvl1pPr algn="ctr">
              <a:lnSpc>
                <a:spcPct val="75000"/>
              </a:lnSpc>
              <a:defRPr sz="4500" spc="-169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</a:t>
            </a:r>
            <a:r>
              <a:rPr lang="en-US"/>
              <a:t>style (1 line)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6194612"/>
            <a:ext cx="9144000" cy="455570"/>
          </a:xfrm>
        </p:spPr>
        <p:txBody>
          <a:bodyPr>
            <a:normAutofit/>
          </a:bodyPr>
          <a:lstStyle>
            <a:lvl1pPr marL="0" indent="0" algn="ctr">
              <a:buNone/>
              <a:defRPr sz="1013">
                <a:solidFill>
                  <a:schemeClr val="bg1"/>
                </a:solidFill>
              </a:defRPr>
            </a:lvl1pPr>
            <a:lvl2pPr marL="257156" indent="0" algn="ctr">
              <a:buNone/>
              <a:defRPr sz="1125"/>
            </a:lvl2pPr>
            <a:lvl3pPr marL="514312" indent="0" algn="ctr">
              <a:buNone/>
              <a:defRPr sz="1013"/>
            </a:lvl3pPr>
            <a:lvl4pPr marL="771468" indent="0" algn="ctr">
              <a:buNone/>
              <a:defRPr sz="900"/>
            </a:lvl4pPr>
            <a:lvl5pPr marL="1028624" indent="0" algn="ctr">
              <a:buNone/>
              <a:defRPr sz="900"/>
            </a:lvl5pPr>
            <a:lvl6pPr marL="1285780" indent="0" algn="ctr">
              <a:buNone/>
              <a:defRPr sz="900"/>
            </a:lvl6pPr>
            <a:lvl7pPr marL="1542935" indent="0" algn="ctr">
              <a:buNone/>
              <a:defRPr sz="900"/>
            </a:lvl7pPr>
            <a:lvl8pPr marL="1800090" indent="0" algn="ctr">
              <a:buNone/>
              <a:defRPr sz="900"/>
            </a:lvl8pPr>
            <a:lvl9pPr marL="2057246" indent="0" algn="ctr">
              <a:buNone/>
              <a:defRPr sz="9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1524000" y="3748098"/>
            <a:ext cx="9144000" cy="1646237"/>
          </a:xfrm>
        </p:spPr>
        <p:txBody>
          <a:bodyPr>
            <a:noAutofit/>
          </a:bodyPr>
          <a:lstStyle>
            <a:lvl1pPr marL="0" indent="0" algn="ctr">
              <a:buNone/>
              <a:defRPr sz="1800" b="1">
                <a:solidFill>
                  <a:schemeClr val="bg1">
                    <a:lumMod val="65000"/>
                  </a:schemeClr>
                </a:solidFill>
              </a:defRPr>
            </a:lvl1pPr>
            <a:lvl2pPr marL="257156" indent="0" algn="ctr">
              <a:buNone/>
              <a:defRPr sz="1800" b="1">
                <a:solidFill>
                  <a:srgbClr val="898989"/>
                </a:solidFill>
              </a:defRPr>
            </a:lvl2pPr>
            <a:lvl3pPr marL="514312" indent="0" algn="ctr">
              <a:buNone/>
              <a:defRPr sz="1800" b="1">
                <a:solidFill>
                  <a:srgbClr val="898989"/>
                </a:solidFill>
              </a:defRPr>
            </a:lvl3pPr>
            <a:lvl4pPr marL="771468" indent="0" algn="ctr">
              <a:buNone/>
              <a:defRPr sz="1800" b="1">
                <a:solidFill>
                  <a:srgbClr val="898989"/>
                </a:solidFill>
              </a:defRPr>
            </a:lvl4pPr>
            <a:lvl5pPr marL="1028624" indent="0" algn="ctr">
              <a:buNone/>
              <a:defRPr sz="1800" b="1">
                <a:solidFill>
                  <a:srgbClr val="898989"/>
                </a:solidFill>
              </a:defRPr>
            </a:lvl5pPr>
          </a:lstStyle>
          <a:p>
            <a:pPr lvl="0"/>
            <a:r>
              <a:rPr lang="en-US" dirty="0"/>
              <a:t>Click to edit Master subtitle styles</a:t>
            </a:r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9784" y="692797"/>
            <a:ext cx="3212432" cy="661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97425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 - with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8608"/>
            <a:ext cx="10515600" cy="59890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Date Placeholder 4"/>
          <p:cNvSpPr>
            <a:spLocks noGrp="1"/>
          </p:cNvSpPr>
          <p:nvPr>
            <p:ph type="dt" sz="half" idx="10"/>
          </p:nvPr>
        </p:nvSpPr>
        <p:spPr>
          <a:xfrm>
            <a:off x="557087" y="6194310"/>
            <a:ext cx="2394420" cy="365125"/>
          </a:xfrm>
        </p:spPr>
        <p:txBody>
          <a:bodyPr/>
          <a:lstStyle/>
          <a:p>
            <a:fld id="{7634B77F-D597-4DDB-9B12-A02DD8D06668}" type="datetime4">
              <a:rPr lang="en-US" smtClean="0"/>
              <a:t>March 26, 2020</a:t>
            </a:fld>
            <a:endParaRPr lang="en-US" dirty="0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194310"/>
            <a:ext cx="4114800" cy="365125"/>
          </a:xfrm>
        </p:spPr>
        <p:txBody>
          <a:bodyPr/>
          <a:lstStyle/>
          <a:p>
            <a:r>
              <a:rPr lang="en-US" dirty="0"/>
              <a:t>https://disasterloan.sba.gov/ela</a:t>
            </a:r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062013" y="6194310"/>
            <a:ext cx="2743200" cy="365125"/>
          </a:xfrm>
        </p:spPr>
        <p:txBody>
          <a:bodyPr/>
          <a:lstStyle/>
          <a:p>
            <a:fld id="{B1AB44B9-F1EC-4F4B-88D4-413245C9CD3E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1" name="Subtitle 2"/>
          <p:cNvSpPr>
            <a:spLocks noGrp="1"/>
          </p:cNvSpPr>
          <p:nvPr>
            <p:ph type="subTitle" idx="13"/>
          </p:nvPr>
        </p:nvSpPr>
        <p:spPr>
          <a:xfrm>
            <a:off x="838200" y="967515"/>
            <a:ext cx="10515600" cy="696071"/>
          </a:xfrm>
        </p:spPr>
        <p:txBody>
          <a:bodyPr>
            <a:normAutofit/>
          </a:bodyPr>
          <a:lstStyle>
            <a:lvl1pPr marL="0" indent="0" algn="ctr">
              <a:buNone/>
              <a:defRPr sz="1181" b="1">
                <a:solidFill>
                  <a:srgbClr val="898989"/>
                </a:solidFill>
              </a:defRPr>
            </a:lvl1pPr>
            <a:lvl2pPr marL="257156" indent="0" algn="ctr">
              <a:buNone/>
              <a:defRPr sz="1125"/>
            </a:lvl2pPr>
            <a:lvl3pPr marL="514312" indent="0" algn="ctr">
              <a:buNone/>
              <a:defRPr sz="1013"/>
            </a:lvl3pPr>
            <a:lvl4pPr marL="771468" indent="0" algn="ctr">
              <a:buNone/>
              <a:defRPr sz="900"/>
            </a:lvl4pPr>
            <a:lvl5pPr marL="1028624" indent="0" algn="ctr">
              <a:buNone/>
              <a:defRPr sz="900"/>
            </a:lvl5pPr>
            <a:lvl6pPr marL="1285780" indent="0" algn="ctr">
              <a:buNone/>
              <a:defRPr sz="900"/>
            </a:lvl6pPr>
            <a:lvl7pPr marL="1542935" indent="0" algn="ctr">
              <a:buNone/>
              <a:defRPr sz="900"/>
            </a:lvl7pPr>
            <a:lvl8pPr marL="1800090" indent="0" algn="ctr">
              <a:buNone/>
              <a:defRPr sz="900"/>
            </a:lvl8pPr>
            <a:lvl9pPr marL="2057246" indent="0" algn="ctr">
              <a:buNone/>
              <a:defRPr sz="9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081442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BA 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3E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0417" y="1606514"/>
            <a:ext cx="4471167" cy="36449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86281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(1 line) - Screen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3E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524000" y="1360614"/>
            <a:ext cx="9144000" cy="2387600"/>
          </a:xfrm>
        </p:spPr>
        <p:txBody>
          <a:bodyPr anchor="b">
            <a:normAutofit/>
          </a:bodyPr>
          <a:lstStyle>
            <a:lvl1pPr algn="ctr">
              <a:lnSpc>
                <a:spcPct val="75000"/>
              </a:lnSpc>
              <a:defRPr sz="6000" spc="-225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</a:t>
            </a:r>
            <a:r>
              <a:rPr lang="en-US"/>
              <a:t>style (1 line)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6194612"/>
            <a:ext cx="9144000" cy="455570"/>
          </a:xfrm>
        </p:spPr>
        <p:txBody>
          <a:bodyPr>
            <a:normAutofit/>
          </a:bodyPr>
          <a:lstStyle>
            <a:lvl1pPr marL="0" indent="0" algn="ctr">
              <a:buNone/>
              <a:defRPr sz="1350">
                <a:solidFill>
                  <a:schemeClr val="bg1"/>
                </a:solidFill>
              </a:defRPr>
            </a:lvl1pPr>
            <a:lvl2pPr marL="342875" indent="0" algn="ctr">
              <a:buNone/>
              <a:defRPr sz="1500"/>
            </a:lvl2pPr>
            <a:lvl3pPr marL="685749" indent="0" algn="ctr">
              <a:buNone/>
              <a:defRPr sz="1350"/>
            </a:lvl3pPr>
            <a:lvl4pPr marL="1028624" indent="0" algn="ctr">
              <a:buNone/>
              <a:defRPr sz="1200"/>
            </a:lvl4pPr>
            <a:lvl5pPr marL="1371498" indent="0" algn="ctr">
              <a:buNone/>
              <a:defRPr sz="1200"/>
            </a:lvl5pPr>
            <a:lvl6pPr marL="1714373" indent="0" algn="ctr">
              <a:buNone/>
              <a:defRPr sz="1200"/>
            </a:lvl6pPr>
            <a:lvl7pPr marL="2057246" indent="0" algn="ctr">
              <a:buNone/>
              <a:defRPr sz="1200"/>
            </a:lvl7pPr>
            <a:lvl8pPr marL="2400120" indent="0" algn="ctr">
              <a:buNone/>
              <a:defRPr sz="1200"/>
            </a:lvl8pPr>
            <a:lvl9pPr marL="2742995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1524000" y="3748096"/>
            <a:ext cx="9144000" cy="1646237"/>
          </a:xfrm>
        </p:spPr>
        <p:txBody>
          <a:bodyPr>
            <a:noAutofit/>
          </a:bodyPr>
          <a:lstStyle>
            <a:lvl1pPr marL="0" indent="0" algn="ctr">
              <a:buNone/>
              <a:defRPr sz="2400" b="1">
                <a:solidFill>
                  <a:schemeClr val="bg1">
                    <a:lumMod val="65000"/>
                  </a:schemeClr>
                </a:solidFill>
              </a:defRPr>
            </a:lvl1pPr>
            <a:lvl2pPr marL="342875" indent="0" algn="ctr">
              <a:buNone/>
              <a:defRPr sz="2400" b="1">
                <a:solidFill>
                  <a:srgbClr val="898989"/>
                </a:solidFill>
              </a:defRPr>
            </a:lvl2pPr>
            <a:lvl3pPr marL="685749" indent="0" algn="ctr">
              <a:buNone/>
              <a:defRPr sz="2400" b="1">
                <a:solidFill>
                  <a:srgbClr val="898989"/>
                </a:solidFill>
              </a:defRPr>
            </a:lvl3pPr>
            <a:lvl4pPr marL="1028624" indent="0" algn="ctr">
              <a:buNone/>
              <a:defRPr sz="2400" b="1">
                <a:solidFill>
                  <a:srgbClr val="898989"/>
                </a:solidFill>
              </a:defRPr>
            </a:lvl4pPr>
            <a:lvl5pPr marL="1371498" indent="0" algn="ctr">
              <a:buNone/>
              <a:defRPr sz="2400" b="1">
                <a:solidFill>
                  <a:srgbClr val="898989"/>
                </a:solidFill>
              </a:defRPr>
            </a:lvl5pPr>
          </a:lstStyle>
          <a:p>
            <a:pPr lvl="0"/>
            <a:r>
              <a:rPr lang="en-US" dirty="0"/>
              <a:t>Click to edit Master subtitle styles</a:t>
            </a:r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9784" y="692797"/>
            <a:ext cx="3212432" cy="661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328661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(2 lines) - Screen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3E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524000" y="1939655"/>
            <a:ext cx="9144000" cy="2387600"/>
          </a:xfrm>
        </p:spPr>
        <p:txBody>
          <a:bodyPr anchor="b">
            <a:normAutofit/>
          </a:bodyPr>
          <a:lstStyle>
            <a:lvl1pPr algn="ctr">
              <a:lnSpc>
                <a:spcPct val="75000"/>
              </a:lnSpc>
              <a:defRPr sz="6000" spc="-225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 (2 lines)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6194612"/>
            <a:ext cx="9144000" cy="455570"/>
          </a:xfrm>
        </p:spPr>
        <p:txBody>
          <a:bodyPr>
            <a:normAutofit/>
          </a:bodyPr>
          <a:lstStyle>
            <a:lvl1pPr marL="0" indent="0" algn="ctr">
              <a:buNone/>
              <a:defRPr sz="1350">
                <a:solidFill>
                  <a:schemeClr val="bg1"/>
                </a:solidFill>
              </a:defRPr>
            </a:lvl1pPr>
            <a:lvl2pPr marL="342875" indent="0" algn="ctr">
              <a:buNone/>
              <a:defRPr sz="1500"/>
            </a:lvl2pPr>
            <a:lvl3pPr marL="685749" indent="0" algn="ctr">
              <a:buNone/>
              <a:defRPr sz="1350"/>
            </a:lvl3pPr>
            <a:lvl4pPr marL="1028624" indent="0" algn="ctr">
              <a:buNone/>
              <a:defRPr sz="1200"/>
            </a:lvl4pPr>
            <a:lvl5pPr marL="1371498" indent="0" algn="ctr">
              <a:buNone/>
              <a:defRPr sz="1200"/>
            </a:lvl5pPr>
            <a:lvl6pPr marL="1714373" indent="0" algn="ctr">
              <a:buNone/>
              <a:defRPr sz="1200"/>
            </a:lvl6pPr>
            <a:lvl7pPr marL="2057246" indent="0" algn="ctr">
              <a:buNone/>
              <a:defRPr sz="1200"/>
            </a:lvl7pPr>
            <a:lvl8pPr marL="2400120" indent="0" algn="ctr">
              <a:buNone/>
              <a:defRPr sz="1200"/>
            </a:lvl8pPr>
            <a:lvl9pPr marL="2742995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1524000" y="4327263"/>
            <a:ext cx="9144000" cy="1646237"/>
          </a:xfrm>
        </p:spPr>
        <p:txBody>
          <a:bodyPr>
            <a:noAutofit/>
          </a:bodyPr>
          <a:lstStyle>
            <a:lvl1pPr marL="0" indent="0" algn="ctr">
              <a:buNone/>
              <a:defRPr sz="2400" b="1">
                <a:solidFill>
                  <a:schemeClr val="bg1">
                    <a:lumMod val="65000"/>
                  </a:schemeClr>
                </a:solidFill>
              </a:defRPr>
            </a:lvl1pPr>
            <a:lvl2pPr marL="342875" indent="0" algn="ctr">
              <a:buNone/>
              <a:defRPr sz="2400" b="1">
                <a:solidFill>
                  <a:srgbClr val="898989"/>
                </a:solidFill>
              </a:defRPr>
            </a:lvl2pPr>
            <a:lvl3pPr marL="685749" indent="0" algn="ctr">
              <a:buNone/>
              <a:defRPr sz="2400" b="1">
                <a:solidFill>
                  <a:srgbClr val="898989"/>
                </a:solidFill>
              </a:defRPr>
            </a:lvl3pPr>
            <a:lvl4pPr marL="1028624" indent="0" algn="ctr">
              <a:buNone/>
              <a:defRPr sz="2400" b="1">
                <a:solidFill>
                  <a:srgbClr val="898989"/>
                </a:solidFill>
              </a:defRPr>
            </a:lvl4pPr>
            <a:lvl5pPr marL="1371498" indent="0" algn="ctr">
              <a:buNone/>
              <a:defRPr sz="2400" b="1">
                <a:solidFill>
                  <a:srgbClr val="898989"/>
                </a:solidFill>
              </a:defRPr>
            </a:lvl5pPr>
          </a:lstStyle>
          <a:p>
            <a:pPr lvl="0"/>
            <a:r>
              <a:rPr lang="en-US" dirty="0"/>
              <a:t>Click to edit Master subtitle styles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9784" y="692797"/>
            <a:ext cx="3212432" cy="661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408651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 (1 line) - Screen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524000" y="1360614"/>
            <a:ext cx="9144000" cy="2387600"/>
          </a:xfrm>
        </p:spPr>
        <p:txBody>
          <a:bodyPr anchor="b">
            <a:normAutofit/>
          </a:bodyPr>
          <a:lstStyle>
            <a:lvl1pPr algn="ctr">
              <a:lnSpc>
                <a:spcPct val="75000"/>
              </a:lnSpc>
              <a:defRPr sz="6000" spc="-225">
                <a:solidFill>
                  <a:srgbClr val="003F80"/>
                </a:solidFill>
              </a:defRPr>
            </a:lvl1pPr>
          </a:lstStyle>
          <a:p>
            <a:r>
              <a:rPr lang="en-US" dirty="0"/>
              <a:t>Click to edit Master title style (1 line)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6194612"/>
            <a:ext cx="9144000" cy="455570"/>
          </a:xfrm>
        </p:spPr>
        <p:txBody>
          <a:bodyPr>
            <a:normAutofit/>
          </a:bodyPr>
          <a:lstStyle>
            <a:lvl1pPr marL="0" indent="0" algn="ctr">
              <a:buNone/>
              <a:defRPr sz="1350">
                <a:solidFill>
                  <a:srgbClr val="003F80"/>
                </a:solidFill>
              </a:defRPr>
            </a:lvl1pPr>
            <a:lvl2pPr marL="342875" indent="0" algn="ctr">
              <a:buNone/>
              <a:defRPr sz="1500"/>
            </a:lvl2pPr>
            <a:lvl3pPr marL="685749" indent="0" algn="ctr">
              <a:buNone/>
              <a:defRPr sz="1350"/>
            </a:lvl3pPr>
            <a:lvl4pPr marL="1028624" indent="0" algn="ctr">
              <a:buNone/>
              <a:defRPr sz="1200"/>
            </a:lvl4pPr>
            <a:lvl5pPr marL="1371498" indent="0" algn="ctr">
              <a:buNone/>
              <a:defRPr sz="1200"/>
            </a:lvl5pPr>
            <a:lvl6pPr marL="1714373" indent="0" algn="ctr">
              <a:buNone/>
              <a:defRPr sz="1200"/>
            </a:lvl6pPr>
            <a:lvl7pPr marL="2057246" indent="0" algn="ctr">
              <a:buNone/>
              <a:defRPr sz="1200"/>
            </a:lvl7pPr>
            <a:lvl8pPr marL="2400120" indent="0" algn="ctr">
              <a:buNone/>
              <a:defRPr sz="1200"/>
            </a:lvl8pPr>
            <a:lvl9pPr marL="2742995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1524000" y="3748096"/>
            <a:ext cx="9144000" cy="1646237"/>
          </a:xfrm>
        </p:spPr>
        <p:txBody>
          <a:bodyPr>
            <a:noAutofit/>
          </a:bodyPr>
          <a:lstStyle>
            <a:lvl1pPr marL="0" indent="0" algn="ctr">
              <a:buNone/>
              <a:defRPr sz="2400" b="1">
                <a:solidFill>
                  <a:schemeClr val="bg1">
                    <a:lumMod val="65000"/>
                  </a:schemeClr>
                </a:solidFill>
              </a:defRPr>
            </a:lvl1pPr>
            <a:lvl2pPr marL="342875" indent="0" algn="ctr">
              <a:buNone/>
              <a:defRPr sz="2400" b="1">
                <a:solidFill>
                  <a:srgbClr val="898989"/>
                </a:solidFill>
              </a:defRPr>
            </a:lvl2pPr>
            <a:lvl3pPr marL="685749" indent="0" algn="ctr">
              <a:buNone/>
              <a:defRPr sz="2400" b="1">
                <a:solidFill>
                  <a:srgbClr val="898989"/>
                </a:solidFill>
              </a:defRPr>
            </a:lvl3pPr>
            <a:lvl4pPr marL="1028624" indent="0" algn="ctr">
              <a:buNone/>
              <a:defRPr sz="2400" b="1">
                <a:solidFill>
                  <a:srgbClr val="898989"/>
                </a:solidFill>
              </a:defRPr>
            </a:lvl4pPr>
            <a:lvl5pPr marL="1371498" indent="0" algn="ctr">
              <a:buNone/>
              <a:defRPr sz="2400" b="1">
                <a:solidFill>
                  <a:srgbClr val="898989"/>
                </a:solidFill>
              </a:defRPr>
            </a:lvl5pPr>
          </a:lstStyle>
          <a:p>
            <a:pPr lvl="0"/>
            <a:r>
              <a:rPr lang="en-US" dirty="0"/>
              <a:t>Click to edit Master subtitle styles</a:t>
            </a:r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0731" y="699244"/>
            <a:ext cx="3210535" cy="6613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18301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0195396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524000" y="1939655"/>
            <a:ext cx="9144000" cy="2387600"/>
          </a:xfrm>
        </p:spPr>
        <p:txBody>
          <a:bodyPr anchor="b">
            <a:normAutofit/>
          </a:bodyPr>
          <a:lstStyle>
            <a:lvl1pPr algn="ctr">
              <a:lnSpc>
                <a:spcPct val="75000"/>
              </a:lnSpc>
              <a:defRPr sz="6000" spc="-225">
                <a:solidFill>
                  <a:srgbClr val="003F80"/>
                </a:solidFill>
              </a:defRPr>
            </a:lvl1pPr>
          </a:lstStyle>
          <a:p>
            <a:r>
              <a:rPr lang="en-US" dirty="0"/>
              <a:t>Click to edit Master title style (2 lines)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6194612"/>
            <a:ext cx="9144000" cy="455570"/>
          </a:xfrm>
        </p:spPr>
        <p:txBody>
          <a:bodyPr>
            <a:normAutofit/>
          </a:bodyPr>
          <a:lstStyle>
            <a:lvl1pPr marL="0" indent="0" algn="ctr">
              <a:buNone/>
              <a:defRPr sz="1350">
                <a:solidFill>
                  <a:srgbClr val="003F80"/>
                </a:solidFill>
              </a:defRPr>
            </a:lvl1pPr>
            <a:lvl2pPr marL="342875" indent="0" algn="ctr">
              <a:buNone/>
              <a:defRPr sz="1500"/>
            </a:lvl2pPr>
            <a:lvl3pPr marL="685749" indent="0" algn="ctr">
              <a:buNone/>
              <a:defRPr sz="1350"/>
            </a:lvl3pPr>
            <a:lvl4pPr marL="1028624" indent="0" algn="ctr">
              <a:buNone/>
              <a:defRPr sz="1200"/>
            </a:lvl4pPr>
            <a:lvl5pPr marL="1371498" indent="0" algn="ctr">
              <a:buNone/>
              <a:defRPr sz="1200"/>
            </a:lvl5pPr>
            <a:lvl6pPr marL="1714373" indent="0" algn="ctr">
              <a:buNone/>
              <a:defRPr sz="1200"/>
            </a:lvl6pPr>
            <a:lvl7pPr marL="2057246" indent="0" algn="ctr">
              <a:buNone/>
              <a:defRPr sz="1200"/>
            </a:lvl7pPr>
            <a:lvl8pPr marL="2400120" indent="0" algn="ctr">
              <a:buNone/>
              <a:defRPr sz="1200"/>
            </a:lvl8pPr>
            <a:lvl9pPr marL="2742995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1524000" y="4327263"/>
            <a:ext cx="9144000" cy="1646237"/>
          </a:xfrm>
        </p:spPr>
        <p:txBody>
          <a:bodyPr>
            <a:noAutofit/>
          </a:bodyPr>
          <a:lstStyle>
            <a:lvl1pPr marL="0" indent="0" algn="ctr">
              <a:buNone/>
              <a:defRPr sz="2400" b="1">
                <a:solidFill>
                  <a:schemeClr val="bg1">
                    <a:lumMod val="65000"/>
                  </a:schemeClr>
                </a:solidFill>
              </a:defRPr>
            </a:lvl1pPr>
            <a:lvl2pPr marL="342875" indent="0" algn="ctr">
              <a:buNone/>
              <a:defRPr sz="2400" b="1">
                <a:solidFill>
                  <a:srgbClr val="898989"/>
                </a:solidFill>
              </a:defRPr>
            </a:lvl2pPr>
            <a:lvl3pPr marL="685749" indent="0" algn="ctr">
              <a:buNone/>
              <a:defRPr sz="2400" b="1">
                <a:solidFill>
                  <a:srgbClr val="898989"/>
                </a:solidFill>
              </a:defRPr>
            </a:lvl3pPr>
            <a:lvl4pPr marL="1028624" indent="0" algn="ctr">
              <a:buNone/>
              <a:defRPr sz="2400" b="1">
                <a:solidFill>
                  <a:srgbClr val="898989"/>
                </a:solidFill>
              </a:defRPr>
            </a:lvl4pPr>
            <a:lvl5pPr marL="1371498" indent="0" algn="ctr">
              <a:buNone/>
              <a:defRPr sz="2400" b="1">
                <a:solidFill>
                  <a:srgbClr val="898989"/>
                </a:solidFill>
              </a:defRPr>
            </a:lvl5pPr>
          </a:lstStyle>
          <a:p>
            <a:pPr lvl="0"/>
            <a:r>
              <a:rPr lang="en-US" dirty="0"/>
              <a:t>Click to edit Master subtitle styles</a:t>
            </a: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0731" y="699244"/>
            <a:ext cx="3210535" cy="6613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662073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hapter Slide - Screen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7EB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lnSpc>
                <a:spcPts val="4500"/>
              </a:lnSpc>
              <a:defRPr sz="45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</a:t>
            </a:r>
            <a:br>
              <a:rPr lang="en-US" dirty="0"/>
            </a:br>
            <a:r>
              <a:rPr lang="en-US" dirty="0"/>
              <a:t>chapter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1800" b="1">
                <a:solidFill>
                  <a:schemeClr val="bg1">
                    <a:lumMod val="85000"/>
                  </a:schemeClr>
                </a:solidFill>
              </a:defRPr>
            </a:lvl1pPr>
            <a:lvl2pPr marL="342875" indent="0" algn="ctr">
              <a:buNone/>
              <a:defRPr sz="1500"/>
            </a:lvl2pPr>
            <a:lvl3pPr marL="685749" indent="0" algn="ctr">
              <a:buNone/>
              <a:defRPr sz="1350"/>
            </a:lvl3pPr>
            <a:lvl4pPr marL="1028624" indent="0" algn="ctr">
              <a:buNone/>
              <a:defRPr sz="1200"/>
            </a:lvl4pPr>
            <a:lvl5pPr marL="1371498" indent="0" algn="ctr">
              <a:buNone/>
              <a:defRPr sz="1200"/>
            </a:lvl5pPr>
            <a:lvl6pPr marL="1714373" indent="0" algn="ctr">
              <a:buNone/>
              <a:defRPr sz="1200"/>
            </a:lvl6pPr>
            <a:lvl7pPr marL="2057246" indent="0" algn="ctr">
              <a:buNone/>
              <a:defRPr sz="1200"/>
            </a:lvl7pPr>
            <a:lvl8pPr marL="2400120" indent="0" algn="ctr">
              <a:buNone/>
              <a:defRPr sz="1200"/>
            </a:lvl8pPr>
            <a:lvl9pPr marL="2742995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826842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hapt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lnSpc>
                <a:spcPts val="4500"/>
              </a:lnSpc>
              <a:defRPr sz="4500">
                <a:solidFill>
                  <a:srgbClr val="007EB4"/>
                </a:solidFill>
              </a:defRPr>
            </a:lvl1pPr>
          </a:lstStyle>
          <a:p>
            <a:r>
              <a:rPr lang="en-US" dirty="0"/>
              <a:t>Click to edit Master </a:t>
            </a:r>
            <a:br>
              <a:rPr lang="en-US" dirty="0"/>
            </a:br>
            <a:r>
              <a:rPr lang="en-US" dirty="0"/>
              <a:t>chapter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1800" b="1">
                <a:solidFill>
                  <a:srgbClr val="898989"/>
                </a:solidFill>
              </a:defRPr>
            </a:lvl1pPr>
            <a:lvl2pPr marL="342875" indent="0" algn="ctr">
              <a:buNone/>
              <a:defRPr sz="1500"/>
            </a:lvl2pPr>
            <a:lvl3pPr marL="685749" indent="0" algn="ctr">
              <a:buNone/>
              <a:defRPr sz="1350"/>
            </a:lvl3pPr>
            <a:lvl4pPr marL="1028624" indent="0" algn="ctr">
              <a:buNone/>
              <a:defRPr sz="1200"/>
            </a:lvl4pPr>
            <a:lvl5pPr marL="1371498" indent="0" algn="ctr">
              <a:buNone/>
              <a:defRPr sz="1200"/>
            </a:lvl5pPr>
            <a:lvl6pPr marL="1714373" indent="0" algn="ctr">
              <a:buNone/>
              <a:defRPr sz="1200"/>
            </a:lvl6pPr>
            <a:lvl7pPr marL="2057246" indent="0" algn="ctr">
              <a:buNone/>
              <a:defRPr sz="1200"/>
            </a:lvl7pPr>
            <a:lvl8pPr marL="2400120" indent="0" algn="ctr">
              <a:buNone/>
              <a:defRPr sz="1200"/>
            </a:lvl8pPr>
            <a:lvl9pPr marL="2742995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886855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Slide Al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466129" y="1268765"/>
            <a:ext cx="9259747" cy="2237228"/>
          </a:xfrm>
        </p:spPr>
        <p:txBody>
          <a:bodyPr anchor="b"/>
          <a:lstStyle>
            <a:lvl1pPr>
              <a:lnSpc>
                <a:spcPts val="4500"/>
              </a:lnSpc>
              <a:defRPr sz="4500"/>
            </a:lvl1pPr>
          </a:lstStyle>
          <a:p>
            <a:r>
              <a:rPr lang="en-US" dirty="0"/>
              <a:t>Click to edit Master </a:t>
            </a:r>
            <a:br>
              <a:rPr lang="en-US" dirty="0"/>
            </a:br>
            <a:r>
              <a:rPr lang="en-US" dirty="0"/>
              <a:t>chapter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1471005" y="3613580"/>
            <a:ext cx="9259747" cy="1500187"/>
          </a:xfrm>
        </p:spPr>
        <p:txBody>
          <a:bodyPr/>
          <a:lstStyle>
            <a:lvl1pPr marL="0" indent="0" algn="ctr">
              <a:buNone/>
              <a:defRPr sz="1800" b="1">
                <a:solidFill>
                  <a:schemeClr val="tx1">
                    <a:tint val="75000"/>
                  </a:schemeClr>
                </a:solidFill>
              </a:defRPr>
            </a:lvl1pPr>
            <a:lvl2pPr marL="342875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749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624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498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373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246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12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299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Office of Disaster Assistance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B44B9-F1EC-4F4B-88D4-413245C9CD3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3332305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- with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8608"/>
            <a:ext cx="10515600" cy="59890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Date Placeholder 4"/>
          <p:cNvSpPr>
            <a:spLocks noGrp="1"/>
          </p:cNvSpPr>
          <p:nvPr>
            <p:ph type="dt" sz="half" idx="10"/>
          </p:nvPr>
        </p:nvSpPr>
        <p:spPr>
          <a:xfrm>
            <a:off x="557087" y="6194308"/>
            <a:ext cx="239442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194308"/>
            <a:ext cx="4114800" cy="365125"/>
          </a:xfrm>
        </p:spPr>
        <p:txBody>
          <a:bodyPr/>
          <a:lstStyle/>
          <a:p>
            <a:r>
              <a:rPr lang="en-US"/>
              <a:t>Office of Disaster Assistance</a:t>
            </a:r>
            <a:endParaRPr lang="en-US" dirty="0"/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062013" y="6194308"/>
            <a:ext cx="2743200" cy="365125"/>
          </a:xfrm>
        </p:spPr>
        <p:txBody>
          <a:bodyPr/>
          <a:lstStyle/>
          <a:p>
            <a:fld id="{B1AB44B9-F1EC-4F4B-88D4-413245C9CD3E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1" name="Subtitle 2"/>
          <p:cNvSpPr>
            <a:spLocks noGrp="1"/>
          </p:cNvSpPr>
          <p:nvPr>
            <p:ph type="subTitle" idx="13"/>
          </p:nvPr>
        </p:nvSpPr>
        <p:spPr>
          <a:xfrm>
            <a:off x="838200" y="967513"/>
            <a:ext cx="10515600" cy="696071"/>
          </a:xfrm>
        </p:spPr>
        <p:txBody>
          <a:bodyPr>
            <a:normAutofit/>
          </a:bodyPr>
          <a:lstStyle>
            <a:lvl1pPr marL="0" indent="0" algn="ctr">
              <a:buNone/>
              <a:defRPr sz="1575" b="1">
                <a:solidFill>
                  <a:srgbClr val="898989"/>
                </a:solidFill>
              </a:defRPr>
            </a:lvl1pPr>
            <a:lvl2pPr marL="342875" indent="0" algn="ctr">
              <a:buNone/>
              <a:defRPr sz="1500"/>
            </a:lvl2pPr>
            <a:lvl3pPr marL="685749" indent="0" algn="ctr">
              <a:buNone/>
              <a:defRPr sz="1350"/>
            </a:lvl3pPr>
            <a:lvl4pPr marL="1028624" indent="0" algn="ctr">
              <a:buNone/>
              <a:defRPr sz="1200"/>
            </a:lvl4pPr>
            <a:lvl5pPr marL="1371498" indent="0" algn="ctr">
              <a:buNone/>
              <a:defRPr sz="1200"/>
            </a:lvl5pPr>
            <a:lvl6pPr marL="1714373" indent="0" algn="ctr">
              <a:buNone/>
              <a:defRPr sz="1200"/>
            </a:lvl6pPr>
            <a:lvl7pPr marL="2057246" indent="0" algn="ctr">
              <a:buNone/>
              <a:defRPr sz="1200"/>
            </a:lvl7pPr>
            <a:lvl8pPr marL="2400120" indent="0" algn="ctr">
              <a:buNone/>
              <a:defRPr sz="1200"/>
            </a:lvl8pPr>
            <a:lvl9pPr marL="2742995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0635189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7026"/>
            <a:ext cx="10515600" cy="762528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568825"/>
            <a:ext cx="5181600" cy="460813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568825"/>
            <a:ext cx="5181600" cy="460813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Office of Disaster Assistance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B44B9-F1EC-4F4B-88D4-413245C9CD3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9891087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73996"/>
            <a:ext cx="10515600" cy="116177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586908"/>
          </a:xfrm>
        </p:spPr>
        <p:txBody>
          <a:bodyPr anchor="b">
            <a:normAutofit/>
          </a:bodyPr>
          <a:lstStyle>
            <a:lvl1pPr marL="0" indent="0">
              <a:buNone/>
              <a:defRPr sz="2100" b="1">
                <a:solidFill>
                  <a:srgbClr val="898989"/>
                </a:solidFill>
              </a:defRPr>
            </a:lvl1pPr>
            <a:lvl2pPr marL="342875" indent="0">
              <a:buNone/>
              <a:defRPr sz="1500" b="1"/>
            </a:lvl2pPr>
            <a:lvl3pPr marL="685749" indent="0">
              <a:buNone/>
              <a:defRPr sz="1350" b="1"/>
            </a:lvl3pPr>
            <a:lvl4pPr marL="1028624" indent="0">
              <a:buNone/>
              <a:defRPr sz="1200" b="1"/>
            </a:lvl4pPr>
            <a:lvl5pPr marL="1371498" indent="0">
              <a:buNone/>
              <a:defRPr sz="1200" b="1"/>
            </a:lvl5pPr>
            <a:lvl6pPr marL="1714373" indent="0">
              <a:buNone/>
              <a:defRPr sz="1200" b="1"/>
            </a:lvl6pPr>
            <a:lvl7pPr marL="2057246" indent="0">
              <a:buNone/>
              <a:defRPr sz="1200" b="1"/>
            </a:lvl7pPr>
            <a:lvl8pPr marL="2400120" indent="0">
              <a:buNone/>
              <a:defRPr sz="1200" b="1"/>
            </a:lvl8pPr>
            <a:lvl9pPr marL="2742995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3" y="1681163"/>
            <a:ext cx="5183188" cy="586908"/>
          </a:xfrm>
        </p:spPr>
        <p:txBody>
          <a:bodyPr anchor="b">
            <a:normAutofit/>
          </a:bodyPr>
          <a:lstStyle>
            <a:lvl1pPr marL="0" indent="0">
              <a:buNone/>
              <a:defRPr sz="2100" b="1">
                <a:solidFill>
                  <a:srgbClr val="898989"/>
                </a:solidFill>
              </a:defRPr>
            </a:lvl1pPr>
            <a:lvl2pPr marL="342875" indent="0">
              <a:buNone/>
              <a:defRPr sz="1500" b="1"/>
            </a:lvl2pPr>
            <a:lvl3pPr marL="685749" indent="0">
              <a:buNone/>
              <a:defRPr sz="1350" b="1"/>
            </a:lvl3pPr>
            <a:lvl4pPr marL="1028624" indent="0">
              <a:buNone/>
              <a:defRPr sz="1200" b="1"/>
            </a:lvl4pPr>
            <a:lvl5pPr marL="1371498" indent="0">
              <a:buNone/>
              <a:defRPr sz="1200" b="1"/>
            </a:lvl5pPr>
            <a:lvl6pPr marL="1714373" indent="0">
              <a:buNone/>
              <a:defRPr sz="1200" b="1"/>
            </a:lvl6pPr>
            <a:lvl7pPr marL="2057246" indent="0">
              <a:buNone/>
              <a:defRPr sz="1200" b="1"/>
            </a:lvl7pPr>
            <a:lvl8pPr marL="2400120" indent="0">
              <a:buNone/>
              <a:defRPr sz="1200" b="1"/>
            </a:lvl8pPr>
            <a:lvl9pPr marL="2742995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3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Office of Disaster Assistance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B44B9-F1EC-4F4B-88D4-413245C9CD3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1106450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Office of Disaster Assistance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B44B9-F1EC-4F4B-88D4-413245C9CD3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0522409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Office of Disaster Assistance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B44B9-F1EC-4F4B-88D4-413245C9CD3E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6" name="Rectangle 5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2192000" cy="6858000"/>
          </a:xfrm>
        </p:spPr>
        <p:txBody>
          <a:bodyPr/>
          <a:lstStyle/>
          <a:p>
            <a:r>
              <a:rPr lang="en-US" dirty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556557801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987433"/>
            <a:ext cx="3932237" cy="1224275"/>
          </a:xfrm>
        </p:spPr>
        <p:txBody>
          <a:bodyPr anchor="t">
            <a:normAutofit/>
          </a:bodyPr>
          <a:lstStyle>
            <a:lvl1pPr algn="l">
              <a:defRPr sz="27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33"/>
            <a:ext cx="617220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211700"/>
            <a:ext cx="3932237" cy="3657288"/>
          </a:xfrm>
        </p:spPr>
        <p:txBody>
          <a:bodyPr/>
          <a:lstStyle>
            <a:lvl1pPr marL="0" indent="0">
              <a:buNone/>
              <a:defRPr sz="1200" b="1">
                <a:solidFill>
                  <a:srgbClr val="898989"/>
                </a:solidFill>
              </a:defRPr>
            </a:lvl1pPr>
            <a:lvl2pPr marL="342875" indent="0">
              <a:buNone/>
              <a:defRPr sz="1050"/>
            </a:lvl2pPr>
            <a:lvl3pPr marL="685749" indent="0">
              <a:buNone/>
              <a:defRPr sz="900"/>
            </a:lvl3pPr>
            <a:lvl4pPr marL="1028624" indent="0">
              <a:buNone/>
              <a:defRPr sz="750"/>
            </a:lvl4pPr>
            <a:lvl5pPr marL="1371498" indent="0">
              <a:buNone/>
              <a:defRPr sz="750"/>
            </a:lvl5pPr>
            <a:lvl6pPr marL="1714373" indent="0">
              <a:buNone/>
              <a:defRPr sz="750"/>
            </a:lvl6pPr>
            <a:lvl7pPr marL="2057246" indent="0">
              <a:buNone/>
              <a:defRPr sz="750"/>
            </a:lvl7pPr>
            <a:lvl8pPr marL="2400120" indent="0">
              <a:buNone/>
              <a:defRPr sz="750"/>
            </a:lvl8pPr>
            <a:lvl9pPr marL="2742995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Office of Disaster Assistance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B44B9-F1EC-4F4B-88D4-413245C9CD3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73011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1539562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33"/>
            <a:ext cx="617220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875" indent="0">
              <a:buNone/>
              <a:defRPr sz="2100"/>
            </a:lvl2pPr>
            <a:lvl3pPr marL="685749" indent="0">
              <a:buNone/>
              <a:defRPr sz="1800"/>
            </a:lvl3pPr>
            <a:lvl4pPr marL="1028624" indent="0">
              <a:buNone/>
              <a:defRPr sz="1500"/>
            </a:lvl4pPr>
            <a:lvl5pPr marL="1371498" indent="0">
              <a:buNone/>
              <a:defRPr sz="1500"/>
            </a:lvl5pPr>
            <a:lvl6pPr marL="1714373" indent="0">
              <a:buNone/>
              <a:defRPr sz="1500"/>
            </a:lvl6pPr>
            <a:lvl7pPr marL="2057246" indent="0">
              <a:buNone/>
              <a:defRPr sz="1500"/>
            </a:lvl7pPr>
            <a:lvl8pPr marL="2400120" indent="0">
              <a:buNone/>
              <a:defRPr sz="1500"/>
            </a:lvl8pPr>
            <a:lvl9pPr marL="2742995" indent="0">
              <a:buNone/>
              <a:defRPr sz="15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Office of Disaster Assistance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B44B9-F1EC-4F4B-88D4-413245C9CD3E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39788" y="987433"/>
            <a:ext cx="3932237" cy="1224275"/>
          </a:xfrm>
        </p:spPr>
        <p:txBody>
          <a:bodyPr anchor="t">
            <a:normAutofit/>
          </a:bodyPr>
          <a:lstStyle>
            <a:lvl1pPr algn="l">
              <a:defRPr sz="27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9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211700"/>
            <a:ext cx="3932237" cy="3657288"/>
          </a:xfrm>
        </p:spPr>
        <p:txBody>
          <a:bodyPr/>
          <a:lstStyle>
            <a:lvl1pPr marL="0" indent="0">
              <a:buNone/>
              <a:defRPr sz="1200" b="1">
                <a:solidFill>
                  <a:srgbClr val="898989"/>
                </a:solidFill>
              </a:defRPr>
            </a:lvl1pPr>
            <a:lvl2pPr marL="342875" indent="0">
              <a:buNone/>
              <a:defRPr sz="1050"/>
            </a:lvl2pPr>
            <a:lvl3pPr marL="685749" indent="0">
              <a:buNone/>
              <a:defRPr sz="900"/>
            </a:lvl3pPr>
            <a:lvl4pPr marL="1028624" indent="0">
              <a:buNone/>
              <a:defRPr sz="750"/>
            </a:lvl4pPr>
            <a:lvl5pPr marL="1371498" indent="0">
              <a:buNone/>
              <a:defRPr sz="750"/>
            </a:lvl5pPr>
            <a:lvl6pPr marL="1714373" indent="0">
              <a:buNone/>
              <a:defRPr sz="750"/>
            </a:lvl6pPr>
            <a:lvl7pPr marL="2057246" indent="0">
              <a:buNone/>
              <a:defRPr sz="750"/>
            </a:lvl7pPr>
            <a:lvl8pPr marL="2400120" indent="0">
              <a:buNone/>
              <a:defRPr sz="750"/>
            </a:lvl8pPr>
            <a:lvl9pPr marL="2742995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34082247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05601521"/>
      </p:ext>
    </p:extLst>
  </p:cSld>
  <p:clrMapOvr>
    <a:masterClrMapping/>
  </p:clrMapOvr>
  <p:transition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3B449F81-772C-4D9C-A628-A06FD1D208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A31A4268-AE9C-43E4-9AF5-5446955F100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CDC23EEC-2879-42DC-B3D3-1CB808E221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EDC403-E906-43D7-975F-69F67B30EB54}" type="datetimeFigureOut">
              <a:rPr lang="en-US" smtClean="0"/>
              <a:t>3/26/2020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9BBFDC23-A0D1-400C-871C-73DB6C948B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3B34EFD0-71D3-457E-9254-44CCCED0DF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A14D94-EA6D-4964-92BE-3D7D358FD7CC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795709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85322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44455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30467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13974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97285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3.xml"/><Relationship Id="rId13" Type="http://schemas.openxmlformats.org/officeDocument/2006/relationships/slideLayout" Target="../slideLayouts/slideLayout38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28.xml"/><Relationship Id="rId7" Type="http://schemas.openxmlformats.org/officeDocument/2006/relationships/slideLayout" Target="../slideLayouts/slideLayout32.xml"/><Relationship Id="rId12" Type="http://schemas.openxmlformats.org/officeDocument/2006/relationships/slideLayout" Target="../slideLayouts/slideLayout37.xml"/><Relationship Id="rId17" Type="http://schemas.openxmlformats.org/officeDocument/2006/relationships/slideLayout" Target="../slideLayouts/slideLayout42.xml"/><Relationship Id="rId2" Type="http://schemas.openxmlformats.org/officeDocument/2006/relationships/slideLayout" Target="../slideLayouts/slideLayout27.xml"/><Relationship Id="rId16" Type="http://schemas.openxmlformats.org/officeDocument/2006/relationships/slideLayout" Target="../slideLayouts/slideLayout41.xml"/><Relationship Id="rId1" Type="http://schemas.openxmlformats.org/officeDocument/2006/relationships/slideLayout" Target="../slideLayouts/slideLayout26.xml"/><Relationship Id="rId6" Type="http://schemas.openxmlformats.org/officeDocument/2006/relationships/slideLayout" Target="../slideLayouts/slideLayout31.xml"/><Relationship Id="rId11" Type="http://schemas.openxmlformats.org/officeDocument/2006/relationships/slideLayout" Target="../slideLayouts/slideLayout36.xml"/><Relationship Id="rId5" Type="http://schemas.openxmlformats.org/officeDocument/2006/relationships/slideLayout" Target="../slideLayouts/slideLayout30.xml"/><Relationship Id="rId15" Type="http://schemas.openxmlformats.org/officeDocument/2006/relationships/slideLayout" Target="../slideLayouts/slideLayout40.xml"/><Relationship Id="rId10" Type="http://schemas.openxmlformats.org/officeDocument/2006/relationships/slideLayout" Target="../slideLayouts/slideLayout35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29.xml"/><Relationship Id="rId9" Type="http://schemas.openxmlformats.org/officeDocument/2006/relationships/slideLayout" Target="../slideLayouts/slideLayout34.xml"/><Relationship Id="rId14" Type="http://schemas.openxmlformats.org/officeDocument/2006/relationships/slideLayout" Target="../slideLayouts/slideLayout3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538209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  <p:sldLayoutId id="2147483689" r:id="rId13"/>
    <p:sldLayoutId id="2147483690" r:id="rId14"/>
    <p:sldLayoutId id="2147483691" r:id="rId15"/>
    <p:sldLayoutId id="2147483692" r:id="rId16"/>
    <p:sldLayoutId id="2147483693" r:id="rId17"/>
    <p:sldLayoutId id="2147483694" r:id="rId18"/>
    <p:sldLayoutId id="2147483695" r:id="rId19"/>
    <p:sldLayoutId id="2147483696" r:id="rId20"/>
    <p:sldLayoutId id="2147483662" r:id="rId21"/>
    <p:sldLayoutId id="2147483666" r:id="rId22"/>
    <p:sldLayoutId id="2147483671" r:id="rId23"/>
    <p:sldLayoutId id="2147483699" r:id="rId24"/>
    <p:sldLayoutId id="2147483700" r:id="rId25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/>
          <p:cNvGrpSpPr/>
          <p:nvPr userDrawn="1"/>
        </p:nvGrpSpPr>
        <p:grpSpPr>
          <a:xfrm>
            <a:off x="128736" y="84029"/>
            <a:ext cx="11934528" cy="329742"/>
            <a:chOff x="157803" y="-1075245"/>
            <a:chExt cx="8950896" cy="329742"/>
          </a:xfrm>
        </p:grpSpPr>
        <p:sp>
          <p:nvSpPr>
            <p:cNvPr id="24" name="Rectangle 23"/>
            <p:cNvSpPr/>
            <p:nvPr userDrawn="1"/>
          </p:nvSpPr>
          <p:spPr>
            <a:xfrm rot="5400000">
              <a:off x="4506856" y="-5424296"/>
              <a:ext cx="126396" cy="8824500"/>
            </a:xfrm>
            <a:prstGeom prst="rect">
              <a:avLst/>
            </a:prstGeom>
            <a:solidFill>
              <a:srgbClr val="003F8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>
                <a:ln>
                  <a:noFill/>
                </a:ln>
              </a:endParaRPr>
            </a:p>
          </p:txBody>
        </p:sp>
        <p:sp>
          <p:nvSpPr>
            <p:cNvPr id="26" name="Rectangle 25"/>
            <p:cNvSpPr/>
            <p:nvPr userDrawn="1"/>
          </p:nvSpPr>
          <p:spPr>
            <a:xfrm>
              <a:off x="8982303" y="-1075245"/>
              <a:ext cx="126396" cy="329742"/>
            </a:xfrm>
            <a:prstGeom prst="rect">
              <a:avLst/>
            </a:prstGeom>
            <a:solidFill>
              <a:srgbClr val="003F8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 dirty="0">
                <a:ln>
                  <a:noFill/>
                </a:ln>
              </a:endParaRPr>
            </a:p>
          </p:txBody>
        </p:sp>
        <p:sp>
          <p:nvSpPr>
            <p:cNvPr id="28" name="Rectangle 27"/>
            <p:cNvSpPr/>
            <p:nvPr userDrawn="1"/>
          </p:nvSpPr>
          <p:spPr>
            <a:xfrm>
              <a:off x="157803" y="-1075245"/>
              <a:ext cx="126396" cy="329742"/>
            </a:xfrm>
            <a:prstGeom prst="rect">
              <a:avLst/>
            </a:prstGeom>
            <a:solidFill>
              <a:srgbClr val="003F8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 dirty="0">
                <a:ln>
                  <a:noFill/>
                </a:ln>
              </a:endParaRPr>
            </a:p>
          </p:txBody>
        </p:sp>
      </p:grp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062013" y="6194308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fld id="{B1AB44B9-F1EC-4F4B-88D4-413245C9CD3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7026"/>
            <a:ext cx="10515600" cy="1160039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585748"/>
            <a:ext cx="10515600" cy="444651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194308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/>
              <a:t>Office of Disaster Assistance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 userDrawn="1">
            <p:ph type="dt" sz="half" idx="2"/>
          </p:nvPr>
        </p:nvSpPr>
        <p:spPr>
          <a:xfrm>
            <a:off x="558801" y="6194308"/>
            <a:ext cx="235684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endParaRPr lang="en-US" dirty="0"/>
          </a:p>
        </p:txBody>
      </p:sp>
      <p:sp>
        <p:nvSpPr>
          <p:cNvPr id="17" name="Rectangle 16"/>
          <p:cNvSpPr/>
          <p:nvPr userDrawn="1"/>
        </p:nvSpPr>
        <p:spPr>
          <a:xfrm rot="5400000">
            <a:off x="6222835" y="1100377"/>
            <a:ext cx="126396" cy="11217403"/>
          </a:xfrm>
          <a:prstGeom prst="rect">
            <a:avLst/>
          </a:prstGeom>
          <a:solidFill>
            <a:srgbClr val="CC35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>
              <a:ln>
                <a:noFill/>
              </a:ln>
            </a:endParaRPr>
          </a:p>
        </p:txBody>
      </p:sp>
      <p:sp>
        <p:nvSpPr>
          <p:cNvPr id="31" name="Rectangle 30"/>
          <p:cNvSpPr/>
          <p:nvPr userDrawn="1"/>
        </p:nvSpPr>
        <p:spPr>
          <a:xfrm>
            <a:off x="11894736" y="6328189"/>
            <a:ext cx="168528" cy="445733"/>
          </a:xfrm>
          <a:custGeom>
            <a:avLst/>
            <a:gdLst>
              <a:gd name="connsiteX0" fmla="*/ 0 w 126396"/>
              <a:gd name="connsiteY0" fmla="*/ 0 h 445733"/>
              <a:gd name="connsiteX1" fmla="*/ 126396 w 126396"/>
              <a:gd name="connsiteY1" fmla="*/ 0 h 445733"/>
              <a:gd name="connsiteX2" fmla="*/ 126396 w 126396"/>
              <a:gd name="connsiteY2" fmla="*/ 445733 h 445733"/>
              <a:gd name="connsiteX3" fmla="*/ 0 w 126396"/>
              <a:gd name="connsiteY3" fmla="*/ 445733 h 445733"/>
              <a:gd name="connsiteX4" fmla="*/ 0 w 126396"/>
              <a:gd name="connsiteY4" fmla="*/ 0 h 445733"/>
              <a:gd name="connsiteX0" fmla="*/ 0 w 126396"/>
              <a:gd name="connsiteY0" fmla="*/ 0 h 445733"/>
              <a:gd name="connsiteX1" fmla="*/ 126396 w 126396"/>
              <a:gd name="connsiteY1" fmla="*/ 0 h 445733"/>
              <a:gd name="connsiteX2" fmla="*/ 123221 w 126396"/>
              <a:gd name="connsiteY2" fmla="*/ 325083 h 445733"/>
              <a:gd name="connsiteX3" fmla="*/ 0 w 126396"/>
              <a:gd name="connsiteY3" fmla="*/ 445733 h 445733"/>
              <a:gd name="connsiteX4" fmla="*/ 0 w 126396"/>
              <a:gd name="connsiteY4" fmla="*/ 0 h 445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6396" h="445733">
                <a:moveTo>
                  <a:pt x="0" y="0"/>
                </a:moveTo>
                <a:lnTo>
                  <a:pt x="126396" y="0"/>
                </a:lnTo>
                <a:cubicBezTo>
                  <a:pt x="125338" y="108361"/>
                  <a:pt x="124279" y="216722"/>
                  <a:pt x="123221" y="325083"/>
                </a:cubicBezTo>
                <a:lnTo>
                  <a:pt x="0" y="445733"/>
                </a:lnTo>
                <a:lnTo>
                  <a:pt x="0" y="0"/>
                </a:lnTo>
                <a:close/>
              </a:path>
            </a:pathLst>
          </a:custGeom>
          <a:solidFill>
            <a:srgbClr val="003F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>
              <a:ln>
                <a:noFill/>
              </a:ln>
            </a:endParaRPr>
          </a:p>
        </p:txBody>
      </p:sp>
      <p:pic>
        <p:nvPicPr>
          <p:cNvPr id="32" name="Picture 31"/>
          <p:cNvPicPr>
            <a:picLocks noChangeAspect="1"/>
          </p:cNvPicPr>
          <p:nvPr userDrawn="1"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663" y="6512422"/>
            <a:ext cx="442860" cy="2538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5882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2" r:id="rId1"/>
    <p:sldLayoutId id="2147483703" r:id="rId2"/>
    <p:sldLayoutId id="2147483704" r:id="rId3"/>
    <p:sldLayoutId id="2147483705" r:id="rId4"/>
    <p:sldLayoutId id="2147483706" r:id="rId5"/>
    <p:sldLayoutId id="2147483707" r:id="rId6"/>
    <p:sldLayoutId id="2147483708" r:id="rId7"/>
    <p:sldLayoutId id="2147483709" r:id="rId8"/>
    <p:sldLayoutId id="2147483710" r:id="rId9"/>
    <p:sldLayoutId id="2147483711" r:id="rId10"/>
    <p:sldLayoutId id="2147483712" r:id="rId11"/>
    <p:sldLayoutId id="2147483713" r:id="rId12"/>
    <p:sldLayoutId id="2147483714" r:id="rId13"/>
    <p:sldLayoutId id="2147483715" r:id="rId14"/>
    <p:sldLayoutId id="2147483716" r:id="rId15"/>
    <p:sldLayoutId id="2147483717" r:id="rId16"/>
    <p:sldLayoutId id="2147483718" r:id="rId17"/>
  </p:sldLayoutIdLst>
  <p:hf hdr="0" dt="0"/>
  <p:txStyles>
    <p:titleStyle>
      <a:lvl1pPr algn="ctr" defTabSz="685749" rtl="0" eaLnBrk="1" latinLnBrk="0" hangingPunct="1">
        <a:lnSpc>
          <a:spcPct val="90000"/>
        </a:lnSpc>
        <a:spcBef>
          <a:spcPct val="0"/>
        </a:spcBef>
        <a:buNone/>
        <a:defRPr sz="2700" b="1" i="0" kern="1200" spc="-75" baseline="0">
          <a:solidFill>
            <a:srgbClr val="003F80"/>
          </a:solidFill>
          <a:latin typeface="Source Sans Pro" charset="0"/>
          <a:ea typeface="Source Sans Pro" charset="0"/>
          <a:cs typeface="Source Sans Pro" charset="0"/>
        </a:defRPr>
      </a:lvl1pPr>
    </p:titleStyle>
    <p:bodyStyle>
      <a:lvl1pPr marL="171438" indent="-171438" algn="l" defTabSz="685749" rtl="0" eaLnBrk="1" latinLnBrk="0" hangingPunct="1">
        <a:lnSpc>
          <a:spcPct val="90000"/>
        </a:lnSpc>
        <a:spcBef>
          <a:spcPts val="750"/>
        </a:spcBef>
        <a:buFont typeface="Arial"/>
        <a:buChar char="•"/>
        <a:defRPr sz="2100" kern="1200">
          <a:solidFill>
            <a:schemeClr val="tx1"/>
          </a:solidFill>
          <a:latin typeface="Source Sans Pro" charset="0"/>
          <a:ea typeface="Source Sans Pro" charset="0"/>
          <a:cs typeface="Source Sans Pro" charset="0"/>
        </a:defRPr>
      </a:lvl1pPr>
      <a:lvl2pPr marL="514313" indent="-171438" algn="l" defTabSz="685749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800" kern="1200">
          <a:solidFill>
            <a:schemeClr val="tx1"/>
          </a:solidFill>
          <a:latin typeface="Source Sans Pro" charset="0"/>
          <a:ea typeface="Source Sans Pro" charset="0"/>
          <a:cs typeface="Source Sans Pro" charset="0"/>
        </a:defRPr>
      </a:lvl2pPr>
      <a:lvl3pPr marL="857186" indent="-171438" algn="l" defTabSz="685749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500" kern="1200">
          <a:solidFill>
            <a:schemeClr val="tx1"/>
          </a:solidFill>
          <a:latin typeface="Source Sans Pro" charset="0"/>
          <a:ea typeface="Source Sans Pro" charset="0"/>
          <a:cs typeface="Source Sans Pro" charset="0"/>
        </a:defRPr>
      </a:lvl3pPr>
      <a:lvl4pPr marL="1200060" indent="-171438" algn="l" defTabSz="685749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Source Sans Pro" charset="0"/>
          <a:ea typeface="Source Sans Pro" charset="0"/>
          <a:cs typeface="Source Sans Pro" charset="0"/>
        </a:defRPr>
      </a:lvl4pPr>
      <a:lvl5pPr marL="1542935" indent="-171438" algn="l" defTabSz="685749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Source Sans Pro" charset="0"/>
          <a:ea typeface="Source Sans Pro" charset="0"/>
          <a:cs typeface="Source Sans Pro" charset="0"/>
        </a:defRPr>
      </a:lvl5pPr>
      <a:lvl6pPr marL="1885809" indent="-171438" algn="l" defTabSz="685749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684" indent="-171438" algn="l" defTabSz="685749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558" indent="-171438" algn="l" defTabSz="685749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433" indent="-171438" algn="l" defTabSz="685749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49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75" algn="l" defTabSz="685749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49" algn="l" defTabSz="685749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24" algn="l" defTabSz="685749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498" algn="l" defTabSz="685749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373" algn="l" defTabSz="685749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246" algn="l" defTabSz="685749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120" algn="l" defTabSz="685749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2995" algn="l" defTabSz="685749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0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surveymonkey.com/r/SmallBusinessImpactSurvey" TargetMode="External"/><Relationship Id="rId3" Type="http://schemas.openxmlformats.org/officeDocument/2006/relationships/image" Target="../media/image24.jpg"/><Relationship Id="rId7" Type="http://schemas.openxmlformats.org/officeDocument/2006/relationships/image" Target="../media/image1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9.xml"/><Relationship Id="rId6" Type="http://schemas.openxmlformats.org/officeDocument/2006/relationships/hyperlink" Target="http://www.usvieda.org/" TargetMode="External"/><Relationship Id="rId5" Type="http://schemas.openxmlformats.org/officeDocument/2006/relationships/image" Target="../media/image26.jpeg"/><Relationship Id="rId4" Type="http://schemas.openxmlformats.org/officeDocument/2006/relationships/image" Target="../media/image25.jp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g"/><Relationship Id="rId4" Type="http://schemas.openxmlformats.org/officeDocument/2006/relationships/image" Target="../media/image2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1.xml"/><Relationship Id="rId3" Type="http://schemas.openxmlformats.org/officeDocument/2006/relationships/image" Target="../media/image9.png"/><Relationship Id="rId7" Type="http://schemas.openxmlformats.org/officeDocument/2006/relationships/diagramLayout" Target="../diagrams/layout1.xm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9.xml"/><Relationship Id="rId6" Type="http://schemas.openxmlformats.org/officeDocument/2006/relationships/diagramData" Target="../diagrams/data1.xml"/><Relationship Id="rId5" Type="http://schemas.openxmlformats.org/officeDocument/2006/relationships/image" Target="../media/image11.jpeg"/><Relationship Id="rId10" Type="http://schemas.microsoft.com/office/2007/relationships/diagramDrawing" Target="../diagrams/drawing1.xml"/><Relationship Id="rId4" Type="http://schemas.openxmlformats.org/officeDocument/2006/relationships/image" Target="../media/image10.png"/><Relationship Id="rId9" Type="http://schemas.openxmlformats.org/officeDocument/2006/relationships/diagramColors" Target="../diagrams/colors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vitema.vi.gov/" TargetMode="External"/><Relationship Id="rId2" Type="http://schemas.openxmlformats.org/officeDocument/2006/relationships/hyperlink" Target="http://www.doh.vi.gov/coronavirus" TargetMode="External"/><Relationship Id="rId1" Type="http://schemas.openxmlformats.org/officeDocument/2006/relationships/slideLayout" Target="../slideLayouts/slideLayout19.xml"/><Relationship Id="rId5" Type="http://schemas.openxmlformats.org/officeDocument/2006/relationships/hyperlink" Target="http://www.cdc.gov/" TargetMode="External"/><Relationship Id="rId4" Type="http://schemas.openxmlformats.org/officeDocument/2006/relationships/hyperlink" Target="http://www.facebook.com/GovernmentHouseUSVI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ba.gov/disaster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7.xml"/><Relationship Id="rId4" Type="http://schemas.openxmlformats.org/officeDocument/2006/relationships/hyperlink" Target="mailto:Ela.doc@sba.gov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usa.gov/coronavirus" TargetMode="External"/><Relationship Id="rId2" Type="http://schemas.openxmlformats.org/officeDocument/2006/relationships/hyperlink" Target="http://www.sba.gov/coronavirus" TargetMode="External"/><Relationship Id="rId1" Type="http://schemas.openxmlformats.org/officeDocument/2006/relationships/slideLayout" Target="../slideLayouts/slideLayout25.xml"/><Relationship Id="rId5" Type="http://schemas.openxmlformats.org/officeDocument/2006/relationships/image" Target="../media/image17.jpeg"/><Relationship Id="rId4" Type="http://schemas.openxmlformats.org/officeDocument/2006/relationships/hyperlink" Target="https://gcc01.safelinks.protection.outlook.com/?url=http://www.gobierno.usa.gov/coronavirus&amp;data=02|01|Rachel.Howard@sba.gov|f6b0d5d10f104bc980a508d7ccddd9ec|3c89fd8a7f684667aa1541ebf2208961|1|0|637203125518665266&amp;sdata=9z6An0yS8lmXoFW9EVNTviPRnadDHRZ/9KycQwM0MN8%3D&amp;reserved=0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0.xml"/><Relationship Id="rId4" Type="http://schemas.openxmlformats.org/officeDocument/2006/relationships/image" Target="../media/image1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0.xml"/><Relationship Id="rId4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66084" y="2027450"/>
            <a:ext cx="1962816" cy="1161279"/>
          </a:xfrm>
          <a:prstGeom prst="rect">
            <a:avLst/>
          </a:prstGeom>
          <a:solidFill>
            <a:srgbClr val="FFFFFF">
              <a:shade val="85000"/>
            </a:srgbClr>
          </a:solidFill>
          <a:ln w="28575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TextBox 5"/>
          <p:cNvSpPr txBox="1"/>
          <p:nvPr/>
        </p:nvSpPr>
        <p:spPr>
          <a:xfrm>
            <a:off x="507788" y="580900"/>
            <a:ext cx="7800776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4400" b="1" dirty="0">
                <a:latin typeface="Century Gothic" panose="020B0502020202020204" pitchFamily="34" charset="0"/>
                <a:ea typeface="Roboto Bk" pitchFamily="2" charset="0"/>
              </a:rPr>
              <a:t>U.S. Virgin Islands Economic Development Authority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07788" y="4681967"/>
            <a:ext cx="11244941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>
                <a:latin typeface="Franklin Gothic Book" panose="020B0503020102020204" pitchFamily="34" charset="0"/>
              </a:rPr>
              <a:t>Webinar: Small Business COVID-19 </a:t>
            </a:r>
            <a:r>
              <a:rPr lang="en-US" sz="4000" b="1" dirty="0" smtClean="0">
                <a:latin typeface="Franklin Gothic Book" panose="020B0503020102020204" pitchFamily="34" charset="0"/>
              </a:rPr>
              <a:t>Resources</a:t>
            </a:r>
          </a:p>
          <a:p>
            <a:r>
              <a:rPr lang="en-US" sz="2400" dirty="0" smtClean="0">
                <a:latin typeface="Franklin Gothic Book" panose="020B0503020102020204" pitchFamily="34" charset="0"/>
              </a:rPr>
              <a:t>Moderator: Wayne Biggs Jr., USVIEDA Assistant CEO</a:t>
            </a:r>
            <a:endParaRPr lang="en-US" sz="2400" dirty="0">
              <a:latin typeface="Franklin Gothic Book" panose="020B0503020102020204" pitchFamily="34" charset="0"/>
            </a:endParaRPr>
          </a:p>
          <a:p>
            <a:r>
              <a:rPr lang="en-US" sz="2800" dirty="0">
                <a:latin typeface="Franklin Gothic Book" panose="020B0503020102020204" pitchFamily="34" charset="0"/>
              </a:rPr>
              <a:t>March 26, 2020</a:t>
            </a:r>
          </a:p>
          <a:p>
            <a:r>
              <a:rPr lang="en-US" sz="2800" dirty="0">
                <a:latin typeface="Franklin Gothic Book" panose="020B0503020102020204" pitchFamily="34" charset="0"/>
              </a:rPr>
              <a:t>10:00am</a:t>
            </a:r>
          </a:p>
        </p:txBody>
      </p:sp>
    </p:spTree>
    <p:extLst>
      <p:ext uri="{BB962C8B-B14F-4D97-AF65-F5344CB8AC3E}">
        <p14:creationId xmlns:p14="http://schemas.microsoft.com/office/powerpoint/2010/main" val="34099651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Box 18"/>
          <p:cNvSpPr txBox="1"/>
          <p:nvPr/>
        </p:nvSpPr>
        <p:spPr>
          <a:xfrm>
            <a:off x="609600" y="222889"/>
            <a:ext cx="112238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>
                <a:latin typeface="Calibri" pitchFamily="34" charset="0"/>
                <a:ea typeface="Roboto Th" pitchFamily="2" charset="0"/>
              </a:rPr>
              <a:t>COVID-19  Territorial Economic Impact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10290090" y="6130253"/>
            <a:ext cx="1280720" cy="559455"/>
            <a:chOff x="10620596" y="6141269"/>
            <a:chExt cx="1280720" cy="559455"/>
          </a:xfrm>
        </p:grpSpPr>
        <p:sp>
          <p:nvSpPr>
            <p:cNvPr id="42" name="Slide Number Placeholder 10"/>
            <p:cNvSpPr txBox="1">
              <a:spLocks/>
            </p:cNvSpPr>
            <p:nvPr/>
          </p:nvSpPr>
          <p:spPr>
            <a:xfrm>
              <a:off x="11472871" y="6200937"/>
              <a:ext cx="428445" cy="466345"/>
            </a:xfrm>
            <a:prstGeom prst="rect">
              <a:avLst/>
            </a:prstGeom>
            <a:solidFill>
              <a:srgbClr val="C00000"/>
            </a:solidFill>
            <a:effectLst/>
          </p:spPr>
          <p:txBody>
            <a:bodyPr anchor="ctr"/>
            <a:lstStyle>
              <a:defPPr>
                <a:defRPr lang="en-US"/>
              </a:defPPr>
              <a:lvl1pPr marL="0" algn="ctr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fld id="{D88F8294-96DA-42F7-8EA2-7EF74E10DBCB}" type="slidenum">
                <a:rPr lang="en-US" dirty="0" smtClean="0">
                  <a:solidFill>
                    <a:schemeClr val="bg1"/>
                  </a:solidFill>
                  <a:latin typeface="Calibri" pitchFamily="34" charset="0"/>
                </a:rPr>
                <a:t>10</a:t>
              </a:fld>
              <a:endParaRPr lang="en-US" dirty="0">
                <a:solidFill>
                  <a:schemeClr val="bg1"/>
                </a:solidFill>
                <a:latin typeface="Calibri" pitchFamily="34" charset="0"/>
              </a:endParaRPr>
            </a:p>
          </p:txBody>
        </p:sp>
        <p:pic>
          <p:nvPicPr>
            <p:cNvPr id="43" name="Picture 2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10620596" y="6170759"/>
              <a:ext cx="839234" cy="496524"/>
            </a:xfrm>
            <a:prstGeom prst="rect">
              <a:avLst/>
            </a:prstGeom>
            <a:solidFill>
              <a:srgbClr val="C3C0BB"/>
            </a:solidFill>
          </p:spPr>
        </p:pic>
        <p:sp>
          <p:nvSpPr>
            <p:cNvPr id="44" name="Rectangle 43"/>
            <p:cNvSpPr/>
            <p:nvPr/>
          </p:nvSpPr>
          <p:spPr>
            <a:xfrm>
              <a:off x="10620596" y="6141269"/>
              <a:ext cx="1280720" cy="559455"/>
            </a:xfrm>
            <a:prstGeom prst="rect">
              <a:avLst/>
            </a:prstGeom>
            <a:solidFill>
              <a:schemeClr val="bg1">
                <a:alpha val="4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3" name="Oval 4"/>
          <p:cNvSpPr/>
          <p:nvPr/>
        </p:nvSpPr>
        <p:spPr>
          <a:xfrm flipH="1">
            <a:off x="-896252" y="655977"/>
            <a:ext cx="13906281" cy="472339"/>
          </a:xfrm>
          <a:custGeom>
            <a:avLst/>
            <a:gdLst>
              <a:gd name="connsiteX0" fmla="*/ 0 w 12192001"/>
              <a:gd name="connsiteY0" fmla="*/ 566057 h 1132114"/>
              <a:gd name="connsiteX1" fmla="*/ 6096001 w 12192001"/>
              <a:gd name="connsiteY1" fmla="*/ 0 h 1132114"/>
              <a:gd name="connsiteX2" fmla="*/ 12192002 w 12192001"/>
              <a:gd name="connsiteY2" fmla="*/ 566057 h 1132114"/>
              <a:gd name="connsiteX3" fmla="*/ 6096001 w 12192001"/>
              <a:gd name="connsiteY3" fmla="*/ 1132114 h 1132114"/>
              <a:gd name="connsiteX4" fmla="*/ 0 w 12192001"/>
              <a:gd name="connsiteY4" fmla="*/ 566057 h 1132114"/>
              <a:gd name="connsiteX0" fmla="*/ 1 w 12192003"/>
              <a:gd name="connsiteY0" fmla="*/ 73079 h 639136"/>
              <a:gd name="connsiteX1" fmla="*/ 6110517 w 12192003"/>
              <a:gd name="connsiteY1" fmla="*/ 552051 h 639136"/>
              <a:gd name="connsiteX2" fmla="*/ 12192003 w 12192003"/>
              <a:gd name="connsiteY2" fmla="*/ 73079 h 639136"/>
              <a:gd name="connsiteX3" fmla="*/ 6096002 w 12192003"/>
              <a:gd name="connsiteY3" fmla="*/ 639136 h 639136"/>
              <a:gd name="connsiteX4" fmla="*/ 1 w 12192003"/>
              <a:gd name="connsiteY4" fmla="*/ 73079 h 639136"/>
              <a:gd name="connsiteX0" fmla="*/ 1 w 12192003"/>
              <a:gd name="connsiteY0" fmla="*/ 77550 h 643607"/>
              <a:gd name="connsiteX1" fmla="*/ 6110517 w 12192003"/>
              <a:gd name="connsiteY1" fmla="*/ 498465 h 643607"/>
              <a:gd name="connsiteX2" fmla="*/ 12192003 w 12192003"/>
              <a:gd name="connsiteY2" fmla="*/ 77550 h 643607"/>
              <a:gd name="connsiteX3" fmla="*/ 6096002 w 12192003"/>
              <a:gd name="connsiteY3" fmla="*/ 643607 h 643607"/>
              <a:gd name="connsiteX4" fmla="*/ 1 w 12192003"/>
              <a:gd name="connsiteY4" fmla="*/ 77550 h 643607"/>
              <a:gd name="connsiteX0" fmla="*/ 1 w 12192003"/>
              <a:gd name="connsiteY0" fmla="*/ 81279 h 647336"/>
              <a:gd name="connsiteX1" fmla="*/ 6110517 w 12192003"/>
              <a:gd name="connsiteY1" fmla="*/ 458651 h 647336"/>
              <a:gd name="connsiteX2" fmla="*/ 12192003 w 12192003"/>
              <a:gd name="connsiteY2" fmla="*/ 81279 h 647336"/>
              <a:gd name="connsiteX3" fmla="*/ 6096002 w 12192003"/>
              <a:gd name="connsiteY3" fmla="*/ 647336 h 647336"/>
              <a:gd name="connsiteX4" fmla="*/ 1 w 12192003"/>
              <a:gd name="connsiteY4" fmla="*/ 81279 h 6473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192003" h="647336">
                <a:moveTo>
                  <a:pt x="1" y="81279"/>
                </a:moveTo>
                <a:cubicBezTo>
                  <a:pt x="2420" y="49832"/>
                  <a:pt x="2743789" y="458651"/>
                  <a:pt x="6110517" y="458651"/>
                </a:cubicBezTo>
                <a:cubicBezTo>
                  <a:pt x="9477245" y="458651"/>
                  <a:pt x="12192003" y="-231346"/>
                  <a:pt x="12192003" y="81279"/>
                </a:cubicBezTo>
                <a:cubicBezTo>
                  <a:pt x="12192003" y="393904"/>
                  <a:pt x="9462730" y="647336"/>
                  <a:pt x="6096002" y="647336"/>
                </a:cubicBezTo>
                <a:cubicBezTo>
                  <a:pt x="2729274" y="647336"/>
                  <a:pt x="-2418" y="112727"/>
                  <a:pt x="1" y="81279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159025" y="1302308"/>
            <a:ext cx="12092609" cy="47705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4000" b="1" dirty="0"/>
              <a:t>Celebrate the People</a:t>
            </a:r>
          </a:p>
          <a:p>
            <a:pPr lvl="0"/>
            <a:endParaRPr lang="en-US" sz="4000" b="1" dirty="0"/>
          </a:p>
          <a:p>
            <a:pPr lvl="0"/>
            <a:r>
              <a:rPr lang="en-US" sz="4000" b="1" dirty="0"/>
              <a:t>Monthly Features of EDB and EZC Clients</a:t>
            </a:r>
          </a:p>
          <a:p>
            <a:pPr marL="571500" lvl="0" indent="-571500">
              <a:buFontTx/>
              <a:buChar char="-"/>
            </a:pPr>
            <a:r>
              <a:rPr lang="en-US" sz="4000" b="1" dirty="0"/>
              <a:t>Earned Media vs. Paid Media </a:t>
            </a:r>
          </a:p>
          <a:p>
            <a:pPr marL="571500" lvl="0" indent="-571500">
              <a:buFontTx/>
              <a:buChar char="-"/>
            </a:pPr>
            <a:r>
              <a:rPr lang="en-US" sz="4000" b="1" dirty="0"/>
              <a:t>Objective: Reduce advertising spending -&gt; Increase storytelling worth sharing</a:t>
            </a:r>
          </a:p>
          <a:p>
            <a:pPr marL="571500" lvl="0" indent="-571500">
              <a:buFontTx/>
              <a:buChar char="-"/>
            </a:pPr>
            <a:endParaRPr lang="en-US" sz="4000" b="1" dirty="0"/>
          </a:p>
          <a:p>
            <a:pPr lvl="0"/>
            <a:r>
              <a:rPr lang="en-US" sz="2400" b="1" dirty="0">
                <a:solidFill>
                  <a:srgbClr val="C00000"/>
                </a:solidFill>
              </a:rPr>
              <a:t>Change the culture – Build Multigenerational Wealth</a:t>
            </a:r>
            <a:endParaRPr lang="en-US" sz="16600" dirty="0"/>
          </a:p>
        </p:txBody>
      </p:sp>
      <p:sp>
        <p:nvSpPr>
          <p:cNvPr id="2" name="TextBox 1"/>
          <p:cNvSpPr txBox="1"/>
          <p:nvPr/>
        </p:nvSpPr>
        <p:spPr>
          <a:xfrm>
            <a:off x="8620018" y="1471754"/>
            <a:ext cx="2561210" cy="584775"/>
          </a:xfrm>
          <a:prstGeom prst="rect">
            <a:avLst/>
          </a:prstGeom>
          <a:solidFill>
            <a:srgbClr val="011689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solidFill>
                  <a:schemeClr val="bg1"/>
                </a:solidFill>
              </a:rPr>
              <a:t>#</a:t>
            </a:r>
            <a:r>
              <a:rPr lang="en-US" sz="3200" b="1" dirty="0" err="1">
                <a:solidFill>
                  <a:schemeClr val="bg1"/>
                </a:solidFill>
              </a:rPr>
              <a:t>BuildUSVI</a:t>
            </a:r>
            <a:endParaRPr lang="en-US" sz="3200" dirty="0">
              <a:solidFill>
                <a:schemeClr val="bg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0" y="1256597"/>
            <a:ext cx="12640235" cy="623047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11129324" y="6616311"/>
            <a:ext cx="920464" cy="777470"/>
          </a:xfrm>
        </p:spPr>
        <p:txBody>
          <a:bodyPr/>
          <a:lstStyle/>
          <a:p>
            <a:fld id="{1A174DE4-D6E9-4419-BBC5-6C621C4D6CB0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xmlns="" id="{2AF70CFF-9CB2-4381-8927-8F4E9181B08E}"/>
              </a:ext>
            </a:extLst>
          </p:cNvPr>
          <p:cNvSpPr/>
          <p:nvPr/>
        </p:nvSpPr>
        <p:spPr>
          <a:xfrm>
            <a:off x="1" y="1249765"/>
            <a:ext cx="11644312" cy="562815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xmlns="" id="{97C75C28-03E7-476F-B5B9-49F800667DE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1092" y="1280436"/>
            <a:ext cx="11776882" cy="5604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95159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Box 18"/>
          <p:cNvSpPr txBox="1"/>
          <p:nvPr/>
        </p:nvSpPr>
        <p:spPr>
          <a:xfrm>
            <a:off x="609600" y="222889"/>
            <a:ext cx="112238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>
                <a:latin typeface="Calibri" pitchFamily="34" charset="0"/>
                <a:ea typeface="Roboto Th" pitchFamily="2" charset="0"/>
              </a:rPr>
              <a:t>COVID-19 Economic Impact on Tourism Industry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10290090" y="6130253"/>
            <a:ext cx="1280720" cy="559455"/>
            <a:chOff x="10620596" y="6141269"/>
            <a:chExt cx="1280720" cy="559455"/>
          </a:xfrm>
        </p:grpSpPr>
        <p:sp>
          <p:nvSpPr>
            <p:cNvPr id="42" name="Slide Number Placeholder 10"/>
            <p:cNvSpPr txBox="1">
              <a:spLocks/>
            </p:cNvSpPr>
            <p:nvPr/>
          </p:nvSpPr>
          <p:spPr>
            <a:xfrm>
              <a:off x="11472871" y="6200937"/>
              <a:ext cx="428445" cy="466345"/>
            </a:xfrm>
            <a:prstGeom prst="rect">
              <a:avLst/>
            </a:prstGeom>
            <a:solidFill>
              <a:srgbClr val="C00000"/>
            </a:solidFill>
            <a:effectLst/>
          </p:spPr>
          <p:txBody>
            <a:bodyPr anchor="ctr"/>
            <a:lstStyle>
              <a:defPPr>
                <a:defRPr lang="en-US"/>
              </a:defPPr>
              <a:lvl1pPr marL="0" algn="ctr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fld id="{D88F8294-96DA-42F7-8EA2-7EF74E10DBCB}" type="slidenum">
                <a:rPr lang="en-US" dirty="0" smtClean="0">
                  <a:solidFill>
                    <a:schemeClr val="bg1"/>
                  </a:solidFill>
                  <a:latin typeface="Calibri" pitchFamily="34" charset="0"/>
                </a:rPr>
                <a:t>11</a:t>
              </a:fld>
              <a:endParaRPr lang="en-US" dirty="0">
                <a:solidFill>
                  <a:schemeClr val="bg1"/>
                </a:solidFill>
                <a:latin typeface="Calibri" pitchFamily="34" charset="0"/>
              </a:endParaRPr>
            </a:p>
          </p:txBody>
        </p:sp>
        <p:pic>
          <p:nvPicPr>
            <p:cNvPr id="43" name="Picture 2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10620596" y="6170759"/>
              <a:ext cx="839234" cy="496524"/>
            </a:xfrm>
            <a:prstGeom prst="rect">
              <a:avLst/>
            </a:prstGeom>
            <a:solidFill>
              <a:srgbClr val="C3C0BB"/>
            </a:solidFill>
          </p:spPr>
        </p:pic>
        <p:sp>
          <p:nvSpPr>
            <p:cNvPr id="44" name="Rectangle 43"/>
            <p:cNvSpPr/>
            <p:nvPr/>
          </p:nvSpPr>
          <p:spPr>
            <a:xfrm>
              <a:off x="10620596" y="6141269"/>
              <a:ext cx="1280720" cy="559455"/>
            </a:xfrm>
            <a:prstGeom prst="rect">
              <a:avLst/>
            </a:prstGeom>
            <a:solidFill>
              <a:schemeClr val="bg1">
                <a:alpha val="4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3" name="Oval 4"/>
          <p:cNvSpPr/>
          <p:nvPr/>
        </p:nvSpPr>
        <p:spPr>
          <a:xfrm flipH="1">
            <a:off x="-896252" y="655977"/>
            <a:ext cx="13906281" cy="472339"/>
          </a:xfrm>
          <a:custGeom>
            <a:avLst/>
            <a:gdLst>
              <a:gd name="connsiteX0" fmla="*/ 0 w 12192001"/>
              <a:gd name="connsiteY0" fmla="*/ 566057 h 1132114"/>
              <a:gd name="connsiteX1" fmla="*/ 6096001 w 12192001"/>
              <a:gd name="connsiteY1" fmla="*/ 0 h 1132114"/>
              <a:gd name="connsiteX2" fmla="*/ 12192002 w 12192001"/>
              <a:gd name="connsiteY2" fmla="*/ 566057 h 1132114"/>
              <a:gd name="connsiteX3" fmla="*/ 6096001 w 12192001"/>
              <a:gd name="connsiteY3" fmla="*/ 1132114 h 1132114"/>
              <a:gd name="connsiteX4" fmla="*/ 0 w 12192001"/>
              <a:gd name="connsiteY4" fmla="*/ 566057 h 1132114"/>
              <a:gd name="connsiteX0" fmla="*/ 1 w 12192003"/>
              <a:gd name="connsiteY0" fmla="*/ 73079 h 639136"/>
              <a:gd name="connsiteX1" fmla="*/ 6110517 w 12192003"/>
              <a:gd name="connsiteY1" fmla="*/ 552051 h 639136"/>
              <a:gd name="connsiteX2" fmla="*/ 12192003 w 12192003"/>
              <a:gd name="connsiteY2" fmla="*/ 73079 h 639136"/>
              <a:gd name="connsiteX3" fmla="*/ 6096002 w 12192003"/>
              <a:gd name="connsiteY3" fmla="*/ 639136 h 639136"/>
              <a:gd name="connsiteX4" fmla="*/ 1 w 12192003"/>
              <a:gd name="connsiteY4" fmla="*/ 73079 h 639136"/>
              <a:gd name="connsiteX0" fmla="*/ 1 w 12192003"/>
              <a:gd name="connsiteY0" fmla="*/ 77550 h 643607"/>
              <a:gd name="connsiteX1" fmla="*/ 6110517 w 12192003"/>
              <a:gd name="connsiteY1" fmla="*/ 498465 h 643607"/>
              <a:gd name="connsiteX2" fmla="*/ 12192003 w 12192003"/>
              <a:gd name="connsiteY2" fmla="*/ 77550 h 643607"/>
              <a:gd name="connsiteX3" fmla="*/ 6096002 w 12192003"/>
              <a:gd name="connsiteY3" fmla="*/ 643607 h 643607"/>
              <a:gd name="connsiteX4" fmla="*/ 1 w 12192003"/>
              <a:gd name="connsiteY4" fmla="*/ 77550 h 643607"/>
              <a:gd name="connsiteX0" fmla="*/ 1 w 12192003"/>
              <a:gd name="connsiteY0" fmla="*/ 81279 h 647336"/>
              <a:gd name="connsiteX1" fmla="*/ 6110517 w 12192003"/>
              <a:gd name="connsiteY1" fmla="*/ 458651 h 647336"/>
              <a:gd name="connsiteX2" fmla="*/ 12192003 w 12192003"/>
              <a:gd name="connsiteY2" fmla="*/ 81279 h 647336"/>
              <a:gd name="connsiteX3" fmla="*/ 6096002 w 12192003"/>
              <a:gd name="connsiteY3" fmla="*/ 647336 h 647336"/>
              <a:gd name="connsiteX4" fmla="*/ 1 w 12192003"/>
              <a:gd name="connsiteY4" fmla="*/ 81279 h 6473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192003" h="647336">
                <a:moveTo>
                  <a:pt x="1" y="81279"/>
                </a:moveTo>
                <a:cubicBezTo>
                  <a:pt x="2420" y="49832"/>
                  <a:pt x="2743789" y="458651"/>
                  <a:pt x="6110517" y="458651"/>
                </a:cubicBezTo>
                <a:cubicBezTo>
                  <a:pt x="9477245" y="458651"/>
                  <a:pt x="12192003" y="-231346"/>
                  <a:pt x="12192003" y="81279"/>
                </a:cubicBezTo>
                <a:cubicBezTo>
                  <a:pt x="12192003" y="393904"/>
                  <a:pt x="9462730" y="647336"/>
                  <a:pt x="6096002" y="647336"/>
                </a:cubicBezTo>
                <a:cubicBezTo>
                  <a:pt x="2729274" y="647336"/>
                  <a:pt x="-2418" y="112727"/>
                  <a:pt x="1" y="81279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159025" y="1302308"/>
            <a:ext cx="12092609" cy="47705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4000" b="1" dirty="0"/>
              <a:t>Celebrate the People</a:t>
            </a:r>
          </a:p>
          <a:p>
            <a:pPr lvl="0"/>
            <a:endParaRPr lang="en-US" sz="4000" b="1" dirty="0"/>
          </a:p>
          <a:p>
            <a:pPr lvl="0"/>
            <a:r>
              <a:rPr lang="en-US" sz="4000" b="1" dirty="0"/>
              <a:t>Monthly Features of EDB and EZC Clients</a:t>
            </a:r>
          </a:p>
          <a:p>
            <a:pPr marL="571500" lvl="0" indent="-571500">
              <a:buFontTx/>
              <a:buChar char="-"/>
            </a:pPr>
            <a:r>
              <a:rPr lang="en-US" sz="4000" b="1" dirty="0"/>
              <a:t>Earned Media vs. Paid Media </a:t>
            </a:r>
          </a:p>
          <a:p>
            <a:pPr marL="571500" lvl="0" indent="-571500">
              <a:buFontTx/>
              <a:buChar char="-"/>
            </a:pPr>
            <a:r>
              <a:rPr lang="en-US" sz="4000" b="1" dirty="0"/>
              <a:t>Objective: Reduce advertising spending -&gt; Increase storytelling worth sharing</a:t>
            </a:r>
          </a:p>
          <a:p>
            <a:pPr marL="571500" lvl="0" indent="-571500">
              <a:buFontTx/>
              <a:buChar char="-"/>
            </a:pPr>
            <a:endParaRPr lang="en-US" sz="4000" b="1" dirty="0"/>
          </a:p>
          <a:p>
            <a:pPr lvl="0"/>
            <a:r>
              <a:rPr lang="en-US" sz="2400" b="1" dirty="0">
                <a:solidFill>
                  <a:srgbClr val="C00000"/>
                </a:solidFill>
              </a:rPr>
              <a:t>Change the culture – Build Multigenerational Wealth</a:t>
            </a:r>
            <a:endParaRPr lang="en-US" sz="16600" dirty="0"/>
          </a:p>
        </p:txBody>
      </p:sp>
      <p:sp>
        <p:nvSpPr>
          <p:cNvPr id="2" name="TextBox 1"/>
          <p:cNvSpPr txBox="1"/>
          <p:nvPr/>
        </p:nvSpPr>
        <p:spPr>
          <a:xfrm>
            <a:off x="8620018" y="1471754"/>
            <a:ext cx="2561210" cy="584775"/>
          </a:xfrm>
          <a:prstGeom prst="rect">
            <a:avLst/>
          </a:prstGeom>
          <a:solidFill>
            <a:srgbClr val="011689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solidFill>
                  <a:schemeClr val="bg1"/>
                </a:solidFill>
              </a:rPr>
              <a:t>#</a:t>
            </a:r>
            <a:r>
              <a:rPr lang="en-US" sz="3200" b="1" dirty="0" err="1">
                <a:solidFill>
                  <a:schemeClr val="bg1"/>
                </a:solidFill>
              </a:rPr>
              <a:t>BuildUSVI</a:t>
            </a:r>
            <a:endParaRPr lang="en-US" sz="3200" dirty="0">
              <a:solidFill>
                <a:schemeClr val="bg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-179295" y="1264019"/>
            <a:ext cx="12640235" cy="623047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11142365" y="6465094"/>
            <a:ext cx="907423" cy="492919"/>
          </a:xfrm>
        </p:spPr>
        <p:txBody>
          <a:bodyPr/>
          <a:lstStyle/>
          <a:p>
            <a:fld id="{1A174DE4-D6E9-4419-BBC5-6C621C4D6CB0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1026" name="Picture 2" descr="image00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1993" y="1264019"/>
            <a:ext cx="10905145" cy="62304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937910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Placeholder 5"/>
          <p:cNvPicPr>
            <a:picLocks noGrp="1" noChangeAspect="1"/>
          </p:cNvPicPr>
          <p:nvPr>
            <p:ph type="pic" sz="quarter" idx="1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43" r="8143"/>
          <a:stretch>
            <a:fillRect/>
          </a:stretch>
        </p:blipFill>
        <p:spPr/>
      </p:pic>
      <p:pic>
        <p:nvPicPr>
          <p:cNvPr id="5" name="Picture Placeholder 4"/>
          <p:cNvPicPr>
            <a:picLocks noGrp="1" noChangeAspect="1"/>
          </p:cNvPicPr>
          <p:nvPr>
            <p:ph type="pic" sz="quarter" idx="13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56" r="8056"/>
          <a:stretch>
            <a:fillRect/>
          </a:stretch>
        </p:blipFill>
        <p:spPr/>
      </p:pic>
      <p:pic>
        <p:nvPicPr>
          <p:cNvPr id="7" name="Picture Placeholder 6"/>
          <p:cNvPicPr>
            <a:picLocks noGrp="1" noChangeAspect="1"/>
          </p:cNvPicPr>
          <p:nvPr>
            <p:ph type="pic" sz="quarter" idx="15"/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7" r="407"/>
          <a:stretch>
            <a:fillRect/>
          </a:stretch>
        </p:blipFill>
        <p:spPr/>
      </p:pic>
      <p:sp>
        <p:nvSpPr>
          <p:cNvPr id="40" name="Rectangle 39"/>
          <p:cNvSpPr/>
          <p:nvPr/>
        </p:nvSpPr>
        <p:spPr>
          <a:xfrm>
            <a:off x="499781" y="5567795"/>
            <a:ext cx="897934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>
              <a:spcBef>
                <a:spcPts val="1800"/>
              </a:spcBef>
            </a:pPr>
            <a:r>
              <a:rPr lang="en-US" sz="2400" dirty="0">
                <a:solidFill>
                  <a:srgbClr val="002060"/>
                </a:solidFill>
                <a:latin typeface="Franklin Gothic Book" panose="020B0503020102020204" pitchFamily="34" charset="0"/>
              </a:rPr>
              <a:t>Since the launch of the new website, the </a:t>
            </a:r>
            <a:r>
              <a:rPr lang="en-US" sz="2400" u="sng" dirty="0">
                <a:solidFill>
                  <a:srgbClr val="002060"/>
                </a:solidFill>
                <a:latin typeface="Franklin Gothic Book" panose="020B0503020102020204" pitchFamily="34" charset="0"/>
                <a:hlinkClick r:id="rId6"/>
              </a:rPr>
              <a:t>www.usvieda.org</a:t>
            </a:r>
            <a:r>
              <a:rPr lang="en-US" sz="2400" dirty="0">
                <a:solidFill>
                  <a:srgbClr val="002060"/>
                </a:solidFill>
                <a:latin typeface="Franklin Gothic Book" panose="020B0503020102020204" pitchFamily="34" charset="0"/>
              </a:rPr>
              <a:t> has an 85% increase of users visiting the website in the same time period over 2018.  </a:t>
            </a:r>
            <a:endParaRPr lang="en-GB" sz="2400" dirty="0">
              <a:solidFill>
                <a:srgbClr val="002060"/>
              </a:solidFill>
              <a:latin typeface="Garamond" panose="02020404030301010803" pitchFamily="18" charset="0"/>
              <a:ea typeface="Roboto Lt" pitchFamily="2" charset="0"/>
            </a:endParaRPr>
          </a:p>
        </p:txBody>
      </p:sp>
      <p:sp>
        <p:nvSpPr>
          <p:cNvPr id="41" name="Rectangle 40"/>
          <p:cNvSpPr/>
          <p:nvPr/>
        </p:nvSpPr>
        <p:spPr>
          <a:xfrm>
            <a:off x="499781" y="4803890"/>
            <a:ext cx="3486485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b="1" dirty="0">
                <a:solidFill>
                  <a:schemeClr val="accent3"/>
                </a:solidFill>
                <a:latin typeface="Century Gothic" panose="020B0502020202020204" pitchFamily="34" charset="0"/>
                <a:ea typeface="Roboto Bk" pitchFamily="2" charset="0"/>
              </a:rPr>
              <a:t>August-September with </a:t>
            </a:r>
            <a:r>
              <a:rPr lang="en-GB" sz="2000" b="1" dirty="0" err="1">
                <a:solidFill>
                  <a:schemeClr val="accent3"/>
                </a:solidFill>
                <a:latin typeface="Century Gothic" panose="020B0502020202020204" pitchFamily="34" charset="0"/>
                <a:ea typeface="Roboto Bk" pitchFamily="2" charset="0"/>
              </a:rPr>
              <a:t>Crucianpoint</a:t>
            </a:r>
            <a:endParaRPr lang="en-GB" sz="2000" b="1" dirty="0">
              <a:solidFill>
                <a:schemeClr val="accent3"/>
              </a:solidFill>
              <a:latin typeface="Century Gothic" panose="020B0502020202020204" pitchFamily="34" charset="0"/>
              <a:ea typeface="Roboto Bk" pitchFamily="2" charset="0"/>
            </a:endParaRPr>
          </a:p>
        </p:txBody>
      </p:sp>
      <p:sp>
        <p:nvSpPr>
          <p:cNvPr id="57" name="Rectangle 56"/>
          <p:cNvSpPr/>
          <p:nvPr/>
        </p:nvSpPr>
        <p:spPr>
          <a:xfrm>
            <a:off x="4434471" y="5193312"/>
            <a:ext cx="323892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>
              <a:spcBef>
                <a:spcPts val="1800"/>
              </a:spcBef>
            </a:pPr>
            <a:r>
              <a:rPr lang="en-GB" sz="1400" dirty="0">
                <a:solidFill>
                  <a:schemeClr val="accent3"/>
                </a:solidFill>
                <a:latin typeface="Garamond" panose="02020404030301010803" pitchFamily="18" charset="0"/>
                <a:ea typeface="Roboto Lt" pitchFamily="2" charset="0"/>
              </a:rPr>
              <a:t>External and Internal</a:t>
            </a:r>
          </a:p>
        </p:txBody>
      </p:sp>
      <p:sp>
        <p:nvSpPr>
          <p:cNvPr id="58" name="Rectangle 57"/>
          <p:cNvSpPr/>
          <p:nvPr/>
        </p:nvSpPr>
        <p:spPr>
          <a:xfrm>
            <a:off x="4434472" y="4803890"/>
            <a:ext cx="348648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b="1" i="1" dirty="0">
                <a:solidFill>
                  <a:schemeClr val="accent3"/>
                </a:solidFill>
                <a:latin typeface="Century Gothic" panose="020B0502020202020204" pitchFamily="34" charset="0"/>
                <a:ea typeface="Roboto Bk" pitchFamily="2" charset="0"/>
              </a:rPr>
              <a:t>September-November</a:t>
            </a:r>
          </a:p>
        </p:txBody>
      </p:sp>
      <p:sp>
        <p:nvSpPr>
          <p:cNvPr id="72" name="Rectangle 71"/>
          <p:cNvSpPr/>
          <p:nvPr/>
        </p:nvSpPr>
        <p:spPr>
          <a:xfrm>
            <a:off x="8421264" y="5193313"/>
            <a:ext cx="323892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>
              <a:spcBef>
                <a:spcPts val="1800"/>
              </a:spcBef>
            </a:pPr>
            <a:r>
              <a:rPr lang="en-GB" sz="1400" dirty="0">
                <a:solidFill>
                  <a:schemeClr val="accent3"/>
                </a:solidFill>
                <a:latin typeface="Garamond" panose="02020404030301010803" pitchFamily="18" charset="0"/>
                <a:ea typeface="Roboto Lt" pitchFamily="2" charset="0"/>
              </a:rPr>
              <a:t>Media Announcement April 1</a:t>
            </a:r>
            <a:r>
              <a:rPr lang="en-GB" sz="1400" baseline="30000" dirty="0">
                <a:solidFill>
                  <a:schemeClr val="accent3"/>
                </a:solidFill>
                <a:latin typeface="Garamond" panose="02020404030301010803" pitchFamily="18" charset="0"/>
                <a:ea typeface="Roboto Lt" pitchFamily="2" charset="0"/>
              </a:rPr>
              <a:t>st</a:t>
            </a:r>
            <a:endParaRPr lang="en-GB" sz="1400" dirty="0">
              <a:solidFill>
                <a:schemeClr val="accent3"/>
              </a:solidFill>
              <a:latin typeface="Garamond" panose="02020404030301010803" pitchFamily="18" charset="0"/>
              <a:ea typeface="Roboto Lt" pitchFamily="2" charset="0"/>
            </a:endParaRPr>
          </a:p>
        </p:txBody>
      </p:sp>
      <p:sp>
        <p:nvSpPr>
          <p:cNvPr id="73" name="Rectangle 72"/>
          <p:cNvSpPr/>
          <p:nvPr/>
        </p:nvSpPr>
        <p:spPr>
          <a:xfrm>
            <a:off x="8421263" y="4803890"/>
            <a:ext cx="348648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b="1" i="1" dirty="0">
                <a:solidFill>
                  <a:schemeClr val="accent3"/>
                </a:solidFill>
                <a:latin typeface="Century Gothic" panose="020B0502020202020204" pitchFamily="34" charset="0"/>
                <a:ea typeface="Roboto Bk" pitchFamily="2" charset="0"/>
              </a:rPr>
              <a:t>Soft Launch February</a:t>
            </a:r>
          </a:p>
        </p:txBody>
      </p:sp>
      <p:sp>
        <p:nvSpPr>
          <p:cNvPr id="47" name="Rectangle 46"/>
          <p:cNvSpPr/>
          <p:nvPr/>
        </p:nvSpPr>
        <p:spPr>
          <a:xfrm>
            <a:off x="173865" y="1717477"/>
            <a:ext cx="3864953" cy="2590905"/>
          </a:xfrm>
          <a:prstGeom prst="rect">
            <a:avLst/>
          </a:prstGeom>
          <a:gradFill>
            <a:gsLst>
              <a:gs pos="100000">
                <a:srgbClr val="0E6CB6"/>
              </a:gs>
              <a:gs pos="0">
                <a:schemeClr val="accent1">
                  <a:alpha val="0"/>
                </a:schemeClr>
              </a:gs>
            </a:gsLst>
            <a:lin ang="5400000" scaled="1"/>
          </a:gra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5" name="Group 24"/>
          <p:cNvGrpSpPr/>
          <p:nvPr/>
        </p:nvGrpSpPr>
        <p:grpSpPr>
          <a:xfrm>
            <a:off x="10291748" y="6138470"/>
            <a:ext cx="1280720" cy="559455"/>
            <a:chOff x="9089942" y="6226177"/>
            <a:chExt cx="1280720" cy="559455"/>
          </a:xfrm>
        </p:grpSpPr>
        <p:sp>
          <p:nvSpPr>
            <p:cNvPr id="31" name="Slide Number Placeholder 10"/>
            <p:cNvSpPr txBox="1">
              <a:spLocks/>
            </p:cNvSpPr>
            <p:nvPr/>
          </p:nvSpPr>
          <p:spPr>
            <a:xfrm>
              <a:off x="9942217" y="6285845"/>
              <a:ext cx="428445" cy="466345"/>
            </a:xfrm>
            <a:prstGeom prst="rect">
              <a:avLst/>
            </a:prstGeom>
            <a:solidFill>
              <a:srgbClr val="C00000"/>
            </a:solidFill>
            <a:effectLst/>
          </p:spPr>
          <p:txBody>
            <a:bodyPr anchor="ctr"/>
            <a:lstStyle>
              <a:defPPr>
                <a:defRPr lang="en-US"/>
              </a:defPPr>
              <a:lvl1pPr marL="0" algn="ctr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fld id="{37B67E2F-9D74-4C6A-AF5B-D2A91C8C4DC9}" type="slidenum">
                <a:rPr lang="en-US">
                  <a:solidFill>
                    <a:schemeClr val="bg1"/>
                  </a:solidFill>
                  <a:latin typeface="Calibri" pitchFamily="34" charset="0"/>
                </a:rPr>
                <a:t>12</a:t>
              </a:fld>
              <a:endParaRPr lang="en-US" dirty="0">
                <a:solidFill>
                  <a:schemeClr val="bg1"/>
                </a:solidFill>
                <a:latin typeface="Calibri" pitchFamily="34" charset="0"/>
              </a:endParaRPr>
            </a:p>
          </p:txBody>
        </p:sp>
        <p:grpSp>
          <p:nvGrpSpPr>
            <p:cNvPr id="30" name="Group 29"/>
            <p:cNvGrpSpPr/>
            <p:nvPr/>
          </p:nvGrpSpPr>
          <p:grpSpPr>
            <a:xfrm>
              <a:off x="9089942" y="6226177"/>
              <a:ext cx="1280720" cy="559455"/>
              <a:chOff x="10650806" y="6145019"/>
              <a:chExt cx="1280720" cy="559455"/>
            </a:xfrm>
          </p:grpSpPr>
          <p:pic>
            <p:nvPicPr>
              <p:cNvPr id="32" name="Picture 2"/>
              <p:cNvPicPr>
                <a:picLocks noChangeAspect="1" noChangeArrowheads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 bwMode="auto">
              <a:xfrm>
                <a:off x="10650806" y="6174509"/>
                <a:ext cx="839234" cy="496524"/>
              </a:xfrm>
              <a:prstGeom prst="rect">
                <a:avLst/>
              </a:prstGeom>
              <a:solidFill>
                <a:srgbClr val="C3C0BB"/>
              </a:solidFill>
            </p:spPr>
          </p:pic>
          <p:sp>
            <p:nvSpPr>
              <p:cNvPr id="33" name="Rectangle 32"/>
              <p:cNvSpPr/>
              <p:nvPr/>
            </p:nvSpPr>
            <p:spPr>
              <a:xfrm>
                <a:off x="10650806" y="6145019"/>
                <a:ext cx="1280720" cy="559455"/>
              </a:xfrm>
              <a:prstGeom prst="rect">
                <a:avLst/>
              </a:prstGeom>
              <a:solidFill>
                <a:schemeClr val="bg1">
                  <a:alpha val="4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26" name="TextBox 25"/>
          <p:cNvSpPr txBox="1"/>
          <p:nvPr/>
        </p:nvSpPr>
        <p:spPr>
          <a:xfrm>
            <a:off x="2776925" y="245815"/>
            <a:ext cx="680157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>
                <a:latin typeface="Century Gothic" panose="020B0502020202020204" pitchFamily="34" charset="0"/>
                <a:ea typeface="Roboto Th" pitchFamily="2" charset="0"/>
              </a:rPr>
              <a:t>Business Impact Survey</a:t>
            </a:r>
          </a:p>
        </p:txBody>
      </p:sp>
      <p:sp>
        <p:nvSpPr>
          <p:cNvPr id="48" name="Rectangle 47"/>
          <p:cNvSpPr/>
          <p:nvPr/>
        </p:nvSpPr>
        <p:spPr>
          <a:xfrm>
            <a:off x="4167561" y="1717477"/>
            <a:ext cx="3849995" cy="2590905"/>
          </a:xfrm>
          <a:prstGeom prst="rect">
            <a:avLst/>
          </a:prstGeom>
          <a:gradFill>
            <a:gsLst>
              <a:gs pos="100000">
                <a:srgbClr val="0E6CB6"/>
              </a:gs>
              <a:gs pos="0">
                <a:schemeClr val="accent1">
                  <a:alpha val="0"/>
                </a:schemeClr>
              </a:gs>
            </a:gsLst>
            <a:lin ang="5400000" scaled="1"/>
          </a:gra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ectangle 36"/>
          <p:cNvSpPr/>
          <p:nvPr/>
        </p:nvSpPr>
        <p:spPr>
          <a:xfrm>
            <a:off x="612866" y="3748445"/>
            <a:ext cx="2911001" cy="4985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sz="2400" i="1" dirty="0">
                <a:solidFill>
                  <a:schemeClr val="bg1"/>
                </a:solidFill>
                <a:latin typeface="Century Gothic" panose="020B0502020202020204" pitchFamily="34" charset="0"/>
                <a:ea typeface="Roboto Bk" pitchFamily="2" charset="0"/>
              </a:rPr>
              <a:t>Redesign</a:t>
            </a:r>
          </a:p>
        </p:txBody>
      </p:sp>
      <p:sp>
        <p:nvSpPr>
          <p:cNvPr id="35" name="Rectangle 34"/>
          <p:cNvSpPr/>
          <p:nvPr/>
        </p:nvSpPr>
        <p:spPr>
          <a:xfrm>
            <a:off x="4610100" y="3748445"/>
            <a:ext cx="2911001" cy="4985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sz="2400" i="1" dirty="0">
                <a:solidFill>
                  <a:schemeClr val="bg1"/>
                </a:solidFill>
                <a:latin typeface="Century Gothic" panose="020B0502020202020204" pitchFamily="34" charset="0"/>
                <a:ea typeface="Roboto Bk" pitchFamily="2" charset="0"/>
              </a:rPr>
              <a:t>Focus Groups</a:t>
            </a:r>
          </a:p>
        </p:txBody>
      </p:sp>
      <p:sp>
        <p:nvSpPr>
          <p:cNvPr id="49" name="Rectangle 48"/>
          <p:cNvSpPr/>
          <p:nvPr/>
        </p:nvSpPr>
        <p:spPr>
          <a:xfrm>
            <a:off x="8162402" y="1712827"/>
            <a:ext cx="3860026" cy="2590905"/>
          </a:xfrm>
          <a:prstGeom prst="rect">
            <a:avLst/>
          </a:prstGeom>
          <a:gradFill>
            <a:gsLst>
              <a:gs pos="100000">
                <a:srgbClr val="0E6CB6"/>
              </a:gs>
              <a:gs pos="0">
                <a:schemeClr val="accent1">
                  <a:alpha val="0"/>
                </a:schemeClr>
              </a:gs>
            </a:gsLst>
            <a:lin ang="5400000" scaled="1"/>
          </a:gra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Rectangle 38"/>
          <p:cNvSpPr/>
          <p:nvPr/>
        </p:nvSpPr>
        <p:spPr>
          <a:xfrm>
            <a:off x="8857536" y="3748445"/>
            <a:ext cx="2512352" cy="4985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sz="2400" i="1" dirty="0">
                <a:solidFill>
                  <a:schemeClr val="bg1"/>
                </a:solidFill>
                <a:latin typeface="Century Gothic" panose="020B0502020202020204" pitchFamily="34" charset="0"/>
                <a:ea typeface="Roboto Bk" pitchFamily="2" charset="0"/>
              </a:rPr>
              <a:t>Final Product</a:t>
            </a:r>
          </a:p>
        </p:txBody>
      </p:sp>
      <p:sp>
        <p:nvSpPr>
          <p:cNvPr id="29" name="Oval 4"/>
          <p:cNvSpPr/>
          <p:nvPr/>
        </p:nvSpPr>
        <p:spPr>
          <a:xfrm flipH="1">
            <a:off x="-896252" y="655977"/>
            <a:ext cx="13906281" cy="472339"/>
          </a:xfrm>
          <a:custGeom>
            <a:avLst/>
            <a:gdLst>
              <a:gd name="connsiteX0" fmla="*/ 0 w 12192001"/>
              <a:gd name="connsiteY0" fmla="*/ 566057 h 1132114"/>
              <a:gd name="connsiteX1" fmla="*/ 6096001 w 12192001"/>
              <a:gd name="connsiteY1" fmla="*/ 0 h 1132114"/>
              <a:gd name="connsiteX2" fmla="*/ 12192002 w 12192001"/>
              <a:gd name="connsiteY2" fmla="*/ 566057 h 1132114"/>
              <a:gd name="connsiteX3" fmla="*/ 6096001 w 12192001"/>
              <a:gd name="connsiteY3" fmla="*/ 1132114 h 1132114"/>
              <a:gd name="connsiteX4" fmla="*/ 0 w 12192001"/>
              <a:gd name="connsiteY4" fmla="*/ 566057 h 1132114"/>
              <a:gd name="connsiteX0" fmla="*/ 1 w 12192003"/>
              <a:gd name="connsiteY0" fmla="*/ 73079 h 639136"/>
              <a:gd name="connsiteX1" fmla="*/ 6110517 w 12192003"/>
              <a:gd name="connsiteY1" fmla="*/ 552051 h 639136"/>
              <a:gd name="connsiteX2" fmla="*/ 12192003 w 12192003"/>
              <a:gd name="connsiteY2" fmla="*/ 73079 h 639136"/>
              <a:gd name="connsiteX3" fmla="*/ 6096002 w 12192003"/>
              <a:gd name="connsiteY3" fmla="*/ 639136 h 639136"/>
              <a:gd name="connsiteX4" fmla="*/ 1 w 12192003"/>
              <a:gd name="connsiteY4" fmla="*/ 73079 h 639136"/>
              <a:gd name="connsiteX0" fmla="*/ 1 w 12192003"/>
              <a:gd name="connsiteY0" fmla="*/ 77550 h 643607"/>
              <a:gd name="connsiteX1" fmla="*/ 6110517 w 12192003"/>
              <a:gd name="connsiteY1" fmla="*/ 498465 h 643607"/>
              <a:gd name="connsiteX2" fmla="*/ 12192003 w 12192003"/>
              <a:gd name="connsiteY2" fmla="*/ 77550 h 643607"/>
              <a:gd name="connsiteX3" fmla="*/ 6096002 w 12192003"/>
              <a:gd name="connsiteY3" fmla="*/ 643607 h 643607"/>
              <a:gd name="connsiteX4" fmla="*/ 1 w 12192003"/>
              <a:gd name="connsiteY4" fmla="*/ 77550 h 643607"/>
              <a:gd name="connsiteX0" fmla="*/ 1 w 12192003"/>
              <a:gd name="connsiteY0" fmla="*/ 81279 h 647336"/>
              <a:gd name="connsiteX1" fmla="*/ 6110517 w 12192003"/>
              <a:gd name="connsiteY1" fmla="*/ 458651 h 647336"/>
              <a:gd name="connsiteX2" fmla="*/ 12192003 w 12192003"/>
              <a:gd name="connsiteY2" fmla="*/ 81279 h 647336"/>
              <a:gd name="connsiteX3" fmla="*/ 6096002 w 12192003"/>
              <a:gd name="connsiteY3" fmla="*/ 647336 h 647336"/>
              <a:gd name="connsiteX4" fmla="*/ 1 w 12192003"/>
              <a:gd name="connsiteY4" fmla="*/ 81279 h 6473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192003" h="647336">
                <a:moveTo>
                  <a:pt x="1" y="81279"/>
                </a:moveTo>
                <a:cubicBezTo>
                  <a:pt x="2420" y="49832"/>
                  <a:pt x="2743789" y="458651"/>
                  <a:pt x="6110517" y="458651"/>
                </a:cubicBezTo>
                <a:cubicBezTo>
                  <a:pt x="9477245" y="458651"/>
                  <a:pt x="12192003" y="-231346"/>
                  <a:pt x="12192003" y="81279"/>
                </a:cubicBezTo>
                <a:cubicBezTo>
                  <a:pt x="12192003" y="393904"/>
                  <a:pt x="9462730" y="647336"/>
                  <a:pt x="6096002" y="647336"/>
                </a:cubicBezTo>
                <a:cubicBezTo>
                  <a:pt x="2729274" y="647336"/>
                  <a:pt x="-2418" y="112727"/>
                  <a:pt x="1" y="81279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Rectangle 1"/>
          <p:cNvSpPr/>
          <p:nvPr/>
        </p:nvSpPr>
        <p:spPr>
          <a:xfrm>
            <a:off x="-134471" y="1247615"/>
            <a:ext cx="12738847" cy="5995867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286871" y="1474367"/>
            <a:ext cx="11905129" cy="5293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dirty="0">
                <a:solidFill>
                  <a:schemeClr val="bg1"/>
                </a:solidFill>
              </a:rPr>
              <a:t>The United States Virgin Islands Economic Development Authority (USVIEDA) is seeking your assistance to assess the impact of the coronavirus (COVID-19) on our small business community. Please complete the survey and  tell us what you are experiencing during the pandemic.  </a:t>
            </a:r>
          </a:p>
          <a:p>
            <a:endParaRPr lang="en-US" sz="2600" dirty="0">
              <a:solidFill>
                <a:schemeClr val="bg1"/>
              </a:solidFill>
            </a:endParaRPr>
          </a:p>
          <a:p>
            <a:r>
              <a:rPr lang="en-US" sz="2600" dirty="0">
                <a:solidFill>
                  <a:schemeClr val="bg1"/>
                </a:solidFill>
              </a:rPr>
              <a:t>The survey is short and will take approx. 5-7 minutes to complete.  </a:t>
            </a:r>
          </a:p>
          <a:p>
            <a:r>
              <a:rPr lang="en-US" sz="2600" dirty="0">
                <a:solidFill>
                  <a:schemeClr val="bg1"/>
                </a:solidFill>
              </a:rPr>
              <a:t>Link: </a:t>
            </a:r>
            <a:r>
              <a:rPr lang="en-US" sz="2600" u="sng" dirty="0">
                <a:solidFill>
                  <a:schemeClr val="bg1"/>
                </a:solidFill>
                <a:hlinkClick r:id="rId8"/>
              </a:rPr>
              <a:t>https://www.surveymonkey.com/r/SmallBusinessImpactSurvey</a:t>
            </a:r>
            <a:r>
              <a:rPr lang="en-US" sz="2600" dirty="0">
                <a:solidFill>
                  <a:schemeClr val="bg1"/>
                </a:solidFill>
              </a:rPr>
              <a:t> </a:t>
            </a:r>
          </a:p>
          <a:p>
            <a:endParaRPr lang="en-US" sz="2600" b="1" dirty="0">
              <a:solidFill>
                <a:schemeClr val="bg1"/>
              </a:solidFill>
            </a:endParaRPr>
          </a:p>
          <a:p>
            <a:r>
              <a:rPr lang="en-US" sz="2600" b="1" dirty="0">
                <a:solidFill>
                  <a:schemeClr val="bg1"/>
                </a:solidFill>
              </a:rPr>
              <a:t>Deadline to complete this survey is Tuesday March </a:t>
            </a:r>
            <a:r>
              <a:rPr lang="en-US" sz="2600" b="1" dirty="0" smtClean="0">
                <a:solidFill>
                  <a:schemeClr val="bg1"/>
                </a:solidFill>
              </a:rPr>
              <a:t>31, </a:t>
            </a:r>
            <a:r>
              <a:rPr lang="en-US" sz="2600" b="1" dirty="0">
                <a:solidFill>
                  <a:schemeClr val="bg1"/>
                </a:solidFill>
              </a:rPr>
              <a:t>2020 at 5 p.m. </a:t>
            </a:r>
            <a:r>
              <a:rPr lang="en-US" sz="2600" dirty="0">
                <a:solidFill>
                  <a:schemeClr val="bg1"/>
                </a:solidFill>
              </a:rPr>
              <a:t>  </a:t>
            </a:r>
          </a:p>
          <a:p>
            <a:endParaRPr lang="en-US" sz="2600" dirty="0">
              <a:solidFill>
                <a:schemeClr val="bg1"/>
              </a:solidFill>
            </a:endParaRPr>
          </a:p>
          <a:p>
            <a:r>
              <a:rPr lang="en-US" sz="2600" dirty="0">
                <a:solidFill>
                  <a:schemeClr val="bg1"/>
                </a:solidFill>
              </a:rPr>
              <a:t>USVIEDA will use the information collected in this survey to create a rapid response to this ongoing crisis.</a:t>
            </a:r>
            <a:endParaRPr lang="en-US" sz="2600" dirty="0">
              <a:solidFill>
                <a:schemeClr val="bg1"/>
              </a:solidFill>
              <a:latin typeface="Franklin Gothic Book" panose="020B05030201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1369888" y="6506514"/>
            <a:ext cx="912937" cy="496960"/>
          </a:xfrm>
        </p:spPr>
        <p:txBody>
          <a:bodyPr/>
          <a:lstStyle/>
          <a:p>
            <a:fld id="{1A174DE4-D6E9-4419-BBC5-6C621C4D6CB0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82878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37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37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5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0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/>
      <p:bldP spid="41" grpId="0"/>
      <p:bldP spid="57" grpId="0"/>
      <p:bldP spid="58" grpId="0"/>
      <p:bldP spid="72" grpId="0"/>
      <p:bldP spid="73" grpId="0"/>
      <p:bldP spid="26" grpId="0"/>
      <p:bldP spid="37" grpId="0"/>
      <p:bldP spid="35" grpId="0"/>
      <p:bldP spid="3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577875" y="1838706"/>
            <a:ext cx="8676371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solidFill>
                  <a:srgbClr val="002060"/>
                </a:solidFill>
                <a:latin typeface="Century Gothic" panose="020B0502020202020204" pitchFamily="34" charset="0"/>
                <a:ea typeface="Roboto Th" pitchFamily="2" charset="0"/>
              </a:rPr>
              <a:t>Together We will Thrive. </a:t>
            </a:r>
          </a:p>
          <a:p>
            <a:pPr algn="ctr"/>
            <a:endParaRPr lang="en-US" sz="4000" b="1" dirty="0">
              <a:solidFill>
                <a:srgbClr val="002060"/>
              </a:solidFill>
              <a:latin typeface="Century Gothic" panose="020B0502020202020204" pitchFamily="34" charset="0"/>
              <a:ea typeface="Roboto Th" pitchFamily="2" charset="0"/>
            </a:endParaRPr>
          </a:p>
          <a:p>
            <a:pPr algn="ctr"/>
            <a:r>
              <a:rPr lang="en-US" sz="4000" b="1" dirty="0">
                <a:solidFill>
                  <a:srgbClr val="002060"/>
                </a:solidFill>
                <a:latin typeface="Century Gothic" panose="020B0502020202020204" pitchFamily="34" charset="0"/>
                <a:ea typeface="Roboto Th" pitchFamily="2" charset="0"/>
              </a:rPr>
              <a:t>We Support Small Business.</a:t>
            </a:r>
          </a:p>
        </p:txBody>
      </p:sp>
      <p:sp>
        <p:nvSpPr>
          <p:cNvPr id="9" name="Oval 4"/>
          <p:cNvSpPr/>
          <p:nvPr/>
        </p:nvSpPr>
        <p:spPr>
          <a:xfrm>
            <a:off x="-1109381" y="804822"/>
            <a:ext cx="14050886" cy="441364"/>
          </a:xfrm>
          <a:custGeom>
            <a:avLst/>
            <a:gdLst>
              <a:gd name="connsiteX0" fmla="*/ 0 w 12192001"/>
              <a:gd name="connsiteY0" fmla="*/ 566057 h 1132114"/>
              <a:gd name="connsiteX1" fmla="*/ 6096001 w 12192001"/>
              <a:gd name="connsiteY1" fmla="*/ 0 h 1132114"/>
              <a:gd name="connsiteX2" fmla="*/ 12192002 w 12192001"/>
              <a:gd name="connsiteY2" fmla="*/ 566057 h 1132114"/>
              <a:gd name="connsiteX3" fmla="*/ 6096001 w 12192001"/>
              <a:gd name="connsiteY3" fmla="*/ 1132114 h 1132114"/>
              <a:gd name="connsiteX4" fmla="*/ 0 w 12192001"/>
              <a:gd name="connsiteY4" fmla="*/ 566057 h 1132114"/>
              <a:gd name="connsiteX0" fmla="*/ 1 w 12192003"/>
              <a:gd name="connsiteY0" fmla="*/ 73079 h 639136"/>
              <a:gd name="connsiteX1" fmla="*/ 6110517 w 12192003"/>
              <a:gd name="connsiteY1" fmla="*/ 552051 h 639136"/>
              <a:gd name="connsiteX2" fmla="*/ 12192003 w 12192003"/>
              <a:gd name="connsiteY2" fmla="*/ 73079 h 639136"/>
              <a:gd name="connsiteX3" fmla="*/ 6096002 w 12192003"/>
              <a:gd name="connsiteY3" fmla="*/ 639136 h 639136"/>
              <a:gd name="connsiteX4" fmla="*/ 1 w 12192003"/>
              <a:gd name="connsiteY4" fmla="*/ 73079 h 639136"/>
              <a:gd name="connsiteX0" fmla="*/ 1 w 12192003"/>
              <a:gd name="connsiteY0" fmla="*/ 77550 h 643607"/>
              <a:gd name="connsiteX1" fmla="*/ 6110517 w 12192003"/>
              <a:gd name="connsiteY1" fmla="*/ 498465 h 643607"/>
              <a:gd name="connsiteX2" fmla="*/ 12192003 w 12192003"/>
              <a:gd name="connsiteY2" fmla="*/ 77550 h 643607"/>
              <a:gd name="connsiteX3" fmla="*/ 6096002 w 12192003"/>
              <a:gd name="connsiteY3" fmla="*/ 643607 h 643607"/>
              <a:gd name="connsiteX4" fmla="*/ 1 w 12192003"/>
              <a:gd name="connsiteY4" fmla="*/ 77550 h 643607"/>
              <a:gd name="connsiteX0" fmla="*/ 1 w 12192003"/>
              <a:gd name="connsiteY0" fmla="*/ 81279 h 647336"/>
              <a:gd name="connsiteX1" fmla="*/ 6110517 w 12192003"/>
              <a:gd name="connsiteY1" fmla="*/ 458651 h 647336"/>
              <a:gd name="connsiteX2" fmla="*/ 12192003 w 12192003"/>
              <a:gd name="connsiteY2" fmla="*/ 81279 h 647336"/>
              <a:gd name="connsiteX3" fmla="*/ 6096002 w 12192003"/>
              <a:gd name="connsiteY3" fmla="*/ 647336 h 647336"/>
              <a:gd name="connsiteX4" fmla="*/ 1 w 12192003"/>
              <a:gd name="connsiteY4" fmla="*/ 81279 h 6473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192003" h="647336">
                <a:moveTo>
                  <a:pt x="1" y="81279"/>
                </a:moveTo>
                <a:cubicBezTo>
                  <a:pt x="2420" y="49832"/>
                  <a:pt x="2743789" y="458651"/>
                  <a:pt x="6110517" y="458651"/>
                </a:cubicBezTo>
                <a:cubicBezTo>
                  <a:pt x="9477245" y="458651"/>
                  <a:pt x="12192003" y="-231346"/>
                  <a:pt x="12192003" y="81279"/>
                </a:cubicBezTo>
                <a:cubicBezTo>
                  <a:pt x="12192003" y="393904"/>
                  <a:pt x="9462730" y="647336"/>
                  <a:pt x="6096002" y="647336"/>
                </a:cubicBezTo>
                <a:cubicBezTo>
                  <a:pt x="2729274" y="647336"/>
                  <a:pt x="-2418" y="112727"/>
                  <a:pt x="1" y="81279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13</a:t>
            </a:fld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8423"/>
          <a:stretch/>
        </p:blipFill>
        <p:spPr>
          <a:xfrm>
            <a:off x="1821656" y="5472112"/>
            <a:ext cx="1135857" cy="112563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541" r="31712"/>
          <a:stretch/>
        </p:blipFill>
        <p:spPr>
          <a:xfrm>
            <a:off x="7086600" y="5472111"/>
            <a:ext cx="1285876" cy="112563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649" r="-424"/>
          <a:stretch/>
        </p:blipFill>
        <p:spPr>
          <a:xfrm>
            <a:off x="3028950" y="5470523"/>
            <a:ext cx="1143000" cy="1125633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023045" y="5679396"/>
            <a:ext cx="867637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latin typeface="Century Gothic" panose="020B0502020202020204" pitchFamily="34" charset="0"/>
                <a:ea typeface="Roboto Th" pitchFamily="2" charset="0"/>
              </a:rPr>
              <a:t>@</a:t>
            </a:r>
            <a:r>
              <a:rPr lang="en-US" sz="4000" b="1" dirty="0" err="1">
                <a:latin typeface="Century Gothic" panose="020B0502020202020204" pitchFamily="34" charset="0"/>
                <a:ea typeface="Roboto Th" pitchFamily="2" charset="0"/>
              </a:rPr>
              <a:t>usvieda</a:t>
            </a:r>
            <a:endParaRPr lang="en-US" sz="4000" b="1" dirty="0">
              <a:latin typeface="Century Gothic" panose="020B0502020202020204" pitchFamily="34" charset="0"/>
              <a:ea typeface="Roboto Th" pitchFamily="2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270495" y="5680948"/>
            <a:ext cx="867637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latin typeface="Century Gothic" panose="020B0502020202020204" pitchFamily="34" charset="0"/>
                <a:ea typeface="Roboto Th" pitchFamily="2" charset="0"/>
              </a:rPr>
              <a:t>@</a:t>
            </a:r>
            <a:r>
              <a:rPr lang="en-US" sz="4000" b="1" dirty="0" err="1">
                <a:latin typeface="Century Gothic" panose="020B0502020202020204" pitchFamily="34" charset="0"/>
                <a:ea typeface="Roboto Th" pitchFamily="2" charset="0"/>
              </a:rPr>
              <a:t>usvi_eda</a:t>
            </a:r>
            <a:endParaRPr lang="en-US" sz="4000" b="1" dirty="0">
              <a:latin typeface="Century Gothic" panose="020B0502020202020204" pitchFamily="34" charset="0"/>
              <a:ea typeface="Roboto Th" pitchFamily="2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970720" y="4370218"/>
            <a:ext cx="389068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/>
              <a:t>www.usvieda.org</a:t>
            </a: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01767" y="118265"/>
            <a:ext cx="1240404" cy="733872"/>
          </a:xfrm>
          <a:prstGeom prst="rect">
            <a:avLst/>
          </a:prstGeom>
          <a:solidFill>
            <a:srgbClr val="FFFFFF">
              <a:shade val="85000"/>
            </a:srgbClr>
          </a:solidFill>
          <a:ln w="28575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5532806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/>
      <p:bldP spid="1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-215153" y="1201270"/>
            <a:ext cx="12640235" cy="623047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Oval 71"/>
          <p:cNvSpPr/>
          <p:nvPr/>
        </p:nvSpPr>
        <p:spPr>
          <a:xfrm>
            <a:off x="4966790" y="2797098"/>
            <a:ext cx="2117289" cy="2081866"/>
          </a:xfrm>
          <a:prstGeom prst="ellipse">
            <a:avLst/>
          </a:prstGeom>
          <a:solidFill>
            <a:schemeClr val="tx1"/>
          </a:solidFill>
          <a:ln>
            <a:solidFill>
              <a:srgbClr val="01168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Oval 87"/>
          <p:cNvSpPr/>
          <p:nvPr/>
        </p:nvSpPr>
        <p:spPr>
          <a:xfrm>
            <a:off x="4966791" y="2789592"/>
            <a:ext cx="2117288" cy="2117286"/>
          </a:xfrm>
          <a:prstGeom prst="ellipse">
            <a:avLst/>
          </a:prstGeom>
          <a:noFill/>
          <a:ln w="38100" cap="rnd" cmpd="sng" algn="ctr">
            <a:solidFill>
              <a:srgbClr val="C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lt-LT" sz="1800" b="0" i="0" u="none" strike="noStrike" kern="0" cap="none" spc="0" normalizeH="0" baseline="0" noProof="0">
              <a:ln>
                <a:noFill/>
              </a:ln>
              <a:solidFill>
                <a:schemeClr val="accent3"/>
              </a:solidFill>
              <a:effectLst/>
              <a:uLnTx/>
              <a:uFillTx/>
              <a:latin typeface="Calibri" pitchFamily="34" charset="0"/>
            </a:endParaRPr>
          </a:p>
        </p:txBody>
      </p:sp>
      <p:cxnSp>
        <p:nvCxnSpPr>
          <p:cNvPr id="27" name="Straight Connector 26"/>
          <p:cNvCxnSpPr>
            <a:stCxn id="40" idx="7"/>
            <a:endCxn id="33" idx="3"/>
          </p:cNvCxnSpPr>
          <p:nvPr/>
        </p:nvCxnSpPr>
        <p:spPr>
          <a:xfrm flipV="1">
            <a:off x="6719711" y="2570792"/>
            <a:ext cx="632459" cy="570060"/>
          </a:xfrm>
          <a:prstGeom prst="line">
            <a:avLst/>
          </a:prstGeom>
          <a:ln w="12700">
            <a:solidFill>
              <a:srgbClr val="A29F9F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>
            <a:stCxn id="40" idx="6"/>
            <a:endCxn id="34" idx="2"/>
          </p:cNvCxnSpPr>
          <p:nvPr/>
        </p:nvCxnSpPr>
        <p:spPr>
          <a:xfrm>
            <a:off x="7007290" y="3835129"/>
            <a:ext cx="817675" cy="12812"/>
          </a:xfrm>
          <a:prstGeom prst="line">
            <a:avLst/>
          </a:prstGeom>
          <a:ln w="12700">
            <a:solidFill>
              <a:srgbClr val="A29F9F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>
            <a:stCxn id="40" idx="1"/>
            <a:endCxn id="36" idx="3"/>
          </p:cNvCxnSpPr>
          <p:nvPr/>
        </p:nvCxnSpPr>
        <p:spPr>
          <a:xfrm flipH="1" flipV="1">
            <a:off x="4829552" y="2565390"/>
            <a:ext cx="501606" cy="575462"/>
          </a:xfrm>
          <a:prstGeom prst="line">
            <a:avLst/>
          </a:prstGeom>
          <a:ln w="12700">
            <a:solidFill>
              <a:srgbClr val="A29F9F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>
            <a:endCxn id="37" idx="2"/>
          </p:cNvCxnSpPr>
          <p:nvPr/>
        </p:nvCxnSpPr>
        <p:spPr>
          <a:xfrm flipH="1">
            <a:off x="4378223" y="3829727"/>
            <a:ext cx="961471" cy="2499"/>
          </a:xfrm>
          <a:prstGeom prst="line">
            <a:avLst/>
          </a:prstGeom>
          <a:ln w="12700">
            <a:solidFill>
              <a:srgbClr val="A29F9F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Oval 32"/>
          <p:cNvSpPr/>
          <p:nvPr/>
        </p:nvSpPr>
        <p:spPr>
          <a:xfrm>
            <a:off x="7225211" y="1830820"/>
            <a:ext cx="866931" cy="866931"/>
          </a:xfrm>
          <a:prstGeom prst="ellipse">
            <a:avLst/>
          </a:prstGeom>
          <a:solidFill>
            <a:srgbClr val="7DB0DD"/>
          </a:solidFill>
          <a:ln w="38100" cap="rnd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457200"/>
            <a:endParaRPr lang="lt-LT" kern="0">
              <a:solidFill>
                <a:schemeClr val="accent3"/>
              </a:solidFill>
              <a:latin typeface="Calibri" pitchFamily="34" charset="0"/>
            </a:endParaRPr>
          </a:p>
        </p:txBody>
      </p:sp>
      <p:sp>
        <p:nvSpPr>
          <p:cNvPr id="34" name="Oval 33"/>
          <p:cNvSpPr/>
          <p:nvPr/>
        </p:nvSpPr>
        <p:spPr>
          <a:xfrm>
            <a:off x="7824965" y="3414475"/>
            <a:ext cx="866931" cy="866931"/>
          </a:xfrm>
          <a:prstGeom prst="ellipse">
            <a:avLst/>
          </a:prstGeom>
          <a:solidFill>
            <a:srgbClr val="92D050"/>
          </a:solidFill>
          <a:ln w="38100" cap="rnd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457200"/>
            <a:endParaRPr lang="lt-LT" kern="0">
              <a:solidFill>
                <a:schemeClr val="accent3"/>
              </a:solidFill>
              <a:latin typeface="Calibri" pitchFamily="34" charset="0"/>
            </a:endParaRPr>
          </a:p>
        </p:txBody>
      </p:sp>
      <p:sp>
        <p:nvSpPr>
          <p:cNvPr id="36" name="Oval 35"/>
          <p:cNvSpPr/>
          <p:nvPr/>
        </p:nvSpPr>
        <p:spPr>
          <a:xfrm flipH="1">
            <a:off x="4089580" y="1825418"/>
            <a:ext cx="866931" cy="866931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 w="38100" cap="rnd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lt-LT" sz="1800" b="0" i="0" u="none" strike="noStrike" kern="0" cap="none" spc="0" normalizeH="0" baseline="0" noProof="0">
              <a:ln>
                <a:noFill/>
              </a:ln>
              <a:solidFill>
                <a:schemeClr val="accent3"/>
              </a:solidFill>
              <a:effectLst/>
              <a:uLnTx/>
              <a:uFillTx/>
              <a:latin typeface="Calibri" pitchFamily="34" charset="0"/>
            </a:endParaRPr>
          </a:p>
        </p:txBody>
      </p:sp>
      <p:sp>
        <p:nvSpPr>
          <p:cNvPr id="37" name="Oval 36"/>
          <p:cNvSpPr/>
          <p:nvPr/>
        </p:nvSpPr>
        <p:spPr>
          <a:xfrm flipH="1">
            <a:off x="3511292" y="3398760"/>
            <a:ext cx="866931" cy="866931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 w="38100" cap="rnd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457200"/>
            <a:endParaRPr lang="lt-LT" kern="0">
              <a:solidFill>
                <a:schemeClr val="accent3"/>
              </a:solidFill>
              <a:latin typeface="Calibri" pitchFamily="34" charset="0"/>
            </a:endParaRPr>
          </a:p>
        </p:txBody>
      </p:sp>
      <p:grpSp>
        <p:nvGrpSpPr>
          <p:cNvPr id="39" name="Group 38"/>
          <p:cNvGrpSpPr/>
          <p:nvPr/>
        </p:nvGrpSpPr>
        <p:grpSpPr>
          <a:xfrm>
            <a:off x="5043579" y="2853273"/>
            <a:ext cx="1963711" cy="1963711"/>
            <a:chOff x="5043579" y="2853273"/>
            <a:chExt cx="1963711" cy="1963711"/>
          </a:xfrm>
        </p:grpSpPr>
        <p:sp>
          <p:nvSpPr>
            <p:cNvPr id="40" name="Oval 39"/>
            <p:cNvSpPr/>
            <p:nvPr/>
          </p:nvSpPr>
          <p:spPr>
            <a:xfrm>
              <a:off x="5043579" y="2853273"/>
              <a:ext cx="1963711" cy="1963711"/>
            </a:xfrm>
            <a:prstGeom prst="ellipse">
              <a:avLst/>
            </a:prstGeom>
            <a:noFill/>
            <a:ln w="38100" cap="rnd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lt-LT" sz="1800" b="0" i="0" u="none" strike="noStrike" kern="0" cap="none" spc="0" normalizeH="0" baseline="0" noProof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Calibri" pitchFamily="34" charset="0"/>
              </a:endParaRPr>
            </a:p>
          </p:txBody>
        </p:sp>
        <p:grpSp>
          <p:nvGrpSpPr>
            <p:cNvPr id="41" name="Group 40"/>
            <p:cNvGrpSpPr/>
            <p:nvPr/>
          </p:nvGrpSpPr>
          <p:grpSpPr>
            <a:xfrm>
              <a:off x="5626971" y="3434439"/>
              <a:ext cx="796925" cy="790575"/>
              <a:chOff x="7754938" y="3033713"/>
              <a:chExt cx="796925" cy="790575"/>
            </a:xfrm>
          </p:grpSpPr>
          <p:sp>
            <p:nvSpPr>
              <p:cNvPr id="42" name="Freeform 41"/>
              <p:cNvSpPr>
                <a:spLocks noEditPoints="1"/>
              </p:cNvSpPr>
              <p:nvPr/>
            </p:nvSpPr>
            <p:spPr bwMode="auto">
              <a:xfrm>
                <a:off x="7754938" y="3033713"/>
                <a:ext cx="796925" cy="790575"/>
              </a:xfrm>
              <a:custGeom>
                <a:avLst/>
                <a:gdLst>
                  <a:gd name="T0" fmla="*/ 250 w 258"/>
                  <a:gd name="T1" fmla="*/ 222 h 256"/>
                  <a:gd name="T2" fmla="*/ 183 w 258"/>
                  <a:gd name="T3" fmla="*/ 155 h 256"/>
                  <a:gd name="T4" fmla="*/ 200 w 258"/>
                  <a:gd name="T5" fmla="*/ 100 h 256"/>
                  <a:gd name="T6" fmla="*/ 100 w 258"/>
                  <a:gd name="T7" fmla="*/ 0 h 256"/>
                  <a:gd name="T8" fmla="*/ 0 w 258"/>
                  <a:gd name="T9" fmla="*/ 100 h 256"/>
                  <a:gd name="T10" fmla="*/ 100 w 258"/>
                  <a:gd name="T11" fmla="*/ 200 h 256"/>
                  <a:gd name="T12" fmla="*/ 155 w 258"/>
                  <a:gd name="T13" fmla="*/ 184 h 256"/>
                  <a:gd name="T14" fmla="*/ 221 w 258"/>
                  <a:gd name="T15" fmla="*/ 250 h 256"/>
                  <a:gd name="T16" fmla="*/ 236 w 258"/>
                  <a:gd name="T17" fmla="*/ 256 h 256"/>
                  <a:gd name="T18" fmla="*/ 250 w 258"/>
                  <a:gd name="T19" fmla="*/ 250 h 256"/>
                  <a:gd name="T20" fmla="*/ 250 w 258"/>
                  <a:gd name="T21" fmla="*/ 222 h 256"/>
                  <a:gd name="T22" fmla="*/ 100 w 258"/>
                  <a:gd name="T23" fmla="*/ 184 h 256"/>
                  <a:gd name="T24" fmla="*/ 16 w 258"/>
                  <a:gd name="T25" fmla="*/ 100 h 256"/>
                  <a:gd name="T26" fmla="*/ 100 w 258"/>
                  <a:gd name="T27" fmla="*/ 16 h 256"/>
                  <a:gd name="T28" fmla="*/ 184 w 258"/>
                  <a:gd name="T29" fmla="*/ 100 h 256"/>
                  <a:gd name="T30" fmla="*/ 100 w 258"/>
                  <a:gd name="T31" fmla="*/ 184 h 256"/>
                  <a:gd name="T32" fmla="*/ 238 w 258"/>
                  <a:gd name="T33" fmla="*/ 239 h 256"/>
                  <a:gd name="T34" fmla="*/ 236 w 258"/>
                  <a:gd name="T35" fmla="*/ 240 h 256"/>
                  <a:gd name="T36" fmla="*/ 233 w 258"/>
                  <a:gd name="T37" fmla="*/ 239 h 256"/>
                  <a:gd name="T38" fmla="*/ 168 w 258"/>
                  <a:gd name="T39" fmla="*/ 174 h 256"/>
                  <a:gd name="T40" fmla="*/ 173 w 258"/>
                  <a:gd name="T41" fmla="*/ 168 h 256"/>
                  <a:gd name="T42" fmla="*/ 238 w 258"/>
                  <a:gd name="T43" fmla="*/ 233 h 256"/>
                  <a:gd name="T44" fmla="*/ 240 w 258"/>
                  <a:gd name="T45" fmla="*/ 236 h 256"/>
                  <a:gd name="T46" fmla="*/ 238 w 258"/>
                  <a:gd name="T47" fmla="*/ 239 h 2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258" h="256">
                    <a:moveTo>
                      <a:pt x="250" y="222"/>
                    </a:moveTo>
                    <a:cubicBezTo>
                      <a:pt x="183" y="155"/>
                      <a:pt x="183" y="155"/>
                      <a:pt x="183" y="155"/>
                    </a:cubicBezTo>
                    <a:cubicBezTo>
                      <a:pt x="194" y="139"/>
                      <a:pt x="200" y="121"/>
                      <a:pt x="200" y="100"/>
                    </a:cubicBezTo>
                    <a:cubicBezTo>
                      <a:pt x="200" y="45"/>
                      <a:pt x="155" y="0"/>
                      <a:pt x="100" y="0"/>
                    </a:cubicBezTo>
                    <a:cubicBezTo>
                      <a:pt x="44" y="0"/>
                      <a:pt x="0" y="45"/>
                      <a:pt x="0" y="100"/>
                    </a:cubicBezTo>
                    <a:cubicBezTo>
                      <a:pt x="0" y="155"/>
                      <a:pt x="44" y="200"/>
                      <a:pt x="100" y="200"/>
                    </a:cubicBezTo>
                    <a:cubicBezTo>
                      <a:pt x="120" y="200"/>
                      <a:pt x="139" y="194"/>
                      <a:pt x="155" y="184"/>
                    </a:cubicBezTo>
                    <a:cubicBezTo>
                      <a:pt x="221" y="250"/>
                      <a:pt x="221" y="250"/>
                      <a:pt x="221" y="250"/>
                    </a:cubicBezTo>
                    <a:cubicBezTo>
                      <a:pt x="225" y="254"/>
                      <a:pt x="231" y="256"/>
                      <a:pt x="236" y="256"/>
                    </a:cubicBezTo>
                    <a:cubicBezTo>
                      <a:pt x="241" y="256"/>
                      <a:pt x="246" y="254"/>
                      <a:pt x="250" y="250"/>
                    </a:cubicBezTo>
                    <a:cubicBezTo>
                      <a:pt x="258" y="242"/>
                      <a:pt x="258" y="230"/>
                      <a:pt x="250" y="222"/>
                    </a:cubicBezTo>
                    <a:close/>
                    <a:moveTo>
                      <a:pt x="100" y="184"/>
                    </a:moveTo>
                    <a:cubicBezTo>
                      <a:pt x="53" y="184"/>
                      <a:pt x="16" y="146"/>
                      <a:pt x="16" y="100"/>
                    </a:cubicBezTo>
                    <a:cubicBezTo>
                      <a:pt x="16" y="54"/>
                      <a:pt x="53" y="16"/>
                      <a:pt x="100" y="16"/>
                    </a:cubicBezTo>
                    <a:cubicBezTo>
                      <a:pt x="146" y="16"/>
                      <a:pt x="184" y="54"/>
                      <a:pt x="184" y="100"/>
                    </a:cubicBezTo>
                    <a:cubicBezTo>
                      <a:pt x="184" y="146"/>
                      <a:pt x="146" y="184"/>
                      <a:pt x="100" y="184"/>
                    </a:cubicBezTo>
                    <a:close/>
                    <a:moveTo>
                      <a:pt x="238" y="239"/>
                    </a:moveTo>
                    <a:cubicBezTo>
                      <a:pt x="237" y="240"/>
                      <a:pt x="236" y="240"/>
                      <a:pt x="236" y="240"/>
                    </a:cubicBezTo>
                    <a:cubicBezTo>
                      <a:pt x="235" y="240"/>
                      <a:pt x="234" y="240"/>
                      <a:pt x="233" y="239"/>
                    </a:cubicBezTo>
                    <a:cubicBezTo>
                      <a:pt x="168" y="174"/>
                      <a:pt x="168" y="174"/>
                      <a:pt x="168" y="174"/>
                    </a:cubicBezTo>
                    <a:cubicBezTo>
                      <a:pt x="169" y="172"/>
                      <a:pt x="171" y="170"/>
                      <a:pt x="173" y="168"/>
                    </a:cubicBezTo>
                    <a:cubicBezTo>
                      <a:pt x="238" y="233"/>
                      <a:pt x="238" y="233"/>
                      <a:pt x="238" y="233"/>
                    </a:cubicBezTo>
                    <a:cubicBezTo>
                      <a:pt x="239" y="234"/>
                      <a:pt x="240" y="235"/>
                      <a:pt x="240" y="236"/>
                    </a:cubicBezTo>
                    <a:cubicBezTo>
                      <a:pt x="240" y="237"/>
                      <a:pt x="239" y="238"/>
                      <a:pt x="238" y="239"/>
                    </a:cubicBezTo>
                    <a:close/>
                  </a:path>
                </a:pathLst>
              </a:custGeom>
              <a:solidFill>
                <a:srgbClr val="011689"/>
              </a:solidFill>
              <a:ln w="9525">
                <a:solidFill>
                  <a:srgbClr val="011689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chemeClr val="accent3"/>
                  </a:solidFill>
                  <a:latin typeface="Calibri" pitchFamily="34" charset="0"/>
                </a:endParaRPr>
              </a:p>
            </p:txBody>
          </p:sp>
          <p:sp>
            <p:nvSpPr>
              <p:cNvPr id="43" name="Freeform 42"/>
              <p:cNvSpPr>
                <a:spLocks/>
              </p:cNvSpPr>
              <p:nvPr/>
            </p:nvSpPr>
            <p:spPr bwMode="auto">
              <a:xfrm>
                <a:off x="7851776" y="3128963"/>
                <a:ext cx="157163" cy="152400"/>
              </a:xfrm>
              <a:custGeom>
                <a:avLst/>
                <a:gdLst>
                  <a:gd name="T0" fmla="*/ 45 w 51"/>
                  <a:gd name="T1" fmla="*/ 1 h 49"/>
                  <a:gd name="T2" fmla="*/ 1 w 51"/>
                  <a:gd name="T3" fmla="*/ 44 h 49"/>
                  <a:gd name="T4" fmla="*/ 4 w 51"/>
                  <a:gd name="T5" fmla="*/ 49 h 49"/>
                  <a:gd name="T6" fmla="*/ 5 w 51"/>
                  <a:gd name="T7" fmla="*/ 49 h 49"/>
                  <a:gd name="T8" fmla="*/ 9 w 51"/>
                  <a:gd name="T9" fmla="*/ 47 h 49"/>
                  <a:gd name="T10" fmla="*/ 47 w 51"/>
                  <a:gd name="T11" fmla="*/ 9 h 49"/>
                  <a:gd name="T12" fmla="*/ 50 w 51"/>
                  <a:gd name="T13" fmla="*/ 4 h 49"/>
                  <a:gd name="T14" fmla="*/ 45 w 51"/>
                  <a:gd name="T15" fmla="*/ 1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1" h="49">
                    <a:moveTo>
                      <a:pt x="45" y="1"/>
                    </a:moveTo>
                    <a:cubicBezTo>
                      <a:pt x="25" y="8"/>
                      <a:pt x="9" y="24"/>
                      <a:pt x="1" y="44"/>
                    </a:cubicBezTo>
                    <a:cubicBezTo>
                      <a:pt x="0" y="46"/>
                      <a:pt x="1" y="48"/>
                      <a:pt x="4" y="49"/>
                    </a:cubicBezTo>
                    <a:cubicBezTo>
                      <a:pt x="4" y="49"/>
                      <a:pt x="4" y="49"/>
                      <a:pt x="5" y="49"/>
                    </a:cubicBezTo>
                    <a:cubicBezTo>
                      <a:pt x="7" y="49"/>
                      <a:pt x="8" y="48"/>
                      <a:pt x="9" y="47"/>
                    </a:cubicBezTo>
                    <a:cubicBezTo>
                      <a:pt x="15" y="29"/>
                      <a:pt x="29" y="15"/>
                      <a:pt x="47" y="9"/>
                    </a:cubicBezTo>
                    <a:cubicBezTo>
                      <a:pt x="50" y="8"/>
                      <a:pt x="51" y="6"/>
                      <a:pt x="50" y="4"/>
                    </a:cubicBezTo>
                    <a:cubicBezTo>
                      <a:pt x="49" y="2"/>
                      <a:pt x="47" y="0"/>
                      <a:pt x="45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chemeClr val="accent3"/>
                  </a:solidFill>
                  <a:latin typeface="Calibri" pitchFamily="34" charset="0"/>
                </a:endParaRPr>
              </a:p>
            </p:txBody>
          </p:sp>
        </p:grpSp>
      </p:grpSp>
      <p:grpSp>
        <p:nvGrpSpPr>
          <p:cNvPr id="57" name="Group 56"/>
          <p:cNvGrpSpPr/>
          <p:nvPr/>
        </p:nvGrpSpPr>
        <p:grpSpPr>
          <a:xfrm>
            <a:off x="4323833" y="2002123"/>
            <a:ext cx="418369" cy="477848"/>
            <a:chOff x="5113338" y="4310063"/>
            <a:chExt cx="658813" cy="752475"/>
          </a:xfrm>
          <a:solidFill>
            <a:schemeClr val="bg1"/>
          </a:solidFill>
        </p:grpSpPr>
        <p:sp>
          <p:nvSpPr>
            <p:cNvPr id="58" name="Freeform 54"/>
            <p:cNvSpPr>
              <a:spLocks noEditPoints="1"/>
            </p:cNvSpPr>
            <p:nvPr/>
          </p:nvSpPr>
          <p:spPr bwMode="auto">
            <a:xfrm>
              <a:off x="5372100" y="4733926"/>
              <a:ext cx="141288" cy="200025"/>
            </a:xfrm>
            <a:custGeom>
              <a:avLst/>
              <a:gdLst>
                <a:gd name="T0" fmla="*/ 24 w 48"/>
                <a:gd name="T1" fmla="*/ 0 h 68"/>
                <a:gd name="T2" fmla="*/ 0 w 48"/>
                <a:gd name="T3" fmla="*/ 24 h 68"/>
                <a:gd name="T4" fmla="*/ 16 w 48"/>
                <a:gd name="T5" fmla="*/ 47 h 68"/>
                <a:gd name="T6" fmla="*/ 16 w 48"/>
                <a:gd name="T7" fmla="*/ 60 h 68"/>
                <a:gd name="T8" fmla="*/ 24 w 48"/>
                <a:gd name="T9" fmla="*/ 68 h 68"/>
                <a:gd name="T10" fmla="*/ 32 w 48"/>
                <a:gd name="T11" fmla="*/ 60 h 68"/>
                <a:gd name="T12" fmla="*/ 32 w 48"/>
                <a:gd name="T13" fmla="*/ 47 h 68"/>
                <a:gd name="T14" fmla="*/ 48 w 48"/>
                <a:gd name="T15" fmla="*/ 24 h 68"/>
                <a:gd name="T16" fmla="*/ 24 w 48"/>
                <a:gd name="T17" fmla="*/ 0 h 68"/>
                <a:gd name="T18" fmla="*/ 24 w 48"/>
                <a:gd name="T19" fmla="*/ 32 h 68"/>
                <a:gd name="T20" fmla="*/ 16 w 48"/>
                <a:gd name="T21" fmla="*/ 24 h 68"/>
                <a:gd name="T22" fmla="*/ 24 w 48"/>
                <a:gd name="T23" fmla="*/ 16 h 68"/>
                <a:gd name="T24" fmla="*/ 32 w 48"/>
                <a:gd name="T25" fmla="*/ 24 h 68"/>
                <a:gd name="T26" fmla="*/ 24 w 48"/>
                <a:gd name="T27" fmla="*/ 32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8" h="68">
                  <a:moveTo>
                    <a:pt x="24" y="0"/>
                  </a:moveTo>
                  <a:cubicBezTo>
                    <a:pt x="11" y="0"/>
                    <a:pt x="0" y="11"/>
                    <a:pt x="0" y="24"/>
                  </a:cubicBezTo>
                  <a:cubicBezTo>
                    <a:pt x="0" y="35"/>
                    <a:pt x="7" y="43"/>
                    <a:pt x="16" y="47"/>
                  </a:cubicBezTo>
                  <a:cubicBezTo>
                    <a:pt x="16" y="60"/>
                    <a:pt x="16" y="60"/>
                    <a:pt x="16" y="60"/>
                  </a:cubicBezTo>
                  <a:cubicBezTo>
                    <a:pt x="16" y="65"/>
                    <a:pt x="20" y="68"/>
                    <a:pt x="24" y="68"/>
                  </a:cubicBezTo>
                  <a:cubicBezTo>
                    <a:pt x="28" y="68"/>
                    <a:pt x="32" y="65"/>
                    <a:pt x="32" y="60"/>
                  </a:cubicBezTo>
                  <a:cubicBezTo>
                    <a:pt x="32" y="47"/>
                    <a:pt x="32" y="47"/>
                    <a:pt x="32" y="47"/>
                  </a:cubicBezTo>
                  <a:cubicBezTo>
                    <a:pt x="41" y="43"/>
                    <a:pt x="48" y="35"/>
                    <a:pt x="48" y="24"/>
                  </a:cubicBezTo>
                  <a:cubicBezTo>
                    <a:pt x="48" y="11"/>
                    <a:pt x="37" y="0"/>
                    <a:pt x="24" y="0"/>
                  </a:cubicBezTo>
                  <a:close/>
                  <a:moveTo>
                    <a:pt x="24" y="32"/>
                  </a:moveTo>
                  <a:cubicBezTo>
                    <a:pt x="20" y="32"/>
                    <a:pt x="16" y="29"/>
                    <a:pt x="16" y="24"/>
                  </a:cubicBezTo>
                  <a:cubicBezTo>
                    <a:pt x="16" y="20"/>
                    <a:pt x="20" y="16"/>
                    <a:pt x="24" y="16"/>
                  </a:cubicBezTo>
                  <a:cubicBezTo>
                    <a:pt x="28" y="16"/>
                    <a:pt x="32" y="20"/>
                    <a:pt x="32" y="24"/>
                  </a:cubicBezTo>
                  <a:cubicBezTo>
                    <a:pt x="32" y="29"/>
                    <a:pt x="28" y="32"/>
                    <a:pt x="24" y="3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accent3"/>
                </a:solidFill>
                <a:latin typeface="Calibri" pitchFamily="34" charset="0"/>
              </a:endParaRPr>
            </a:p>
          </p:txBody>
        </p:sp>
        <p:sp>
          <p:nvSpPr>
            <p:cNvPr id="59" name="Freeform 55"/>
            <p:cNvSpPr>
              <a:spLocks noEditPoints="1"/>
            </p:cNvSpPr>
            <p:nvPr/>
          </p:nvSpPr>
          <p:spPr bwMode="auto">
            <a:xfrm>
              <a:off x="5113338" y="4310063"/>
              <a:ext cx="658813" cy="752475"/>
            </a:xfrm>
            <a:custGeom>
              <a:avLst/>
              <a:gdLst>
                <a:gd name="T0" fmla="*/ 200 w 224"/>
                <a:gd name="T1" fmla="*/ 88 h 256"/>
                <a:gd name="T2" fmla="*/ 176 w 224"/>
                <a:gd name="T3" fmla="*/ 88 h 256"/>
                <a:gd name="T4" fmla="*/ 176 w 224"/>
                <a:gd name="T5" fmla="*/ 64 h 256"/>
                <a:gd name="T6" fmla="*/ 112 w 224"/>
                <a:gd name="T7" fmla="*/ 0 h 256"/>
                <a:gd name="T8" fmla="*/ 48 w 224"/>
                <a:gd name="T9" fmla="*/ 64 h 256"/>
                <a:gd name="T10" fmla="*/ 48 w 224"/>
                <a:gd name="T11" fmla="*/ 88 h 256"/>
                <a:gd name="T12" fmla="*/ 24 w 224"/>
                <a:gd name="T13" fmla="*/ 88 h 256"/>
                <a:gd name="T14" fmla="*/ 0 w 224"/>
                <a:gd name="T15" fmla="*/ 112 h 256"/>
                <a:gd name="T16" fmla="*/ 0 w 224"/>
                <a:gd name="T17" fmla="*/ 232 h 256"/>
                <a:gd name="T18" fmla="*/ 24 w 224"/>
                <a:gd name="T19" fmla="*/ 256 h 256"/>
                <a:gd name="T20" fmla="*/ 200 w 224"/>
                <a:gd name="T21" fmla="*/ 256 h 256"/>
                <a:gd name="T22" fmla="*/ 224 w 224"/>
                <a:gd name="T23" fmla="*/ 232 h 256"/>
                <a:gd name="T24" fmla="*/ 224 w 224"/>
                <a:gd name="T25" fmla="*/ 112 h 256"/>
                <a:gd name="T26" fmla="*/ 200 w 224"/>
                <a:gd name="T27" fmla="*/ 88 h 256"/>
                <a:gd name="T28" fmla="*/ 64 w 224"/>
                <a:gd name="T29" fmla="*/ 64 h 256"/>
                <a:gd name="T30" fmla="*/ 112 w 224"/>
                <a:gd name="T31" fmla="*/ 16 h 256"/>
                <a:gd name="T32" fmla="*/ 160 w 224"/>
                <a:gd name="T33" fmla="*/ 64 h 256"/>
                <a:gd name="T34" fmla="*/ 160 w 224"/>
                <a:gd name="T35" fmla="*/ 88 h 256"/>
                <a:gd name="T36" fmla="*/ 152 w 224"/>
                <a:gd name="T37" fmla="*/ 88 h 256"/>
                <a:gd name="T38" fmla="*/ 152 w 224"/>
                <a:gd name="T39" fmla="*/ 64 h 256"/>
                <a:gd name="T40" fmla="*/ 112 w 224"/>
                <a:gd name="T41" fmla="*/ 24 h 256"/>
                <a:gd name="T42" fmla="*/ 72 w 224"/>
                <a:gd name="T43" fmla="*/ 64 h 256"/>
                <a:gd name="T44" fmla="*/ 72 w 224"/>
                <a:gd name="T45" fmla="*/ 88 h 256"/>
                <a:gd name="T46" fmla="*/ 64 w 224"/>
                <a:gd name="T47" fmla="*/ 88 h 256"/>
                <a:gd name="T48" fmla="*/ 64 w 224"/>
                <a:gd name="T49" fmla="*/ 64 h 256"/>
                <a:gd name="T50" fmla="*/ 144 w 224"/>
                <a:gd name="T51" fmla="*/ 88 h 256"/>
                <a:gd name="T52" fmla="*/ 80 w 224"/>
                <a:gd name="T53" fmla="*/ 88 h 256"/>
                <a:gd name="T54" fmla="*/ 80 w 224"/>
                <a:gd name="T55" fmla="*/ 64 h 256"/>
                <a:gd name="T56" fmla="*/ 112 w 224"/>
                <a:gd name="T57" fmla="*/ 32 h 256"/>
                <a:gd name="T58" fmla="*/ 144 w 224"/>
                <a:gd name="T59" fmla="*/ 64 h 256"/>
                <a:gd name="T60" fmla="*/ 144 w 224"/>
                <a:gd name="T61" fmla="*/ 88 h 256"/>
                <a:gd name="T62" fmla="*/ 208 w 224"/>
                <a:gd name="T63" fmla="*/ 232 h 256"/>
                <a:gd name="T64" fmla="*/ 200 w 224"/>
                <a:gd name="T65" fmla="*/ 240 h 256"/>
                <a:gd name="T66" fmla="*/ 24 w 224"/>
                <a:gd name="T67" fmla="*/ 240 h 256"/>
                <a:gd name="T68" fmla="*/ 16 w 224"/>
                <a:gd name="T69" fmla="*/ 232 h 256"/>
                <a:gd name="T70" fmla="*/ 16 w 224"/>
                <a:gd name="T71" fmla="*/ 112 h 256"/>
                <a:gd name="T72" fmla="*/ 24 w 224"/>
                <a:gd name="T73" fmla="*/ 104 h 256"/>
                <a:gd name="T74" fmla="*/ 200 w 224"/>
                <a:gd name="T75" fmla="*/ 104 h 256"/>
                <a:gd name="T76" fmla="*/ 208 w 224"/>
                <a:gd name="T77" fmla="*/ 112 h 256"/>
                <a:gd name="T78" fmla="*/ 208 w 224"/>
                <a:gd name="T79" fmla="*/ 232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24" h="256">
                  <a:moveTo>
                    <a:pt x="200" y="88"/>
                  </a:moveTo>
                  <a:cubicBezTo>
                    <a:pt x="176" y="88"/>
                    <a:pt x="176" y="88"/>
                    <a:pt x="176" y="88"/>
                  </a:cubicBezTo>
                  <a:cubicBezTo>
                    <a:pt x="176" y="64"/>
                    <a:pt x="176" y="64"/>
                    <a:pt x="176" y="64"/>
                  </a:cubicBezTo>
                  <a:cubicBezTo>
                    <a:pt x="176" y="29"/>
                    <a:pt x="147" y="0"/>
                    <a:pt x="112" y="0"/>
                  </a:cubicBezTo>
                  <a:cubicBezTo>
                    <a:pt x="77" y="0"/>
                    <a:pt x="48" y="29"/>
                    <a:pt x="48" y="64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24" y="88"/>
                    <a:pt x="24" y="88"/>
                    <a:pt x="24" y="88"/>
                  </a:cubicBezTo>
                  <a:cubicBezTo>
                    <a:pt x="11" y="88"/>
                    <a:pt x="0" y="99"/>
                    <a:pt x="0" y="112"/>
                  </a:cubicBezTo>
                  <a:cubicBezTo>
                    <a:pt x="0" y="232"/>
                    <a:pt x="0" y="232"/>
                    <a:pt x="0" y="232"/>
                  </a:cubicBezTo>
                  <a:cubicBezTo>
                    <a:pt x="0" y="245"/>
                    <a:pt x="11" y="256"/>
                    <a:pt x="24" y="256"/>
                  </a:cubicBezTo>
                  <a:cubicBezTo>
                    <a:pt x="200" y="256"/>
                    <a:pt x="200" y="256"/>
                    <a:pt x="200" y="256"/>
                  </a:cubicBezTo>
                  <a:cubicBezTo>
                    <a:pt x="213" y="256"/>
                    <a:pt x="224" y="245"/>
                    <a:pt x="224" y="232"/>
                  </a:cubicBezTo>
                  <a:cubicBezTo>
                    <a:pt x="224" y="112"/>
                    <a:pt x="224" y="112"/>
                    <a:pt x="224" y="112"/>
                  </a:cubicBezTo>
                  <a:cubicBezTo>
                    <a:pt x="224" y="99"/>
                    <a:pt x="213" y="88"/>
                    <a:pt x="200" y="88"/>
                  </a:cubicBezTo>
                  <a:close/>
                  <a:moveTo>
                    <a:pt x="64" y="64"/>
                  </a:moveTo>
                  <a:cubicBezTo>
                    <a:pt x="64" y="38"/>
                    <a:pt x="85" y="16"/>
                    <a:pt x="112" y="16"/>
                  </a:cubicBezTo>
                  <a:cubicBezTo>
                    <a:pt x="138" y="16"/>
                    <a:pt x="160" y="38"/>
                    <a:pt x="160" y="64"/>
                  </a:cubicBezTo>
                  <a:cubicBezTo>
                    <a:pt x="160" y="88"/>
                    <a:pt x="160" y="88"/>
                    <a:pt x="160" y="88"/>
                  </a:cubicBezTo>
                  <a:cubicBezTo>
                    <a:pt x="152" y="88"/>
                    <a:pt x="152" y="88"/>
                    <a:pt x="152" y="88"/>
                  </a:cubicBezTo>
                  <a:cubicBezTo>
                    <a:pt x="152" y="64"/>
                    <a:pt x="152" y="64"/>
                    <a:pt x="152" y="64"/>
                  </a:cubicBezTo>
                  <a:cubicBezTo>
                    <a:pt x="152" y="42"/>
                    <a:pt x="134" y="24"/>
                    <a:pt x="112" y="24"/>
                  </a:cubicBezTo>
                  <a:cubicBezTo>
                    <a:pt x="90" y="24"/>
                    <a:pt x="72" y="42"/>
                    <a:pt x="72" y="64"/>
                  </a:cubicBezTo>
                  <a:cubicBezTo>
                    <a:pt x="72" y="88"/>
                    <a:pt x="72" y="88"/>
                    <a:pt x="72" y="88"/>
                  </a:cubicBezTo>
                  <a:cubicBezTo>
                    <a:pt x="64" y="88"/>
                    <a:pt x="64" y="88"/>
                    <a:pt x="64" y="88"/>
                  </a:cubicBezTo>
                  <a:lnTo>
                    <a:pt x="64" y="64"/>
                  </a:lnTo>
                  <a:close/>
                  <a:moveTo>
                    <a:pt x="144" y="88"/>
                  </a:moveTo>
                  <a:cubicBezTo>
                    <a:pt x="80" y="88"/>
                    <a:pt x="80" y="88"/>
                    <a:pt x="80" y="88"/>
                  </a:cubicBezTo>
                  <a:cubicBezTo>
                    <a:pt x="80" y="64"/>
                    <a:pt x="80" y="64"/>
                    <a:pt x="80" y="64"/>
                  </a:cubicBezTo>
                  <a:cubicBezTo>
                    <a:pt x="80" y="47"/>
                    <a:pt x="94" y="32"/>
                    <a:pt x="112" y="32"/>
                  </a:cubicBezTo>
                  <a:cubicBezTo>
                    <a:pt x="130" y="32"/>
                    <a:pt x="144" y="47"/>
                    <a:pt x="144" y="64"/>
                  </a:cubicBezTo>
                  <a:lnTo>
                    <a:pt x="144" y="88"/>
                  </a:lnTo>
                  <a:close/>
                  <a:moveTo>
                    <a:pt x="208" y="232"/>
                  </a:moveTo>
                  <a:cubicBezTo>
                    <a:pt x="208" y="237"/>
                    <a:pt x="204" y="240"/>
                    <a:pt x="200" y="240"/>
                  </a:cubicBezTo>
                  <a:cubicBezTo>
                    <a:pt x="24" y="240"/>
                    <a:pt x="24" y="240"/>
                    <a:pt x="24" y="240"/>
                  </a:cubicBezTo>
                  <a:cubicBezTo>
                    <a:pt x="20" y="240"/>
                    <a:pt x="16" y="237"/>
                    <a:pt x="16" y="232"/>
                  </a:cubicBezTo>
                  <a:cubicBezTo>
                    <a:pt x="16" y="112"/>
                    <a:pt x="16" y="112"/>
                    <a:pt x="16" y="112"/>
                  </a:cubicBezTo>
                  <a:cubicBezTo>
                    <a:pt x="16" y="108"/>
                    <a:pt x="20" y="104"/>
                    <a:pt x="24" y="104"/>
                  </a:cubicBezTo>
                  <a:cubicBezTo>
                    <a:pt x="200" y="104"/>
                    <a:pt x="200" y="104"/>
                    <a:pt x="200" y="104"/>
                  </a:cubicBezTo>
                  <a:cubicBezTo>
                    <a:pt x="204" y="104"/>
                    <a:pt x="208" y="108"/>
                    <a:pt x="208" y="112"/>
                  </a:cubicBezTo>
                  <a:lnTo>
                    <a:pt x="208" y="2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accent3"/>
                </a:solidFill>
                <a:latin typeface="Calibri" pitchFamily="34" charset="0"/>
              </a:endParaRPr>
            </a:p>
          </p:txBody>
        </p:sp>
      </p:grpSp>
      <p:sp>
        <p:nvSpPr>
          <p:cNvPr id="67" name="Freeform 66"/>
          <p:cNvSpPr>
            <a:spLocks noEditPoints="1"/>
          </p:cNvSpPr>
          <p:nvPr/>
        </p:nvSpPr>
        <p:spPr bwMode="auto">
          <a:xfrm>
            <a:off x="8009812" y="3623487"/>
            <a:ext cx="465763" cy="412477"/>
          </a:xfrm>
          <a:custGeom>
            <a:avLst/>
            <a:gdLst>
              <a:gd name="T0" fmla="*/ 232 w 256"/>
              <a:gd name="T1" fmla="*/ 84 h 227"/>
              <a:gd name="T2" fmla="*/ 172 w 256"/>
              <a:gd name="T3" fmla="*/ 44 h 227"/>
              <a:gd name="T4" fmla="*/ 120 w 256"/>
              <a:gd name="T5" fmla="*/ 48 h 227"/>
              <a:gd name="T6" fmla="*/ 64 w 256"/>
              <a:gd name="T7" fmla="*/ 107 h 227"/>
              <a:gd name="T8" fmla="*/ 0 w 256"/>
              <a:gd name="T9" fmla="*/ 131 h 227"/>
              <a:gd name="T10" fmla="*/ 32 w 256"/>
              <a:gd name="T11" fmla="*/ 227 h 227"/>
              <a:gd name="T12" fmla="*/ 87 w 256"/>
              <a:gd name="T13" fmla="*/ 212 h 227"/>
              <a:gd name="T14" fmla="*/ 103 w 256"/>
              <a:gd name="T15" fmla="*/ 219 h 227"/>
              <a:gd name="T16" fmla="*/ 232 w 256"/>
              <a:gd name="T17" fmla="*/ 197 h 227"/>
              <a:gd name="T18" fmla="*/ 240 w 256"/>
              <a:gd name="T19" fmla="*/ 169 h 227"/>
              <a:gd name="T20" fmla="*/ 248 w 256"/>
              <a:gd name="T21" fmla="*/ 140 h 227"/>
              <a:gd name="T22" fmla="*/ 256 w 256"/>
              <a:gd name="T23" fmla="*/ 108 h 227"/>
              <a:gd name="T24" fmla="*/ 32 w 256"/>
              <a:gd name="T25" fmla="*/ 211 h 227"/>
              <a:gd name="T26" fmla="*/ 16 w 256"/>
              <a:gd name="T27" fmla="*/ 131 h 227"/>
              <a:gd name="T28" fmla="*/ 64 w 256"/>
              <a:gd name="T29" fmla="*/ 123 h 227"/>
              <a:gd name="T30" fmla="*/ 72 w 256"/>
              <a:gd name="T31" fmla="*/ 198 h 227"/>
              <a:gd name="T32" fmla="*/ 72 w 256"/>
              <a:gd name="T33" fmla="*/ 203 h 227"/>
              <a:gd name="T34" fmla="*/ 210 w 256"/>
              <a:gd name="T35" fmla="*/ 203 h 227"/>
              <a:gd name="T36" fmla="*/ 88 w 256"/>
              <a:gd name="T37" fmla="*/ 194 h 227"/>
              <a:gd name="T38" fmla="*/ 86 w 256"/>
              <a:gd name="T39" fmla="*/ 121 h 227"/>
              <a:gd name="T40" fmla="*/ 140 w 256"/>
              <a:gd name="T41" fmla="*/ 16 h 227"/>
              <a:gd name="T42" fmla="*/ 152 w 256"/>
              <a:gd name="T43" fmla="*/ 90 h 227"/>
              <a:gd name="T44" fmla="*/ 160 w 256"/>
              <a:gd name="T45" fmla="*/ 100 h 227"/>
              <a:gd name="T46" fmla="*/ 240 w 256"/>
              <a:gd name="T47" fmla="*/ 108 h 227"/>
              <a:gd name="T48" fmla="*/ 223 w 256"/>
              <a:gd name="T49" fmla="*/ 116 h 227"/>
              <a:gd name="T50" fmla="*/ 223 w 256"/>
              <a:gd name="T51" fmla="*/ 132 h 227"/>
              <a:gd name="T52" fmla="*/ 224 w 256"/>
              <a:gd name="T53" fmla="*/ 132 h 227"/>
              <a:gd name="T54" fmla="*/ 224 w 256"/>
              <a:gd name="T55" fmla="*/ 148 h 227"/>
              <a:gd name="T56" fmla="*/ 218 w 256"/>
              <a:gd name="T57" fmla="*/ 147 h 227"/>
              <a:gd name="T58" fmla="*/ 215 w 256"/>
              <a:gd name="T59" fmla="*/ 148 h 227"/>
              <a:gd name="T60" fmla="*/ 215 w 256"/>
              <a:gd name="T61" fmla="*/ 164 h 227"/>
              <a:gd name="T62" fmla="*/ 224 w 256"/>
              <a:gd name="T63" fmla="*/ 169 h 227"/>
              <a:gd name="T64" fmla="*/ 210 w 256"/>
              <a:gd name="T65" fmla="*/ 175 h 227"/>
              <a:gd name="T66" fmla="*/ 210 w 256"/>
              <a:gd name="T67" fmla="*/ 175 h 227"/>
              <a:gd name="T68" fmla="*/ 210 w 256"/>
              <a:gd name="T69" fmla="*/ 191 h 227"/>
              <a:gd name="T70" fmla="*/ 210 w 256"/>
              <a:gd name="T71" fmla="*/ 203 h 2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256" h="227">
                <a:moveTo>
                  <a:pt x="256" y="108"/>
                </a:moveTo>
                <a:cubicBezTo>
                  <a:pt x="256" y="94"/>
                  <a:pt x="245" y="84"/>
                  <a:pt x="232" y="84"/>
                </a:cubicBezTo>
                <a:cubicBezTo>
                  <a:pt x="169" y="84"/>
                  <a:pt x="169" y="84"/>
                  <a:pt x="169" y="84"/>
                </a:cubicBezTo>
                <a:cubicBezTo>
                  <a:pt x="171" y="74"/>
                  <a:pt x="172" y="59"/>
                  <a:pt x="172" y="44"/>
                </a:cubicBezTo>
                <a:cubicBezTo>
                  <a:pt x="172" y="13"/>
                  <a:pt x="156" y="0"/>
                  <a:pt x="140" y="0"/>
                </a:cubicBezTo>
                <a:cubicBezTo>
                  <a:pt x="120" y="0"/>
                  <a:pt x="120" y="21"/>
                  <a:pt x="120" y="48"/>
                </a:cubicBezTo>
                <a:cubicBezTo>
                  <a:pt x="120" y="67"/>
                  <a:pt x="90" y="97"/>
                  <a:pt x="75" y="110"/>
                </a:cubicBezTo>
                <a:cubicBezTo>
                  <a:pt x="71" y="108"/>
                  <a:pt x="68" y="107"/>
                  <a:pt x="64" y="107"/>
                </a:cubicBezTo>
                <a:cubicBezTo>
                  <a:pt x="24" y="107"/>
                  <a:pt x="24" y="107"/>
                  <a:pt x="24" y="107"/>
                </a:cubicBezTo>
                <a:cubicBezTo>
                  <a:pt x="11" y="107"/>
                  <a:pt x="0" y="118"/>
                  <a:pt x="0" y="131"/>
                </a:cubicBezTo>
                <a:cubicBezTo>
                  <a:pt x="8" y="203"/>
                  <a:pt x="8" y="203"/>
                  <a:pt x="8" y="203"/>
                </a:cubicBezTo>
                <a:cubicBezTo>
                  <a:pt x="10" y="216"/>
                  <a:pt x="19" y="227"/>
                  <a:pt x="32" y="227"/>
                </a:cubicBezTo>
                <a:cubicBezTo>
                  <a:pt x="64" y="227"/>
                  <a:pt x="64" y="227"/>
                  <a:pt x="64" y="227"/>
                </a:cubicBezTo>
                <a:cubicBezTo>
                  <a:pt x="74" y="227"/>
                  <a:pt x="83" y="221"/>
                  <a:pt x="87" y="212"/>
                </a:cubicBezTo>
                <a:cubicBezTo>
                  <a:pt x="100" y="219"/>
                  <a:pt x="100" y="219"/>
                  <a:pt x="100" y="219"/>
                </a:cubicBezTo>
                <a:cubicBezTo>
                  <a:pt x="101" y="219"/>
                  <a:pt x="102" y="219"/>
                  <a:pt x="103" y="219"/>
                </a:cubicBezTo>
                <a:cubicBezTo>
                  <a:pt x="210" y="219"/>
                  <a:pt x="210" y="219"/>
                  <a:pt x="210" y="219"/>
                </a:cubicBezTo>
                <a:cubicBezTo>
                  <a:pt x="222" y="219"/>
                  <a:pt x="232" y="210"/>
                  <a:pt x="232" y="197"/>
                </a:cubicBezTo>
                <a:cubicBezTo>
                  <a:pt x="232" y="194"/>
                  <a:pt x="231" y="191"/>
                  <a:pt x="230" y="188"/>
                </a:cubicBezTo>
                <a:cubicBezTo>
                  <a:pt x="236" y="184"/>
                  <a:pt x="240" y="177"/>
                  <a:pt x="240" y="169"/>
                </a:cubicBezTo>
                <a:cubicBezTo>
                  <a:pt x="240" y="166"/>
                  <a:pt x="239" y="162"/>
                  <a:pt x="238" y="159"/>
                </a:cubicBezTo>
                <a:cubicBezTo>
                  <a:pt x="244" y="155"/>
                  <a:pt x="248" y="148"/>
                  <a:pt x="248" y="140"/>
                </a:cubicBezTo>
                <a:cubicBezTo>
                  <a:pt x="248" y="135"/>
                  <a:pt x="247" y="131"/>
                  <a:pt x="245" y="128"/>
                </a:cubicBezTo>
                <a:cubicBezTo>
                  <a:pt x="252" y="123"/>
                  <a:pt x="256" y="116"/>
                  <a:pt x="256" y="108"/>
                </a:cubicBezTo>
                <a:close/>
                <a:moveTo>
                  <a:pt x="64" y="211"/>
                </a:moveTo>
                <a:cubicBezTo>
                  <a:pt x="32" y="211"/>
                  <a:pt x="32" y="211"/>
                  <a:pt x="32" y="211"/>
                </a:cubicBezTo>
                <a:cubicBezTo>
                  <a:pt x="28" y="211"/>
                  <a:pt x="25" y="206"/>
                  <a:pt x="24" y="202"/>
                </a:cubicBezTo>
                <a:cubicBezTo>
                  <a:pt x="16" y="131"/>
                  <a:pt x="16" y="131"/>
                  <a:pt x="16" y="131"/>
                </a:cubicBezTo>
                <a:cubicBezTo>
                  <a:pt x="17" y="127"/>
                  <a:pt x="20" y="123"/>
                  <a:pt x="24" y="123"/>
                </a:cubicBezTo>
                <a:cubicBezTo>
                  <a:pt x="64" y="123"/>
                  <a:pt x="64" y="123"/>
                  <a:pt x="64" y="123"/>
                </a:cubicBezTo>
                <a:cubicBezTo>
                  <a:pt x="69" y="123"/>
                  <a:pt x="72" y="127"/>
                  <a:pt x="72" y="131"/>
                </a:cubicBezTo>
                <a:cubicBezTo>
                  <a:pt x="72" y="198"/>
                  <a:pt x="72" y="198"/>
                  <a:pt x="72" y="198"/>
                </a:cubicBezTo>
                <a:cubicBezTo>
                  <a:pt x="72" y="199"/>
                  <a:pt x="72" y="200"/>
                  <a:pt x="72" y="201"/>
                </a:cubicBezTo>
                <a:cubicBezTo>
                  <a:pt x="72" y="203"/>
                  <a:pt x="72" y="203"/>
                  <a:pt x="72" y="203"/>
                </a:cubicBezTo>
                <a:cubicBezTo>
                  <a:pt x="72" y="208"/>
                  <a:pt x="69" y="211"/>
                  <a:pt x="64" y="211"/>
                </a:cubicBezTo>
                <a:close/>
                <a:moveTo>
                  <a:pt x="210" y="203"/>
                </a:moveTo>
                <a:cubicBezTo>
                  <a:pt x="105" y="203"/>
                  <a:pt x="105" y="203"/>
                  <a:pt x="105" y="203"/>
                </a:cubicBezTo>
                <a:cubicBezTo>
                  <a:pt x="88" y="194"/>
                  <a:pt x="88" y="194"/>
                  <a:pt x="88" y="194"/>
                </a:cubicBezTo>
                <a:cubicBezTo>
                  <a:pt x="88" y="131"/>
                  <a:pt x="88" y="131"/>
                  <a:pt x="88" y="131"/>
                </a:cubicBezTo>
                <a:cubicBezTo>
                  <a:pt x="88" y="128"/>
                  <a:pt x="87" y="124"/>
                  <a:pt x="86" y="121"/>
                </a:cubicBezTo>
                <a:cubicBezTo>
                  <a:pt x="100" y="109"/>
                  <a:pt x="136" y="75"/>
                  <a:pt x="136" y="48"/>
                </a:cubicBezTo>
                <a:cubicBezTo>
                  <a:pt x="136" y="31"/>
                  <a:pt x="136" y="16"/>
                  <a:pt x="140" y="16"/>
                </a:cubicBezTo>
                <a:cubicBezTo>
                  <a:pt x="148" y="16"/>
                  <a:pt x="156" y="25"/>
                  <a:pt x="156" y="44"/>
                </a:cubicBezTo>
                <a:cubicBezTo>
                  <a:pt x="156" y="67"/>
                  <a:pt x="152" y="90"/>
                  <a:pt x="152" y="90"/>
                </a:cubicBezTo>
                <a:cubicBezTo>
                  <a:pt x="152" y="93"/>
                  <a:pt x="153" y="95"/>
                  <a:pt x="154" y="97"/>
                </a:cubicBezTo>
                <a:cubicBezTo>
                  <a:pt x="156" y="98"/>
                  <a:pt x="158" y="100"/>
                  <a:pt x="160" y="100"/>
                </a:cubicBezTo>
                <a:cubicBezTo>
                  <a:pt x="232" y="100"/>
                  <a:pt x="232" y="100"/>
                  <a:pt x="232" y="100"/>
                </a:cubicBezTo>
                <a:cubicBezTo>
                  <a:pt x="237" y="100"/>
                  <a:pt x="240" y="103"/>
                  <a:pt x="240" y="108"/>
                </a:cubicBezTo>
                <a:cubicBezTo>
                  <a:pt x="240" y="112"/>
                  <a:pt x="237" y="116"/>
                  <a:pt x="232" y="116"/>
                </a:cubicBezTo>
                <a:cubicBezTo>
                  <a:pt x="223" y="116"/>
                  <a:pt x="223" y="116"/>
                  <a:pt x="223" y="116"/>
                </a:cubicBezTo>
                <a:cubicBezTo>
                  <a:pt x="219" y="116"/>
                  <a:pt x="215" y="119"/>
                  <a:pt x="215" y="124"/>
                </a:cubicBezTo>
                <a:cubicBezTo>
                  <a:pt x="215" y="128"/>
                  <a:pt x="219" y="132"/>
                  <a:pt x="223" y="132"/>
                </a:cubicBezTo>
                <a:cubicBezTo>
                  <a:pt x="224" y="132"/>
                  <a:pt x="224" y="132"/>
                  <a:pt x="224" y="132"/>
                </a:cubicBezTo>
                <a:cubicBezTo>
                  <a:pt x="224" y="132"/>
                  <a:pt x="224" y="132"/>
                  <a:pt x="224" y="132"/>
                </a:cubicBezTo>
                <a:cubicBezTo>
                  <a:pt x="229" y="132"/>
                  <a:pt x="232" y="135"/>
                  <a:pt x="232" y="140"/>
                </a:cubicBezTo>
                <a:cubicBezTo>
                  <a:pt x="232" y="144"/>
                  <a:pt x="229" y="148"/>
                  <a:pt x="224" y="148"/>
                </a:cubicBezTo>
                <a:cubicBezTo>
                  <a:pt x="219" y="148"/>
                  <a:pt x="219" y="148"/>
                  <a:pt x="219" y="148"/>
                </a:cubicBezTo>
                <a:cubicBezTo>
                  <a:pt x="219" y="148"/>
                  <a:pt x="218" y="147"/>
                  <a:pt x="218" y="147"/>
                </a:cubicBezTo>
                <a:cubicBezTo>
                  <a:pt x="218" y="147"/>
                  <a:pt x="218" y="148"/>
                  <a:pt x="218" y="148"/>
                </a:cubicBezTo>
                <a:cubicBezTo>
                  <a:pt x="215" y="148"/>
                  <a:pt x="215" y="148"/>
                  <a:pt x="215" y="148"/>
                </a:cubicBezTo>
                <a:cubicBezTo>
                  <a:pt x="211" y="148"/>
                  <a:pt x="207" y="151"/>
                  <a:pt x="207" y="156"/>
                </a:cubicBezTo>
                <a:cubicBezTo>
                  <a:pt x="207" y="160"/>
                  <a:pt x="211" y="164"/>
                  <a:pt x="215" y="164"/>
                </a:cubicBezTo>
                <a:cubicBezTo>
                  <a:pt x="218" y="164"/>
                  <a:pt x="218" y="164"/>
                  <a:pt x="218" y="164"/>
                </a:cubicBezTo>
                <a:cubicBezTo>
                  <a:pt x="222" y="164"/>
                  <a:pt x="224" y="166"/>
                  <a:pt x="224" y="169"/>
                </a:cubicBezTo>
                <a:cubicBezTo>
                  <a:pt x="224" y="173"/>
                  <a:pt x="221" y="175"/>
                  <a:pt x="218" y="175"/>
                </a:cubicBezTo>
                <a:cubicBezTo>
                  <a:pt x="210" y="175"/>
                  <a:pt x="210" y="175"/>
                  <a:pt x="210" y="175"/>
                </a:cubicBezTo>
                <a:cubicBezTo>
                  <a:pt x="210" y="175"/>
                  <a:pt x="210" y="175"/>
                  <a:pt x="210" y="175"/>
                </a:cubicBezTo>
                <a:cubicBezTo>
                  <a:pt x="210" y="175"/>
                  <a:pt x="210" y="175"/>
                  <a:pt x="210" y="175"/>
                </a:cubicBezTo>
                <a:cubicBezTo>
                  <a:pt x="206" y="175"/>
                  <a:pt x="202" y="179"/>
                  <a:pt x="202" y="183"/>
                </a:cubicBezTo>
                <a:cubicBezTo>
                  <a:pt x="202" y="188"/>
                  <a:pt x="206" y="191"/>
                  <a:pt x="210" y="191"/>
                </a:cubicBezTo>
                <a:cubicBezTo>
                  <a:pt x="213" y="191"/>
                  <a:pt x="216" y="194"/>
                  <a:pt x="216" y="197"/>
                </a:cubicBezTo>
                <a:cubicBezTo>
                  <a:pt x="216" y="201"/>
                  <a:pt x="213" y="203"/>
                  <a:pt x="210" y="20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accent3"/>
              </a:solidFill>
              <a:latin typeface="Calibri" pitchFamily="34" charset="0"/>
            </a:endParaRPr>
          </a:p>
        </p:txBody>
      </p:sp>
      <p:sp>
        <p:nvSpPr>
          <p:cNvPr id="81" name="Rectangle 80"/>
          <p:cNvSpPr/>
          <p:nvPr/>
        </p:nvSpPr>
        <p:spPr>
          <a:xfrm>
            <a:off x="8316348" y="1859889"/>
            <a:ext cx="3409487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i="1" dirty="0">
                <a:solidFill>
                  <a:schemeClr val="bg1"/>
                </a:solidFill>
                <a:latin typeface="Century Gothic" panose="020B0502020202020204" pitchFamily="34" charset="0"/>
                <a:ea typeface="Roboto Lt" pitchFamily="2" charset="0"/>
              </a:rPr>
              <a:t>COVID-19 Impact on Overall Economy</a:t>
            </a:r>
            <a:endParaRPr lang="en-US" dirty="0">
              <a:solidFill>
                <a:schemeClr val="bg1"/>
              </a:solidFill>
              <a:latin typeface="Garamond" panose="02020404030301010803" pitchFamily="18" charset="0"/>
              <a:ea typeface="Roboto Lt" pitchFamily="2" charset="0"/>
            </a:endParaRPr>
          </a:p>
        </p:txBody>
      </p:sp>
      <p:sp>
        <p:nvSpPr>
          <p:cNvPr id="82" name="Rectangle 81"/>
          <p:cNvSpPr/>
          <p:nvPr/>
        </p:nvSpPr>
        <p:spPr>
          <a:xfrm>
            <a:off x="8876744" y="3400350"/>
            <a:ext cx="2924396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i="1" dirty="0">
                <a:solidFill>
                  <a:schemeClr val="bg1"/>
                </a:solidFill>
                <a:latin typeface="Century Gothic" panose="020B0502020202020204" pitchFamily="34" charset="0"/>
                <a:ea typeface="Roboto Lt" pitchFamily="2" charset="0"/>
              </a:rPr>
              <a:t>SBA Economic Injury Disaster Loan (EIDL)</a:t>
            </a:r>
            <a:endParaRPr lang="en-US" dirty="0">
              <a:solidFill>
                <a:schemeClr val="bg1"/>
              </a:solidFill>
              <a:latin typeface="Garamond" panose="02020404030301010803" pitchFamily="18" charset="0"/>
              <a:ea typeface="Roboto Lt" pitchFamily="2" charset="0"/>
            </a:endParaRPr>
          </a:p>
        </p:txBody>
      </p:sp>
      <p:sp>
        <p:nvSpPr>
          <p:cNvPr id="85" name="Rectangle 84"/>
          <p:cNvSpPr/>
          <p:nvPr/>
        </p:nvSpPr>
        <p:spPr>
          <a:xfrm>
            <a:off x="370575" y="3400721"/>
            <a:ext cx="2924396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en-US" i="1" dirty="0">
                <a:solidFill>
                  <a:schemeClr val="bg1"/>
                </a:solidFill>
                <a:latin typeface="Century Gothic" panose="020B0502020202020204" pitchFamily="34" charset="0"/>
                <a:ea typeface="Roboto Lt" pitchFamily="2" charset="0"/>
              </a:rPr>
              <a:t>COVID-19 Impact on Tourism Industry</a:t>
            </a:r>
            <a:endParaRPr lang="en-US" dirty="0">
              <a:solidFill>
                <a:schemeClr val="bg1"/>
              </a:solidFill>
              <a:latin typeface="Garamond" panose="02020404030301010803" pitchFamily="18" charset="0"/>
              <a:ea typeface="Roboto Lt" pitchFamily="2" charset="0"/>
            </a:endParaRPr>
          </a:p>
        </p:txBody>
      </p:sp>
      <p:sp>
        <p:nvSpPr>
          <p:cNvPr id="86" name="Rectangle 85"/>
          <p:cNvSpPr/>
          <p:nvPr/>
        </p:nvSpPr>
        <p:spPr>
          <a:xfrm>
            <a:off x="441985" y="1859626"/>
            <a:ext cx="3409487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en-US" i="1" dirty="0">
                <a:solidFill>
                  <a:schemeClr val="bg1"/>
                </a:solidFill>
                <a:latin typeface="Century Gothic" panose="020B0502020202020204" pitchFamily="34" charset="0"/>
                <a:ea typeface="Roboto Lt" pitchFamily="2" charset="0"/>
              </a:rPr>
              <a:t>Reliable COVID-19 Resources (Local &amp; Federal)</a:t>
            </a:r>
            <a:endParaRPr lang="en-US" dirty="0">
              <a:solidFill>
                <a:schemeClr val="bg1"/>
              </a:solidFill>
              <a:latin typeface="Garamond" panose="02020404030301010803" pitchFamily="18" charset="0"/>
              <a:ea typeface="Roboto Lt" pitchFamily="2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2772215" y="200915"/>
            <a:ext cx="650643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>
                <a:latin typeface="Century Gothic" panose="020B0502020202020204" pitchFamily="34" charset="0"/>
                <a:ea typeface="Roboto Th" pitchFamily="2" charset="0"/>
              </a:rPr>
              <a:t>Agenda</a:t>
            </a:r>
            <a:endParaRPr lang="en-US" sz="3600" b="1" dirty="0">
              <a:latin typeface="Century Gothic" panose="020B0502020202020204" pitchFamily="34" charset="0"/>
              <a:ea typeface="Roboto Th" pitchFamily="2" charset="0"/>
            </a:endParaRPr>
          </a:p>
        </p:txBody>
      </p:sp>
      <p:sp>
        <p:nvSpPr>
          <p:cNvPr id="73" name="Oval 4"/>
          <p:cNvSpPr/>
          <p:nvPr/>
        </p:nvSpPr>
        <p:spPr>
          <a:xfrm flipH="1">
            <a:off x="-896252" y="655977"/>
            <a:ext cx="13906281" cy="472339"/>
          </a:xfrm>
          <a:custGeom>
            <a:avLst/>
            <a:gdLst>
              <a:gd name="connsiteX0" fmla="*/ 0 w 12192001"/>
              <a:gd name="connsiteY0" fmla="*/ 566057 h 1132114"/>
              <a:gd name="connsiteX1" fmla="*/ 6096001 w 12192001"/>
              <a:gd name="connsiteY1" fmla="*/ 0 h 1132114"/>
              <a:gd name="connsiteX2" fmla="*/ 12192002 w 12192001"/>
              <a:gd name="connsiteY2" fmla="*/ 566057 h 1132114"/>
              <a:gd name="connsiteX3" fmla="*/ 6096001 w 12192001"/>
              <a:gd name="connsiteY3" fmla="*/ 1132114 h 1132114"/>
              <a:gd name="connsiteX4" fmla="*/ 0 w 12192001"/>
              <a:gd name="connsiteY4" fmla="*/ 566057 h 1132114"/>
              <a:gd name="connsiteX0" fmla="*/ 1 w 12192003"/>
              <a:gd name="connsiteY0" fmla="*/ 73079 h 639136"/>
              <a:gd name="connsiteX1" fmla="*/ 6110517 w 12192003"/>
              <a:gd name="connsiteY1" fmla="*/ 552051 h 639136"/>
              <a:gd name="connsiteX2" fmla="*/ 12192003 w 12192003"/>
              <a:gd name="connsiteY2" fmla="*/ 73079 h 639136"/>
              <a:gd name="connsiteX3" fmla="*/ 6096002 w 12192003"/>
              <a:gd name="connsiteY3" fmla="*/ 639136 h 639136"/>
              <a:gd name="connsiteX4" fmla="*/ 1 w 12192003"/>
              <a:gd name="connsiteY4" fmla="*/ 73079 h 639136"/>
              <a:gd name="connsiteX0" fmla="*/ 1 w 12192003"/>
              <a:gd name="connsiteY0" fmla="*/ 77550 h 643607"/>
              <a:gd name="connsiteX1" fmla="*/ 6110517 w 12192003"/>
              <a:gd name="connsiteY1" fmla="*/ 498465 h 643607"/>
              <a:gd name="connsiteX2" fmla="*/ 12192003 w 12192003"/>
              <a:gd name="connsiteY2" fmla="*/ 77550 h 643607"/>
              <a:gd name="connsiteX3" fmla="*/ 6096002 w 12192003"/>
              <a:gd name="connsiteY3" fmla="*/ 643607 h 643607"/>
              <a:gd name="connsiteX4" fmla="*/ 1 w 12192003"/>
              <a:gd name="connsiteY4" fmla="*/ 77550 h 643607"/>
              <a:gd name="connsiteX0" fmla="*/ 1 w 12192003"/>
              <a:gd name="connsiteY0" fmla="*/ 81279 h 647336"/>
              <a:gd name="connsiteX1" fmla="*/ 6110517 w 12192003"/>
              <a:gd name="connsiteY1" fmla="*/ 458651 h 647336"/>
              <a:gd name="connsiteX2" fmla="*/ 12192003 w 12192003"/>
              <a:gd name="connsiteY2" fmla="*/ 81279 h 647336"/>
              <a:gd name="connsiteX3" fmla="*/ 6096002 w 12192003"/>
              <a:gd name="connsiteY3" fmla="*/ 647336 h 647336"/>
              <a:gd name="connsiteX4" fmla="*/ 1 w 12192003"/>
              <a:gd name="connsiteY4" fmla="*/ 81279 h 6473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192003" h="647336">
                <a:moveTo>
                  <a:pt x="1" y="81279"/>
                </a:moveTo>
                <a:cubicBezTo>
                  <a:pt x="2420" y="49832"/>
                  <a:pt x="2743789" y="458651"/>
                  <a:pt x="6110517" y="458651"/>
                </a:cubicBezTo>
                <a:cubicBezTo>
                  <a:pt x="9477245" y="458651"/>
                  <a:pt x="12192003" y="-231346"/>
                  <a:pt x="12192003" y="81279"/>
                </a:cubicBezTo>
                <a:cubicBezTo>
                  <a:pt x="12192003" y="393904"/>
                  <a:pt x="9462730" y="647336"/>
                  <a:pt x="6096002" y="647336"/>
                </a:cubicBezTo>
                <a:cubicBezTo>
                  <a:pt x="2729274" y="647336"/>
                  <a:pt x="-2418" y="112727"/>
                  <a:pt x="1" y="81279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48" name="Group 47"/>
          <p:cNvGrpSpPr/>
          <p:nvPr/>
        </p:nvGrpSpPr>
        <p:grpSpPr>
          <a:xfrm>
            <a:off x="3715069" y="3596636"/>
            <a:ext cx="519515" cy="466177"/>
            <a:chOff x="7970838" y="1109663"/>
            <a:chExt cx="1103313" cy="965201"/>
          </a:xfrm>
          <a:solidFill>
            <a:schemeClr val="bg1"/>
          </a:solidFill>
        </p:grpSpPr>
        <p:sp>
          <p:nvSpPr>
            <p:cNvPr id="51" name="Freeform 6"/>
            <p:cNvSpPr>
              <a:spLocks/>
            </p:cNvSpPr>
            <p:nvPr/>
          </p:nvSpPr>
          <p:spPr bwMode="auto">
            <a:xfrm>
              <a:off x="7970838" y="1133476"/>
              <a:ext cx="860425" cy="941388"/>
            </a:xfrm>
            <a:custGeom>
              <a:avLst/>
              <a:gdLst>
                <a:gd name="T0" fmla="*/ 1613 w 2709"/>
                <a:gd name="T1" fmla="*/ 24 h 2965"/>
                <a:gd name="T2" fmla="*/ 1569 w 2709"/>
                <a:gd name="T3" fmla="*/ 71 h 2965"/>
                <a:gd name="T4" fmla="*/ 1590 w 2709"/>
                <a:gd name="T5" fmla="*/ 116 h 2965"/>
                <a:gd name="T6" fmla="*/ 1812 w 2709"/>
                <a:gd name="T7" fmla="*/ 322 h 2965"/>
                <a:gd name="T8" fmla="*/ 1841 w 2709"/>
                <a:gd name="T9" fmla="*/ 447 h 2965"/>
                <a:gd name="T10" fmla="*/ 1841 w 2709"/>
                <a:gd name="T11" fmla="*/ 562 h 2965"/>
                <a:gd name="T12" fmla="*/ 1841 w 2709"/>
                <a:gd name="T13" fmla="*/ 663 h 2965"/>
                <a:gd name="T14" fmla="*/ 1844 w 2709"/>
                <a:gd name="T15" fmla="*/ 733 h 2965"/>
                <a:gd name="T16" fmla="*/ 1874 w 2709"/>
                <a:gd name="T17" fmla="*/ 762 h 2965"/>
                <a:gd name="T18" fmla="*/ 1874 w 2709"/>
                <a:gd name="T19" fmla="*/ 871 h 2965"/>
                <a:gd name="T20" fmla="*/ 1862 w 2709"/>
                <a:gd name="T21" fmla="*/ 968 h 2965"/>
                <a:gd name="T22" fmla="*/ 1801 w 2709"/>
                <a:gd name="T23" fmla="*/ 1115 h 2965"/>
                <a:gd name="T24" fmla="*/ 1761 w 2709"/>
                <a:gd name="T25" fmla="*/ 1231 h 2965"/>
                <a:gd name="T26" fmla="*/ 1723 w 2709"/>
                <a:gd name="T27" fmla="*/ 1297 h 2965"/>
                <a:gd name="T28" fmla="*/ 1705 w 2709"/>
                <a:gd name="T29" fmla="*/ 1423 h 2965"/>
                <a:gd name="T30" fmla="*/ 1708 w 2709"/>
                <a:gd name="T31" fmla="*/ 1530 h 2965"/>
                <a:gd name="T32" fmla="*/ 1737 w 2709"/>
                <a:gd name="T33" fmla="*/ 1559 h 2965"/>
                <a:gd name="T34" fmla="*/ 1766 w 2709"/>
                <a:gd name="T35" fmla="*/ 1615 h 2965"/>
                <a:gd name="T36" fmla="*/ 1817 w 2709"/>
                <a:gd name="T37" fmla="*/ 1749 h 2965"/>
                <a:gd name="T38" fmla="*/ 1984 w 2709"/>
                <a:gd name="T39" fmla="*/ 1823 h 2965"/>
                <a:gd name="T40" fmla="*/ 2500 w 2709"/>
                <a:gd name="T41" fmla="*/ 2054 h 2965"/>
                <a:gd name="T42" fmla="*/ 2709 w 2709"/>
                <a:gd name="T43" fmla="*/ 2567 h 2965"/>
                <a:gd name="T44" fmla="*/ 2526 w 2709"/>
                <a:gd name="T45" fmla="*/ 2597 h 2965"/>
                <a:gd name="T46" fmla="*/ 2301 w 2709"/>
                <a:gd name="T47" fmla="*/ 2670 h 2965"/>
                <a:gd name="T48" fmla="*/ 2054 w 2709"/>
                <a:gd name="T49" fmla="*/ 2765 h 2965"/>
                <a:gd name="T50" fmla="*/ 1803 w 2709"/>
                <a:gd name="T51" fmla="*/ 2860 h 2965"/>
                <a:gd name="T52" fmla="*/ 1568 w 2709"/>
                <a:gd name="T53" fmla="*/ 2936 h 2965"/>
                <a:gd name="T54" fmla="*/ 1354 w 2709"/>
                <a:gd name="T55" fmla="*/ 1910 h 2965"/>
                <a:gd name="T56" fmla="*/ 1064 w 2709"/>
                <a:gd name="T57" fmla="*/ 2707 h 2965"/>
                <a:gd name="T58" fmla="*/ 1047 w 2709"/>
                <a:gd name="T59" fmla="*/ 2930 h 2965"/>
                <a:gd name="T60" fmla="*/ 810 w 2709"/>
                <a:gd name="T61" fmla="*/ 2843 h 2965"/>
                <a:gd name="T62" fmla="*/ 592 w 2709"/>
                <a:gd name="T63" fmla="*/ 2736 h 2965"/>
                <a:gd name="T64" fmla="*/ 372 w 2709"/>
                <a:gd name="T65" fmla="*/ 2639 h 2965"/>
                <a:gd name="T66" fmla="*/ 134 w 2709"/>
                <a:gd name="T67" fmla="*/ 2576 h 2965"/>
                <a:gd name="T68" fmla="*/ 135 w 2709"/>
                <a:gd name="T69" fmla="*/ 2110 h 2965"/>
                <a:gd name="T70" fmla="*/ 360 w 2709"/>
                <a:gd name="T71" fmla="*/ 1983 h 2965"/>
                <a:gd name="T72" fmla="*/ 651 w 2709"/>
                <a:gd name="T73" fmla="*/ 1852 h 2965"/>
                <a:gd name="T74" fmla="*/ 878 w 2709"/>
                <a:gd name="T75" fmla="*/ 1748 h 2965"/>
                <a:gd name="T76" fmla="*/ 929 w 2709"/>
                <a:gd name="T77" fmla="*/ 1606 h 2965"/>
                <a:gd name="T78" fmla="*/ 953 w 2709"/>
                <a:gd name="T79" fmla="*/ 1563 h 2965"/>
                <a:gd name="T80" fmla="*/ 993 w 2709"/>
                <a:gd name="T81" fmla="*/ 1539 h 2965"/>
                <a:gd name="T82" fmla="*/ 1020 w 2709"/>
                <a:gd name="T83" fmla="*/ 1348 h 2965"/>
                <a:gd name="T84" fmla="*/ 978 w 2709"/>
                <a:gd name="T85" fmla="*/ 1275 h 2965"/>
                <a:gd name="T86" fmla="*/ 915 w 2709"/>
                <a:gd name="T87" fmla="*/ 1113 h 2965"/>
                <a:gd name="T88" fmla="*/ 878 w 2709"/>
                <a:gd name="T89" fmla="*/ 1003 h 2965"/>
                <a:gd name="T90" fmla="*/ 837 w 2709"/>
                <a:gd name="T91" fmla="*/ 814 h 2965"/>
                <a:gd name="T92" fmla="*/ 836 w 2709"/>
                <a:gd name="T93" fmla="*/ 759 h 2965"/>
                <a:gd name="T94" fmla="*/ 871 w 2709"/>
                <a:gd name="T95" fmla="*/ 732 h 2965"/>
                <a:gd name="T96" fmla="*/ 882 w 2709"/>
                <a:gd name="T97" fmla="*/ 676 h 2965"/>
                <a:gd name="T98" fmla="*/ 883 w 2709"/>
                <a:gd name="T99" fmla="*/ 623 h 2965"/>
                <a:gd name="T100" fmla="*/ 883 w 2709"/>
                <a:gd name="T101" fmla="*/ 557 h 2965"/>
                <a:gd name="T102" fmla="*/ 900 w 2709"/>
                <a:gd name="T103" fmla="*/ 343 h 2965"/>
                <a:gd name="T104" fmla="*/ 969 w 2709"/>
                <a:gd name="T105" fmla="*/ 235 h 2965"/>
                <a:gd name="T106" fmla="*/ 1109 w 2709"/>
                <a:gd name="T107" fmla="*/ 128 h 2965"/>
                <a:gd name="T108" fmla="*/ 1312 w 2709"/>
                <a:gd name="T109" fmla="*/ 49 h 2965"/>
                <a:gd name="T110" fmla="*/ 1565 w 2709"/>
                <a:gd name="T111" fmla="*/ 1 h 29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709" h="2965">
                  <a:moveTo>
                    <a:pt x="1591" y="0"/>
                  </a:moveTo>
                  <a:lnTo>
                    <a:pt x="1619" y="1"/>
                  </a:lnTo>
                  <a:lnTo>
                    <a:pt x="1628" y="14"/>
                  </a:lnTo>
                  <a:lnTo>
                    <a:pt x="1613" y="24"/>
                  </a:lnTo>
                  <a:lnTo>
                    <a:pt x="1600" y="35"/>
                  </a:lnTo>
                  <a:lnTo>
                    <a:pt x="1586" y="45"/>
                  </a:lnTo>
                  <a:lnTo>
                    <a:pt x="1575" y="58"/>
                  </a:lnTo>
                  <a:lnTo>
                    <a:pt x="1569" y="71"/>
                  </a:lnTo>
                  <a:lnTo>
                    <a:pt x="1567" y="81"/>
                  </a:lnTo>
                  <a:lnTo>
                    <a:pt x="1570" y="93"/>
                  </a:lnTo>
                  <a:lnTo>
                    <a:pt x="1579" y="104"/>
                  </a:lnTo>
                  <a:lnTo>
                    <a:pt x="1590" y="116"/>
                  </a:lnTo>
                  <a:lnTo>
                    <a:pt x="1681" y="193"/>
                  </a:lnTo>
                  <a:lnTo>
                    <a:pt x="1770" y="272"/>
                  </a:lnTo>
                  <a:lnTo>
                    <a:pt x="1793" y="296"/>
                  </a:lnTo>
                  <a:lnTo>
                    <a:pt x="1812" y="322"/>
                  </a:lnTo>
                  <a:lnTo>
                    <a:pt x="1825" y="351"/>
                  </a:lnTo>
                  <a:lnTo>
                    <a:pt x="1835" y="382"/>
                  </a:lnTo>
                  <a:lnTo>
                    <a:pt x="1840" y="413"/>
                  </a:lnTo>
                  <a:lnTo>
                    <a:pt x="1841" y="447"/>
                  </a:lnTo>
                  <a:lnTo>
                    <a:pt x="1841" y="482"/>
                  </a:lnTo>
                  <a:lnTo>
                    <a:pt x="1841" y="513"/>
                  </a:lnTo>
                  <a:lnTo>
                    <a:pt x="1841" y="538"/>
                  </a:lnTo>
                  <a:lnTo>
                    <a:pt x="1841" y="562"/>
                  </a:lnTo>
                  <a:lnTo>
                    <a:pt x="1841" y="585"/>
                  </a:lnTo>
                  <a:lnTo>
                    <a:pt x="1841" y="608"/>
                  </a:lnTo>
                  <a:lnTo>
                    <a:pt x="1841" y="634"/>
                  </a:lnTo>
                  <a:lnTo>
                    <a:pt x="1841" y="663"/>
                  </a:lnTo>
                  <a:lnTo>
                    <a:pt x="1841" y="699"/>
                  </a:lnTo>
                  <a:lnTo>
                    <a:pt x="1841" y="711"/>
                  </a:lnTo>
                  <a:lnTo>
                    <a:pt x="1842" y="722"/>
                  </a:lnTo>
                  <a:lnTo>
                    <a:pt x="1844" y="733"/>
                  </a:lnTo>
                  <a:lnTo>
                    <a:pt x="1850" y="744"/>
                  </a:lnTo>
                  <a:lnTo>
                    <a:pt x="1857" y="751"/>
                  </a:lnTo>
                  <a:lnTo>
                    <a:pt x="1870" y="757"/>
                  </a:lnTo>
                  <a:lnTo>
                    <a:pt x="1874" y="762"/>
                  </a:lnTo>
                  <a:lnTo>
                    <a:pt x="1878" y="767"/>
                  </a:lnTo>
                  <a:lnTo>
                    <a:pt x="1881" y="774"/>
                  </a:lnTo>
                  <a:lnTo>
                    <a:pt x="1882" y="781"/>
                  </a:lnTo>
                  <a:lnTo>
                    <a:pt x="1874" y="871"/>
                  </a:lnTo>
                  <a:lnTo>
                    <a:pt x="1864" y="962"/>
                  </a:lnTo>
                  <a:lnTo>
                    <a:pt x="1863" y="964"/>
                  </a:lnTo>
                  <a:lnTo>
                    <a:pt x="1863" y="966"/>
                  </a:lnTo>
                  <a:lnTo>
                    <a:pt x="1862" y="968"/>
                  </a:lnTo>
                  <a:lnTo>
                    <a:pt x="1841" y="1003"/>
                  </a:lnTo>
                  <a:lnTo>
                    <a:pt x="1825" y="1039"/>
                  </a:lnTo>
                  <a:lnTo>
                    <a:pt x="1813" y="1077"/>
                  </a:lnTo>
                  <a:lnTo>
                    <a:pt x="1801" y="1115"/>
                  </a:lnTo>
                  <a:lnTo>
                    <a:pt x="1790" y="1154"/>
                  </a:lnTo>
                  <a:lnTo>
                    <a:pt x="1778" y="1191"/>
                  </a:lnTo>
                  <a:lnTo>
                    <a:pt x="1763" y="1228"/>
                  </a:lnTo>
                  <a:lnTo>
                    <a:pt x="1761" y="1231"/>
                  </a:lnTo>
                  <a:lnTo>
                    <a:pt x="1760" y="1236"/>
                  </a:lnTo>
                  <a:lnTo>
                    <a:pt x="1758" y="1238"/>
                  </a:lnTo>
                  <a:lnTo>
                    <a:pt x="1738" y="1267"/>
                  </a:lnTo>
                  <a:lnTo>
                    <a:pt x="1723" y="1297"/>
                  </a:lnTo>
                  <a:lnTo>
                    <a:pt x="1714" y="1328"/>
                  </a:lnTo>
                  <a:lnTo>
                    <a:pt x="1708" y="1359"/>
                  </a:lnTo>
                  <a:lnTo>
                    <a:pt x="1705" y="1391"/>
                  </a:lnTo>
                  <a:lnTo>
                    <a:pt x="1705" y="1423"/>
                  </a:lnTo>
                  <a:lnTo>
                    <a:pt x="1706" y="1456"/>
                  </a:lnTo>
                  <a:lnTo>
                    <a:pt x="1707" y="1489"/>
                  </a:lnTo>
                  <a:lnTo>
                    <a:pt x="1707" y="1521"/>
                  </a:lnTo>
                  <a:lnTo>
                    <a:pt x="1708" y="1530"/>
                  </a:lnTo>
                  <a:lnTo>
                    <a:pt x="1712" y="1538"/>
                  </a:lnTo>
                  <a:lnTo>
                    <a:pt x="1717" y="1546"/>
                  </a:lnTo>
                  <a:lnTo>
                    <a:pt x="1722" y="1550"/>
                  </a:lnTo>
                  <a:lnTo>
                    <a:pt x="1737" y="1559"/>
                  </a:lnTo>
                  <a:lnTo>
                    <a:pt x="1748" y="1570"/>
                  </a:lnTo>
                  <a:lnTo>
                    <a:pt x="1756" y="1584"/>
                  </a:lnTo>
                  <a:lnTo>
                    <a:pt x="1761" y="1599"/>
                  </a:lnTo>
                  <a:lnTo>
                    <a:pt x="1766" y="1615"/>
                  </a:lnTo>
                  <a:lnTo>
                    <a:pt x="1779" y="1657"/>
                  </a:lnTo>
                  <a:lnTo>
                    <a:pt x="1794" y="1698"/>
                  </a:lnTo>
                  <a:lnTo>
                    <a:pt x="1810" y="1738"/>
                  </a:lnTo>
                  <a:lnTo>
                    <a:pt x="1817" y="1749"/>
                  </a:lnTo>
                  <a:lnTo>
                    <a:pt x="1828" y="1758"/>
                  </a:lnTo>
                  <a:lnTo>
                    <a:pt x="1840" y="1766"/>
                  </a:lnTo>
                  <a:lnTo>
                    <a:pt x="1853" y="1771"/>
                  </a:lnTo>
                  <a:lnTo>
                    <a:pt x="1984" y="1823"/>
                  </a:lnTo>
                  <a:lnTo>
                    <a:pt x="2114" y="1877"/>
                  </a:lnTo>
                  <a:lnTo>
                    <a:pt x="2244" y="1932"/>
                  </a:lnTo>
                  <a:lnTo>
                    <a:pt x="2373" y="1991"/>
                  </a:lnTo>
                  <a:lnTo>
                    <a:pt x="2500" y="2054"/>
                  </a:lnTo>
                  <a:lnTo>
                    <a:pt x="2539" y="2077"/>
                  </a:lnTo>
                  <a:lnTo>
                    <a:pt x="2576" y="2103"/>
                  </a:lnTo>
                  <a:lnTo>
                    <a:pt x="2609" y="2134"/>
                  </a:lnTo>
                  <a:lnTo>
                    <a:pt x="2709" y="2567"/>
                  </a:lnTo>
                  <a:lnTo>
                    <a:pt x="2668" y="2569"/>
                  </a:lnTo>
                  <a:lnTo>
                    <a:pt x="2624" y="2575"/>
                  </a:lnTo>
                  <a:lnTo>
                    <a:pt x="2576" y="2584"/>
                  </a:lnTo>
                  <a:lnTo>
                    <a:pt x="2526" y="2597"/>
                  </a:lnTo>
                  <a:lnTo>
                    <a:pt x="2473" y="2611"/>
                  </a:lnTo>
                  <a:lnTo>
                    <a:pt x="2417" y="2628"/>
                  </a:lnTo>
                  <a:lnTo>
                    <a:pt x="2360" y="2648"/>
                  </a:lnTo>
                  <a:lnTo>
                    <a:pt x="2301" y="2670"/>
                  </a:lnTo>
                  <a:lnTo>
                    <a:pt x="2241" y="2692"/>
                  </a:lnTo>
                  <a:lnTo>
                    <a:pt x="2179" y="2715"/>
                  </a:lnTo>
                  <a:lnTo>
                    <a:pt x="2116" y="2739"/>
                  </a:lnTo>
                  <a:lnTo>
                    <a:pt x="2054" y="2765"/>
                  </a:lnTo>
                  <a:lnTo>
                    <a:pt x="1991" y="2789"/>
                  </a:lnTo>
                  <a:lnTo>
                    <a:pt x="1928" y="2813"/>
                  </a:lnTo>
                  <a:lnTo>
                    <a:pt x="1865" y="2838"/>
                  </a:lnTo>
                  <a:lnTo>
                    <a:pt x="1803" y="2860"/>
                  </a:lnTo>
                  <a:lnTo>
                    <a:pt x="1742" y="2882"/>
                  </a:lnTo>
                  <a:lnTo>
                    <a:pt x="1683" y="2902"/>
                  </a:lnTo>
                  <a:lnTo>
                    <a:pt x="1624" y="2920"/>
                  </a:lnTo>
                  <a:lnTo>
                    <a:pt x="1568" y="2936"/>
                  </a:lnTo>
                  <a:lnTo>
                    <a:pt x="1514" y="2949"/>
                  </a:lnTo>
                  <a:lnTo>
                    <a:pt x="1463" y="2958"/>
                  </a:lnTo>
                  <a:lnTo>
                    <a:pt x="1644" y="2707"/>
                  </a:lnTo>
                  <a:lnTo>
                    <a:pt x="1354" y="1910"/>
                  </a:lnTo>
                  <a:lnTo>
                    <a:pt x="1445" y="1716"/>
                  </a:lnTo>
                  <a:lnTo>
                    <a:pt x="1264" y="1716"/>
                  </a:lnTo>
                  <a:lnTo>
                    <a:pt x="1354" y="1910"/>
                  </a:lnTo>
                  <a:lnTo>
                    <a:pt x="1064" y="2707"/>
                  </a:lnTo>
                  <a:lnTo>
                    <a:pt x="1251" y="2965"/>
                  </a:lnTo>
                  <a:lnTo>
                    <a:pt x="1180" y="2957"/>
                  </a:lnTo>
                  <a:lnTo>
                    <a:pt x="1113" y="2945"/>
                  </a:lnTo>
                  <a:lnTo>
                    <a:pt x="1047" y="2930"/>
                  </a:lnTo>
                  <a:lnTo>
                    <a:pt x="985" y="2911"/>
                  </a:lnTo>
                  <a:lnTo>
                    <a:pt x="925" y="2891"/>
                  </a:lnTo>
                  <a:lnTo>
                    <a:pt x="866" y="2867"/>
                  </a:lnTo>
                  <a:lnTo>
                    <a:pt x="810" y="2843"/>
                  </a:lnTo>
                  <a:lnTo>
                    <a:pt x="754" y="2817"/>
                  </a:lnTo>
                  <a:lnTo>
                    <a:pt x="699" y="2790"/>
                  </a:lnTo>
                  <a:lnTo>
                    <a:pt x="645" y="2764"/>
                  </a:lnTo>
                  <a:lnTo>
                    <a:pt x="592" y="2736"/>
                  </a:lnTo>
                  <a:lnTo>
                    <a:pt x="538" y="2710"/>
                  </a:lnTo>
                  <a:lnTo>
                    <a:pt x="483" y="2684"/>
                  </a:lnTo>
                  <a:lnTo>
                    <a:pt x="428" y="2661"/>
                  </a:lnTo>
                  <a:lnTo>
                    <a:pt x="372" y="2639"/>
                  </a:lnTo>
                  <a:lnTo>
                    <a:pt x="315" y="2619"/>
                  </a:lnTo>
                  <a:lnTo>
                    <a:pt x="257" y="2601"/>
                  </a:lnTo>
                  <a:lnTo>
                    <a:pt x="196" y="2587"/>
                  </a:lnTo>
                  <a:lnTo>
                    <a:pt x="134" y="2576"/>
                  </a:lnTo>
                  <a:lnTo>
                    <a:pt x="69" y="2570"/>
                  </a:lnTo>
                  <a:lnTo>
                    <a:pt x="0" y="2567"/>
                  </a:lnTo>
                  <a:lnTo>
                    <a:pt x="100" y="2139"/>
                  </a:lnTo>
                  <a:lnTo>
                    <a:pt x="135" y="2110"/>
                  </a:lnTo>
                  <a:lnTo>
                    <a:pt x="174" y="2083"/>
                  </a:lnTo>
                  <a:lnTo>
                    <a:pt x="215" y="2060"/>
                  </a:lnTo>
                  <a:lnTo>
                    <a:pt x="287" y="2021"/>
                  </a:lnTo>
                  <a:lnTo>
                    <a:pt x="360" y="1983"/>
                  </a:lnTo>
                  <a:lnTo>
                    <a:pt x="432" y="1946"/>
                  </a:lnTo>
                  <a:lnTo>
                    <a:pt x="504" y="1913"/>
                  </a:lnTo>
                  <a:lnTo>
                    <a:pt x="578" y="1882"/>
                  </a:lnTo>
                  <a:lnTo>
                    <a:pt x="651" y="1852"/>
                  </a:lnTo>
                  <a:lnTo>
                    <a:pt x="754" y="1809"/>
                  </a:lnTo>
                  <a:lnTo>
                    <a:pt x="856" y="1766"/>
                  </a:lnTo>
                  <a:lnTo>
                    <a:pt x="868" y="1758"/>
                  </a:lnTo>
                  <a:lnTo>
                    <a:pt x="878" y="1748"/>
                  </a:lnTo>
                  <a:lnTo>
                    <a:pt x="885" y="1736"/>
                  </a:lnTo>
                  <a:lnTo>
                    <a:pt x="907" y="1678"/>
                  </a:lnTo>
                  <a:lnTo>
                    <a:pt x="925" y="1619"/>
                  </a:lnTo>
                  <a:lnTo>
                    <a:pt x="929" y="1606"/>
                  </a:lnTo>
                  <a:lnTo>
                    <a:pt x="933" y="1593"/>
                  </a:lnTo>
                  <a:lnTo>
                    <a:pt x="939" y="1582"/>
                  </a:lnTo>
                  <a:lnTo>
                    <a:pt x="945" y="1571"/>
                  </a:lnTo>
                  <a:lnTo>
                    <a:pt x="953" y="1563"/>
                  </a:lnTo>
                  <a:lnTo>
                    <a:pt x="964" y="1555"/>
                  </a:lnTo>
                  <a:lnTo>
                    <a:pt x="979" y="1551"/>
                  </a:lnTo>
                  <a:lnTo>
                    <a:pt x="986" y="1547"/>
                  </a:lnTo>
                  <a:lnTo>
                    <a:pt x="993" y="1539"/>
                  </a:lnTo>
                  <a:lnTo>
                    <a:pt x="999" y="1530"/>
                  </a:lnTo>
                  <a:lnTo>
                    <a:pt x="1002" y="1521"/>
                  </a:lnTo>
                  <a:lnTo>
                    <a:pt x="1012" y="1435"/>
                  </a:lnTo>
                  <a:lnTo>
                    <a:pt x="1020" y="1348"/>
                  </a:lnTo>
                  <a:lnTo>
                    <a:pt x="1018" y="1334"/>
                  </a:lnTo>
                  <a:lnTo>
                    <a:pt x="1013" y="1321"/>
                  </a:lnTo>
                  <a:lnTo>
                    <a:pt x="1006" y="1310"/>
                  </a:lnTo>
                  <a:lnTo>
                    <a:pt x="978" y="1275"/>
                  </a:lnTo>
                  <a:lnTo>
                    <a:pt x="955" y="1238"/>
                  </a:lnTo>
                  <a:lnTo>
                    <a:pt x="937" y="1199"/>
                  </a:lnTo>
                  <a:lnTo>
                    <a:pt x="925" y="1156"/>
                  </a:lnTo>
                  <a:lnTo>
                    <a:pt x="915" y="1113"/>
                  </a:lnTo>
                  <a:lnTo>
                    <a:pt x="909" y="1084"/>
                  </a:lnTo>
                  <a:lnTo>
                    <a:pt x="898" y="1058"/>
                  </a:lnTo>
                  <a:lnTo>
                    <a:pt x="888" y="1030"/>
                  </a:lnTo>
                  <a:lnTo>
                    <a:pt x="878" y="1003"/>
                  </a:lnTo>
                  <a:lnTo>
                    <a:pt x="858" y="928"/>
                  </a:lnTo>
                  <a:lnTo>
                    <a:pt x="840" y="852"/>
                  </a:lnTo>
                  <a:lnTo>
                    <a:pt x="838" y="834"/>
                  </a:lnTo>
                  <a:lnTo>
                    <a:pt x="837" y="814"/>
                  </a:lnTo>
                  <a:lnTo>
                    <a:pt x="835" y="795"/>
                  </a:lnTo>
                  <a:lnTo>
                    <a:pt x="834" y="783"/>
                  </a:lnTo>
                  <a:lnTo>
                    <a:pt x="834" y="770"/>
                  </a:lnTo>
                  <a:lnTo>
                    <a:pt x="836" y="759"/>
                  </a:lnTo>
                  <a:lnTo>
                    <a:pt x="842" y="751"/>
                  </a:lnTo>
                  <a:lnTo>
                    <a:pt x="851" y="743"/>
                  </a:lnTo>
                  <a:lnTo>
                    <a:pt x="865" y="737"/>
                  </a:lnTo>
                  <a:lnTo>
                    <a:pt x="871" y="732"/>
                  </a:lnTo>
                  <a:lnTo>
                    <a:pt x="876" y="721"/>
                  </a:lnTo>
                  <a:lnTo>
                    <a:pt x="879" y="710"/>
                  </a:lnTo>
                  <a:lnTo>
                    <a:pt x="882" y="699"/>
                  </a:lnTo>
                  <a:lnTo>
                    <a:pt x="882" y="676"/>
                  </a:lnTo>
                  <a:lnTo>
                    <a:pt x="883" y="658"/>
                  </a:lnTo>
                  <a:lnTo>
                    <a:pt x="883" y="644"/>
                  </a:lnTo>
                  <a:lnTo>
                    <a:pt x="883" y="634"/>
                  </a:lnTo>
                  <a:lnTo>
                    <a:pt x="883" y="623"/>
                  </a:lnTo>
                  <a:lnTo>
                    <a:pt x="883" y="612"/>
                  </a:lnTo>
                  <a:lnTo>
                    <a:pt x="883" y="599"/>
                  </a:lnTo>
                  <a:lnTo>
                    <a:pt x="883" y="581"/>
                  </a:lnTo>
                  <a:lnTo>
                    <a:pt x="883" y="557"/>
                  </a:lnTo>
                  <a:lnTo>
                    <a:pt x="883" y="482"/>
                  </a:lnTo>
                  <a:lnTo>
                    <a:pt x="886" y="408"/>
                  </a:lnTo>
                  <a:lnTo>
                    <a:pt x="891" y="374"/>
                  </a:lnTo>
                  <a:lnTo>
                    <a:pt x="900" y="343"/>
                  </a:lnTo>
                  <a:lnTo>
                    <a:pt x="912" y="313"/>
                  </a:lnTo>
                  <a:lnTo>
                    <a:pt x="928" y="284"/>
                  </a:lnTo>
                  <a:lnTo>
                    <a:pt x="947" y="259"/>
                  </a:lnTo>
                  <a:lnTo>
                    <a:pt x="969" y="235"/>
                  </a:lnTo>
                  <a:lnTo>
                    <a:pt x="992" y="211"/>
                  </a:lnTo>
                  <a:lnTo>
                    <a:pt x="1018" y="189"/>
                  </a:lnTo>
                  <a:lnTo>
                    <a:pt x="1062" y="156"/>
                  </a:lnTo>
                  <a:lnTo>
                    <a:pt x="1109" y="128"/>
                  </a:lnTo>
                  <a:lnTo>
                    <a:pt x="1158" y="103"/>
                  </a:lnTo>
                  <a:lnTo>
                    <a:pt x="1207" y="82"/>
                  </a:lnTo>
                  <a:lnTo>
                    <a:pt x="1259" y="65"/>
                  </a:lnTo>
                  <a:lnTo>
                    <a:pt x="1312" y="49"/>
                  </a:lnTo>
                  <a:lnTo>
                    <a:pt x="1366" y="37"/>
                  </a:lnTo>
                  <a:lnTo>
                    <a:pt x="1431" y="23"/>
                  </a:lnTo>
                  <a:lnTo>
                    <a:pt x="1497" y="11"/>
                  </a:lnTo>
                  <a:lnTo>
                    <a:pt x="1565" y="1"/>
                  </a:lnTo>
                  <a:lnTo>
                    <a:pt x="159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6" name="Freeform 7"/>
            <p:cNvSpPr>
              <a:spLocks noEditPoints="1"/>
            </p:cNvSpPr>
            <p:nvPr/>
          </p:nvSpPr>
          <p:spPr bwMode="auto">
            <a:xfrm>
              <a:off x="8588376" y="1109663"/>
              <a:ext cx="485775" cy="390525"/>
            </a:xfrm>
            <a:custGeom>
              <a:avLst/>
              <a:gdLst>
                <a:gd name="T0" fmla="*/ 806 w 1531"/>
                <a:gd name="T1" fmla="*/ 112 h 1231"/>
                <a:gd name="T2" fmla="*/ 658 w 1531"/>
                <a:gd name="T3" fmla="*/ 171 h 1231"/>
                <a:gd name="T4" fmla="*/ 535 w 1531"/>
                <a:gd name="T5" fmla="*/ 270 h 1231"/>
                <a:gd name="T6" fmla="*/ 449 w 1531"/>
                <a:gd name="T7" fmla="*/ 403 h 1231"/>
                <a:gd name="T8" fmla="*/ 407 w 1531"/>
                <a:gd name="T9" fmla="*/ 559 h 1231"/>
                <a:gd name="T10" fmla="*/ 407 w 1531"/>
                <a:gd name="T11" fmla="*/ 676 h 1231"/>
                <a:gd name="T12" fmla="*/ 395 w 1531"/>
                <a:gd name="T13" fmla="*/ 715 h 1231"/>
                <a:gd name="T14" fmla="*/ 507 w 1531"/>
                <a:gd name="T15" fmla="*/ 941 h 1231"/>
                <a:gd name="T16" fmla="*/ 571 w 1531"/>
                <a:gd name="T17" fmla="*/ 996 h 1231"/>
                <a:gd name="T18" fmla="*/ 706 w 1531"/>
                <a:gd name="T19" fmla="*/ 1085 h 1231"/>
                <a:gd name="T20" fmla="*/ 862 w 1531"/>
                <a:gd name="T21" fmla="*/ 1128 h 1231"/>
                <a:gd name="T22" fmla="*/ 1027 w 1531"/>
                <a:gd name="T23" fmla="*/ 1119 h 1231"/>
                <a:gd name="T24" fmla="*/ 1175 w 1531"/>
                <a:gd name="T25" fmla="*/ 1060 h 1231"/>
                <a:gd name="T26" fmla="*/ 1298 w 1531"/>
                <a:gd name="T27" fmla="*/ 960 h 1231"/>
                <a:gd name="T28" fmla="*/ 1384 w 1531"/>
                <a:gd name="T29" fmla="*/ 828 h 1231"/>
                <a:gd name="T30" fmla="*/ 1427 w 1531"/>
                <a:gd name="T31" fmla="*/ 672 h 1231"/>
                <a:gd name="T32" fmla="*/ 1418 w 1531"/>
                <a:gd name="T33" fmla="*/ 505 h 1231"/>
                <a:gd name="T34" fmla="*/ 1360 w 1531"/>
                <a:gd name="T35" fmla="*/ 355 h 1231"/>
                <a:gd name="T36" fmla="*/ 1261 w 1531"/>
                <a:gd name="T37" fmla="*/ 233 h 1231"/>
                <a:gd name="T38" fmla="*/ 1128 w 1531"/>
                <a:gd name="T39" fmla="*/ 147 h 1231"/>
                <a:gd name="T40" fmla="*/ 973 w 1531"/>
                <a:gd name="T41" fmla="*/ 103 h 1231"/>
                <a:gd name="T42" fmla="*/ 979 w 1531"/>
                <a:gd name="T43" fmla="*/ 3 h 1231"/>
                <a:gd name="T44" fmla="*/ 1155 w 1531"/>
                <a:gd name="T45" fmla="*/ 47 h 1231"/>
                <a:gd name="T46" fmla="*/ 1307 w 1531"/>
                <a:gd name="T47" fmla="*/ 140 h 1231"/>
                <a:gd name="T48" fmla="*/ 1425 w 1531"/>
                <a:gd name="T49" fmla="*/ 272 h 1231"/>
                <a:gd name="T50" fmla="*/ 1503 w 1531"/>
                <a:gd name="T51" fmla="*/ 432 h 1231"/>
                <a:gd name="T52" fmla="*/ 1531 w 1531"/>
                <a:gd name="T53" fmla="*/ 615 h 1231"/>
                <a:gd name="T54" fmla="*/ 1503 w 1531"/>
                <a:gd name="T55" fmla="*/ 799 h 1231"/>
                <a:gd name="T56" fmla="*/ 1425 w 1531"/>
                <a:gd name="T57" fmla="*/ 959 h 1231"/>
                <a:gd name="T58" fmla="*/ 1307 w 1531"/>
                <a:gd name="T59" fmla="*/ 1091 h 1231"/>
                <a:gd name="T60" fmla="*/ 1155 w 1531"/>
                <a:gd name="T61" fmla="*/ 1183 h 1231"/>
                <a:gd name="T62" fmla="*/ 979 w 1531"/>
                <a:gd name="T63" fmla="*/ 1228 h 1231"/>
                <a:gd name="T64" fmla="*/ 805 w 1531"/>
                <a:gd name="T65" fmla="*/ 1221 h 1231"/>
                <a:gd name="T66" fmla="*/ 647 w 1531"/>
                <a:gd name="T67" fmla="*/ 1169 h 1231"/>
                <a:gd name="T68" fmla="*/ 508 w 1531"/>
                <a:gd name="T69" fmla="*/ 1076 h 1231"/>
                <a:gd name="T70" fmla="*/ 24 w 1531"/>
                <a:gd name="T71" fmla="*/ 927 h 1231"/>
                <a:gd name="T72" fmla="*/ 0 w 1531"/>
                <a:gd name="T73" fmla="*/ 891 h 1231"/>
                <a:gd name="T74" fmla="*/ 11 w 1531"/>
                <a:gd name="T75" fmla="*/ 850 h 1231"/>
                <a:gd name="T76" fmla="*/ 302 w 1531"/>
                <a:gd name="T77" fmla="*/ 615 h 1231"/>
                <a:gd name="T78" fmla="*/ 330 w 1531"/>
                <a:gd name="T79" fmla="*/ 432 h 1231"/>
                <a:gd name="T80" fmla="*/ 408 w 1531"/>
                <a:gd name="T81" fmla="*/ 272 h 1231"/>
                <a:gd name="T82" fmla="*/ 526 w 1531"/>
                <a:gd name="T83" fmla="*/ 140 h 1231"/>
                <a:gd name="T84" fmla="*/ 678 w 1531"/>
                <a:gd name="T85" fmla="*/ 47 h 1231"/>
                <a:gd name="T86" fmla="*/ 854 w 1531"/>
                <a:gd name="T87" fmla="*/ 3 h 1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531" h="1231">
                  <a:moveTo>
                    <a:pt x="917" y="100"/>
                  </a:moveTo>
                  <a:lnTo>
                    <a:pt x="861" y="103"/>
                  </a:lnTo>
                  <a:lnTo>
                    <a:pt x="806" y="112"/>
                  </a:lnTo>
                  <a:lnTo>
                    <a:pt x="755" y="127"/>
                  </a:lnTo>
                  <a:lnTo>
                    <a:pt x="705" y="147"/>
                  </a:lnTo>
                  <a:lnTo>
                    <a:pt x="658" y="171"/>
                  </a:lnTo>
                  <a:lnTo>
                    <a:pt x="613" y="200"/>
                  </a:lnTo>
                  <a:lnTo>
                    <a:pt x="573" y="233"/>
                  </a:lnTo>
                  <a:lnTo>
                    <a:pt x="535" y="270"/>
                  </a:lnTo>
                  <a:lnTo>
                    <a:pt x="503" y="312"/>
                  </a:lnTo>
                  <a:lnTo>
                    <a:pt x="473" y="355"/>
                  </a:lnTo>
                  <a:lnTo>
                    <a:pt x="449" y="403"/>
                  </a:lnTo>
                  <a:lnTo>
                    <a:pt x="430" y="453"/>
                  </a:lnTo>
                  <a:lnTo>
                    <a:pt x="415" y="505"/>
                  </a:lnTo>
                  <a:lnTo>
                    <a:pt x="407" y="559"/>
                  </a:lnTo>
                  <a:lnTo>
                    <a:pt x="403" y="615"/>
                  </a:lnTo>
                  <a:lnTo>
                    <a:pt x="404" y="645"/>
                  </a:lnTo>
                  <a:lnTo>
                    <a:pt x="407" y="676"/>
                  </a:lnTo>
                  <a:lnTo>
                    <a:pt x="407" y="691"/>
                  </a:lnTo>
                  <a:lnTo>
                    <a:pt x="402" y="703"/>
                  </a:lnTo>
                  <a:lnTo>
                    <a:pt x="395" y="715"/>
                  </a:lnTo>
                  <a:lnTo>
                    <a:pt x="384" y="724"/>
                  </a:lnTo>
                  <a:lnTo>
                    <a:pt x="175" y="861"/>
                  </a:lnTo>
                  <a:lnTo>
                    <a:pt x="507" y="941"/>
                  </a:lnTo>
                  <a:lnTo>
                    <a:pt x="520" y="947"/>
                  </a:lnTo>
                  <a:lnTo>
                    <a:pt x="532" y="957"/>
                  </a:lnTo>
                  <a:lnTo>
                    <a:pt x="571" y="996"/>
                  </a:lnTo>
                  <a:lnTo>
                    <a:pt x="613" y="1030"/>
                  </a:lnTo>
                  <a:lnTo>
                    <a:pt x="659" y="1060"/>
                  </a:lnTo>
                  <a:lnTo>
                    <a:pt x="706" y="1085"/>
                  </a:lnTo>
                  <a:lnTo>
                    <a:pt x="757" y="1104"/>
                  </a:lnTo>
                  <a:lnTo>
                    <a:pt x="808" y="1119"/>
                  </a:lnTo>
                  <a:lnTo>
                    <a:pt x="862" y="1128"/>
                  </a:lnTo>
                  <a:lnTo>
                    <a:pt x="917" y="1131"/>
                  </a:lnTo>
                  <a:lnTo>
                    <a:pt x="973" y="1128"/>
                  </a:lnTo>
                  <a:lnTo>
                    <a:pt x="1027" y="1119"/>
                  </a:lnTo>
                  <a:lnTo>
                    <a:pt x="1078" y="1104"/>
                  </a:lnTo>
                  <a:lnTo>
                    <a:pt x="1128" y="1084"/>
                  </a:lnTo>
                  <a:lnTo>
                    <a:pt x="1175" y="1060"/>
                  </a:lnTo>
                  <a:lnTo>
                    <a:pt x="1220" y="1031"/>
                  </a:lnTo>
                  <a:lnTo>
                    <a:pt x="1261" y="997"/>
                  </a:lnTo>
                  <a:lnTo>
                    <a:pt x="1298" y="960"/>
                  </a:lnTo>
                  <a:lnTo>
                    <a:pt x="1330" y="919"/>
                  </a:lnTo>
                  <a:lnTo>
                    <a:pt x="1360" y="875"/>
                  </a:lnTo>
                  <a:lnTo>
                    <a:pt x="1384" y="828"/>
                  </a:lnTo>
                  <a:lnTo>
                    <a:pt x="1404" y="778"/>
                  </a:lnTo>
                  <a:lnTo>
                    <a:pt x="1418" y="726"/>
                  </a:lnTo>
                  <a:lnTo>
                    <a:pt x="1427" y="672"/>
                  </a:lnTo>
                  <a:lnTo>
                    <a:pt x="1429" y="615"/>
                  </a:lnTo>
                  <a:lnTo>
                    <a:pt x="1427" y="559"/>
                  </a:lnTo>
                  <a:lnTo>
                    <a:pt x="1418" y="505"/>
                  </a:lnTo>
                  <a:lnTo>
                    <a:pt x="1404" y="453"/>
                  </a:lnTo>
                  <a:lnTo>
                    <a:pt x="1384" y="403"/>
                  </a:lnTo>
                  <a:lnTo>
                    <a:pt x="1360" y="355"/>
                  </a:lnTo>
                  <a:lnTo>
                    <a:pt x="1330" y="312"/>
                  </a:lnTo>
                  <a:lnTo>
                    <a:pt x="1298" y="270"/>
                  </a:lnTo>
                  <a:lnTo>
                    <a:pt x="1261" y="233"/>
                  </a:lnTo>
                  <a:lnTo>
                    <a:pt x="1220" y="200"/>
                  </a:lnTo>
                  <a:lnTo>
                    <a:pt x="1175" y="171"/>
                  </a:lnTo>
                  <a:lnTo>
                    <a:pt x="1128" y="147"/>
                  </a:lnTo>
                  <a:lnTo>
                    <a:pt x="1078" y="127"/>
                  </a:lnTo>
                  <a:lnTo>
                    <a:pt x="1027" y="112"/>
                  </a:lnTo>
                  <a:lnTo>
                    <a:pt x="973" y="103"/>
                  </a:lnTo>
                  <a:lnTo>
                    <a:pt x="917" y="100"/>
                  </a:lnTo>
                  <a:close/>
                  <a:moveTo>
                    <a:pt x="917" y="0"/>
                  </a:moveTo>
                  <a:lnTo>
                    <a:pt x="979" y="3"/>
                  </a:lnTo>
                  <a:lnTo>
                    <a:pt x="1040" y="11"/>
                  </a:lnTo>
                  <a:lnTo>
                    <a:pt x="1099" y="27"/>
                  </a:lnTo>
                  <a:lnTo>
                    <a:pt x="1155" y="47"/>
                  </a:lnTo>
                  <a:lnTo>
                    <a:pt x="1209" y="74"/>
                  </a:lnTo>
                  <a:lnTo>
                    <a:pt x="1260" y="104"/>
                  </a:lnTo>
                  <a:lnTo>
                    <a:pt x="1307" y="140"/>
                  </a:lnTo>
                  <a:lnTo>
                    <a:pt x="1350" y="179"/>
                  </a:lnTo>
                  <a:lnTo>
                    <a:pt x="1390" y="224"/>
                  </a:lnTo>
                  <a:lnTo>
                    <a:pt x="1425" y="272"/>
                  </a:lnTo>
                  <a:lnTo>
                    <a:pt x="1457" y="322"/>
                  </a:lnTo>
                  <a:lnTo>
                    <a:pt x="1482" y="376"/>
                  </a:lnTo>
                  <a:lnTo>
                    <a:pt x="1503" y="432"/>
                  </a:lnTo>
                  <a:lnTo>
                    <a:pt x="1518" y="492"/>
                  </a:lnTo>
                  <a:lnTo>
                    <a:pt x="1528" y="553"/>
                  </a:lnTo>
                  <a:lnTo>
                    <a:pt x="1531" y="615"/>
                  </a:lnTo>
                  <a:lnTo>
                    <a:pt x="1528" y="679"/>
                  </a:lnTo>
                  <a:lnTo>
                    <a:pt x="1518" y="739"/>
                  </a:lnTo>
                  <a:lnTo>
                    <a:pt x="1503" y="799"/>
                  </a:lnTo>
                  <a:lnTo>
                    <a:pt x="1482" y="855"/>
                  </a:lnTo>
                  <a:lnTo>
                    <a:pt x="1457" y="909"/>
                  </a:lnTo>
                  <a:lnTo>
                    <a:pt x="1425" y="959"/>
                  </a:lnTo>
                  <a:lnTo>
                    <a:pt x="1390" y="1007"/>
                  </a:lnTo>
                  <a:lnTo>
                    <a:pt x="1350" y="1051"/>
                  </a:lnTo>
                  <a:lnTo>
                    <a:pt x="1307" y="1091"/>
                  </a:lnTo>
                  <a:lnTo>
                    <a:pt x="1260" y="1127"/>
                  </a:lnTo>
                  <a:lnTo>
                    <a:pt x="1209" y="1157"/>
                  </a:lnTo>
                  <a:lnTo>
                    <a:pt x="1155" y="1183"/>
                  </a:lnTo>
                  <a:lnTo>
                    <a:pt x="1099" y="1204"/>
                  </a:lnTo>
                  <a:lnTo>
                    <a:pt x="1040" y="1219"/>
                  </a:lnTo>
                  <a:lnTo>
                    <a:pt x="979" y="1228"/>
                  </a:lnTo>
                  <a:lnTo>
                    <a:pt x="917" y="1231"/>
                  </a:lnTo>
                  <a:lnTo>
                    <a:pt x="860" y="1229"/>
                  </a:lnTo>
                  <a:lnTo>
                    <a:pt x="805" y="1221"/>
                  </a:lnTo>
                  <a:lnTo>
                    <a:pt x="750" y="1208"/>
                  </a:lnTo>
                  <a:lnTo>
                    <a:pt x="698" y="1191"/>
                  </a:lnTo>
                  <a:lnTo>
                    <a:pt x="647" y="1169"/>
                  </a:lnTo>
                  <a:lnTo>
                    <a:pt x="599" y="1142"/>
                  </a:lnTo>
                  <a:lnTo>
                    <a:pt x="552" y="1111"/>
                  </a:lnTo>
                  <a:lnTo>
                    <a:pt x="508" y="1076"/>
                  </a:lnTo>
                  <a:lnTo>
                    <a:pt x="468" y="1036"/>
                  </a:lnTo>
                  <a:lnTo>
                    <a:pt x="37" y="932"/>
                  </a:lnTo>
                  <a:lnTo>
                    <a:pt x="24" y="927"/>
                  </a:lnTo>
                  <a:lnTo>
                    <a:pt x="12" y="917"/>
                  </a:lnTo>
                  <a:lnTo>
                    <a:pt x="5" y="905"/>
                  </a:lnTo>
                  <a:lnTo>
                    <a:pt x="0" y="891"/>
                  </a:lnTo>
                  <a:lnTo>
                    <a:pt x="0" y="876"/>
                  </a:lnTo>
                  <a:lnTo>
                    <a:pt x="4" y="862"/>
                  </a:lnTo>
                  <a:lnTo>
                    <a:pt x="11" y="850"/>
                  </a:lnTo>
                  <a:lnTo>
                    <a:pt x="22" y="840"/>
                  </a:lnTo>
                  <a:lnTo>
                    <a:pt x="304" y="657"/>
                  </a:lnTo>
                  <a:lnTo>
                    <a:pt x="302" y="615"/>
                  </a:lnTo>
                  <a:lnTo>
                    <a:pt x="305" y="552"/>
                  </a:lnTo>
                  <a:lnTo>
                    <a:pt x="315" y="492"/>
                  </a:lnTo>
                  <a:lnTo>
                    <a:pt x="330" y="432"/>
                  </a:lnTo>
                  <a:lnTo>
                    <a:pt x="351" y="375"/>
                  </a:lnTo>
                  <a:lnTo>
                    <a:pt x="377" y="322"/>
                  </a:lnTo>
                  <a:lnTo>
                    <a:pt x="408" y="272"/>
                  </a:lnTo>
                  <a:lnTo>
                    <a:pt x="442" y="224"/>
                  </a:lnTo>
                  <a:lnTo>
                    <a:pt x="483" y="179"/>
                  </a:lnTo>
                  <a:lnTo>
                    <a:pt x="526" y="140"/>
                  </a:lnTo>
                  <a:lnTo>
                    <a:pt x="573" y="104"/>
                  </a:lnTo>
                  <a:lnTo>
                    <a:pt x="624" y="74"/>
                  </a:lnTo>
                  <a:lnTo>
                    <a:pt x="678" y="47"/>
                  </a:lnTo>
                  <a:lnTo>
                    <a:pt x="735" y="27"/>
                  </a:lnTo>
                  <a:lnTo>
                    <a:pt x="793" y="11"/>
                  </a:lnTo>
                  <a:lnTo>
                    <a:pt x="854" y="3"/>
                  </a:lnTo>
                  <a:lnTo>
                    <a:pt x="91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9" name="Freeform 8"/>
            <p:cNvSpPr>
              <a:spLocks/>
            </p:cNvSpPr>
            <p:nvPr/>
          </p:nvSpPr>
          <p:spPr bwMode="auto">
            <a:xfrm>
              <a:off x="8789988" y="1300163"/>
              <a:ext cx="33338" cy="96838"/>
            </a:xfrm>
            <a:custGeom>
              <a:avLst/>
              <a:gdLst>
                <a:gd name="T0" fmla="*/ 11 w 107"/>
                <a:gd name="T1" fmla="*/ 0 h 307"/>
                <a:gd name="T2" fmla="*/ 96 w 107"/>
                <a:gd name="T3" fmla="*/ 0 h 307"/>
                <a:gd name="T4" fmla="*/ 99 w 107"/>
                <a:gd name="T5" fmla="*/ 2 h 307"/>
                <a:gd name="T6" fmla="*/ 103 w 107"/>
                <a:gd name="T7" fmla="*/ 3 h 307"/>
                <a:gd name="T8" fmla="*/ 105 w 107"/>
                <a:gd name="T9" fmla="*/ 6 h 307"/>
                <a:gd name="T10" fmla="*/ 106 w 107"/>
                <a:gd name="T11" fmla="*/ 8 h 307"/>
                <a:gd name="T12" fmla="*/ 107 w 107"/>
                <a:gd name="T13" fmla="*/ 12 h 307"/>
                <a:gd name="T14" fmla="*/ 107 w 107"/>
                <a:gd name="T15" fmla="*/ 297 h 307"/>
                <a:gd name="T16" fmla="*/ 106 w 107"/>
                <a:gd name="T17" fmla="*/ 300 h 307"/>
                <a:gd name="T18" fmla="*/ 105 w 107"/>
                <a:gd name="T19" fmla="*/ 303 h 307"/>
                <a:gd name="T20" fmla="*/ 103 w 107"/>
                <a:gd name="T21" fmla="*/ 305 h 307"/>
                <a:gd name="T22" fmla="*/ 99 w 107"/>
                <a:gd name="T23" fmla="*/ 307 h 307"/>
                <a:gd name="T24" fmla="*/ 96 w 107"/>
                <a:gd name="T25" fmla="*/ 307 h 307"/>
                <a:gd name="T26" fmla="*/ 11 w 107"/>
                <a:gd name="T27" fmla="*/ 307 h 307"/>
                <a:gd name="T28" fmla="*/ 8 w 107"/>
                <a:gd name="T29" fmla="*/ 307 h 307"/>
                <a:gd name="T30" fmla="*/ 5 w 107"/>
                <a:gd name="T31" fmla="*/ 305 h 307"/>
                <a:gd name="T32" fmla="*/ 2 w 107"/>
                <a:gd name="T33" fmla="*/ 303 h 307"/>
                <a:gd name="T34" fmla="*/ 0 w 107"/>
                <a:gd name="T35" fmla="*/ 300 h 307"/>
                <a:gd name="T36" fmla="*/ 0 w 107"/>
                <a:gd name="T37" fmla="*/ 297 h 307"/>
                <a:gd name="T38" fmla="*/ 0 w 107"/>
                <a:gd name="T39" fmla="*/ 12 h 307"/>
                <a:gd name="T40" fmla="*/ 0 w 107"/>
                <a:gd name="T41" fmla="*/ 8 h 307"/>
                <a:gd name="T42" fmla="*/ 2 w 107"/>
                <a:gd name="T43" fmla="*/ 6 h 307"/>
                <a:gd name="T44" fmla="*/ 5 w 107"/>
                <a:gd name="T45" fmla="*/ 3 h 307"/>
                <a:gd name="T46" fmla="*/ 8 w 107"/>
                <a:gd name="T47" fmla="*/ 2 h 307"/>
                <a:gd name="T48" fmla="*/ 11 w 107"/>
                <a:gd name="T49" fmla="*/ 0 h 3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07" h="307">
                  <a:moveTo>
                    <a:pt x="11" y="0"/>
                  </a:moveTo>
                  <a:lnTo>
                    <a:pt x="96" y="0"/>
                  </a:lnTo>
                  <a:lnTo>
                    <a:pt x="99" y="2"/>
                  </a:lnTo>
                  <a:lnTo>
                    <a:pt x="103" y="3"/>
                  </a:lnTo>
                  <a:lnTo>
                    <a:pt x="105" y="6"/>
                  </a:lnTo>
                  <a:lnTo>
                    <a:pt x="106" y="8"/>
                  </a:lnTo>
                  <a:lnTo>
                    <a:pt x="107" y="12"/>
                  </a:lnTo>
                  <a:lnTo>
                    <a:pt x="107" y="297"/>
                  </a:lnTo>
                  <a:lnTo>
                    <a:pt x="106" y="300"/>
                  </a:lnTo>
                  <a:lnTo>
                    <a:pt x="105" y="303"/>
                  </a:lnTo>
                  <a:lnTo>
                    <a:pt x="103" y="305"/>
                  </a:lnTo>
                  <a:lnTo>
                    <a:pt x="99" y="307"/>
                  </a:lnTo>
                  <a:lnTo>
                    <a:pt x="96" y="307"/>
                  </a:lnTo>
                  <a:lnTo>
                    <a:pt x="11" y="307"/>
                  </a:lnTo>
                  <a:lnTo>
                    <a:pt x="8" y="307"/>
                  </a:lnTo>
                  <a:lnTo>
                    <a:pt x="5" y="305"/>
                  </a:lnTo>
                  <a:lnTo>
                    <a:pt x="2" y="303"/>
                  </a:lnTo>
                  <a:lnTo>
                    <a:pt x="0" y="300"/>
                  </a:lnTo>
                  <a:lnTo>
                    <a:pt x="0" y="297"/>
                  </a:lnTo>
                  <a:lnTo>
                    <a:pt x="0" y="12"/>
                  </a:lnTo>
                  <a:lnTo>
                    <a:pt x="0" y="8"/>
                  </a:lnTo>
                  <a:lnTo>
                    <a:pt x="2" y="6"/>
                  </a:lnTo>
                  <a:lnTo>
                    <a:pt x="5" y="3"/>
                  </a:lnTo>
                  <a:lnTo>
                    <a:pt x="8" y="2"/>
                  </a:lnTo>
                  <a:lnTo>
                    <a:pt x="1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0" name="Freeform 9"/>
            <p:cNvSpPr>
              <a:spLocks/>
            </p:cNvSpPr>
            <p:nvPr/>
          </p:nvSpPr>
          <p:spPr bwMode="auto">
            <a:xfrm>
              <a:off x="8859838" y="1262063"/>
              <a:ext cx="33338" cy="134938"/>
            </a:xfrm>
            <a:custGeom>
              <a:avLst/>
              <a:gdLst>
                <a:gd name="T0" fmla="*/ 11 w 106"/>
                <a:gd name="T1" fmla="*/ 0 h 424"/>
                <a:gd name="T2" fmla="*/ 96 w 106"/>
                <a:gd name="T3" fmla="*/ 0 h 424"/>
                <a:gd name="T4" fmla="*/ 100 w 106"/>
                <a:gd name="T5" fmla="*/ 1 h 424"/>
                <a:gd name="T6" fmla="*/ 102 w 106"/>
                <a:gd name="T7" fmla="*/ 2 h 424"/>
                <a:gd name="T8" fmla="*/ 105 w 106"/>
                <a:gd name="T9" fmla="*/ 4 h 424"/>
                <a:gd name="T10" fmla="*/ 106 w 106"/>
                <a:gd name="T11" fmla="*/ 7 h 424"/>
                <a:gd name="T12" fmla="*/ 106 w 106"/>
                <a:gd name="T13" fmla="*/ 11 h 424"/>
                <a:gd name="T14" fmla="*/ 106 w 106"/>
                <a:gd name="T15" fmla="*/ 414 h 424"/>
                <a:gd name="T16" fmla="*/ 106 w 106"/>
                <a:gd name="T17" fmla="*/ 417 h 424"/>
                <a:gd name="T18" fmla="*/ 105 w 106"/>
                <a:gd name="T19" fmla="*/ 420 h 424"/>
                <a:gd name="T20" fmla="*/ 102 w 106"/>
                <a:gd name="T21" fmla="*/ 422 h 424"/>
                <a:gd name="T22" fmla="*/ 100 w 106"/>
                <a:gd name="T23" fmla="*/ 424 h 424"/>
                <a:gd name="T24" fmla="*/ 96 w 106"/>
                <a:gd name="T25" fmla="*/ 424 h 424"/>
                <a:gd name="T26" fmla="*/ 11 w 106"/>
                <a:gd name="T27" fmla="*/ 424 h 424"/>
                <a:gd name="T28" fmla="*/ 7 w 106"/>
                <a:gd name="T29" fmla="*/ 424 h 424"/>
                <a:gd name="T30" fmla="*/ 5 w 106"/>
                <a:gd name="T31" fmla="*/ 422 h 424"/>
                <a:gd name="T32" fmla="*/ 2 w 106"/>
                <a:gd name="T33" fmla="*/ 420 h 424"/>
                <a:gd name="T34" fmla="*/ 1 w 106"/>
                <a:gd name="T35" fmla="*/ 417 h 424"/>
                <a:gd name="T36" fmla="*/ 0 w 106"/>
                <a:gd name="T37" fmla="*/ 414 h 424"/>
                <a:gd name="T38" fmla="*/ 0 w 106"/>
                <a:gd name="T39" fmla="*/ 11 h 424"/>
                <a:gd name="T40" fmla="*/ 1 w 106"/>
                <a:gd name="T41" fmla="*/ 7 h 424"/>
                <a:gd name="T42" fmla="*/ 2 w 106"/>
                <a:gd name="T43" fmla="*/ 4 h 424"/>
                <a:gd name="T44" fmla="*/ 5 w 106"/>
                <a:gd name="T45" fmla="*/ 2 h 424"/>
                <a:gd name="T46" fmla="*/ 7 w 106"/>
                <a:gd name="T47" fmla="*/ 1 h 424"/>
                <a:gd name="T48" fmla="*/ 11 w 106"/>
                <a:gd name="T49" fmla="*/ 0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06" h="424">
                  <a:moveTo>
                    <a:pt x="11" y="0"/>
                  </a:moveTo>
                  <a:lnTo>
                    <a:pt x="96" y="0"/>
                  </a:lnTo>
                  <a:lnTo>
                    <a:pt x="100" y="1"/>
                  </a:lnTo>
                  <a:lnTo>
                    <a:pt x="102" y="2"/>
                  </a:lnTo>
                  <a:lnTo>
                    <a:pt x="105" y="4"/>
                  </a:lnTo>
                  <a:lnTo>
                    <a:pt x="106" y="7"/>
                  </a:lnTo>
                  <a:lnTo>
                    <a:pt x="106" y="11"/>
                  </a:lnTo>
                  <a:lnTo>
                    <a:pt x="106" y="414"/>
                  </a:lnTo>
                  <a:lnTo>
                    <a:pt x="106" y="417"/>
                  </a:lnTo>
                  <a:lnTo>
                    <a:pt x="105" y="420"/>
                  </a:lnTo>
                  <a:lnTo>
                    <a:pt x="102" y="422"/>
                  </a:lnTo>
                  <a:lnTo>
                    <a:pt x="100" y="424"/>
                  </a:lnTo>
                  <a:lnTo>
                    <a:pt x="96" y="424"/>
                  </a:lnTo>
                  <a:lnTo>
                    <a:pt x="11" y="424"/>
                  </a:lnTo>
                  <a:lnTo>
                    <a:pt x="7" y="424"/>
                  </a:lnTo>
                  <a:lnTo>
                    <a:pt x="5" y="422"/>
                  </a:lnTo>
                  <a:lnTo>
                    <a:pt x="2" y="420"/>
                  </a:lnTo>
                  <a:lnTo>
                    <a:pt x="1" y="417"/>
                  </a:lnTo>
                  <a:lnTo>
                    <a:pt x="0" y="414"/>
                  </a:lnTo>
                  <a:lnTo>
                    <a:pt x="0" y="11"/>
                  </a:lnTo>
                  <a:lnTo>
                    <a:pt x="1" y="7"/>
                  </a:lnTo>
                  <a:lnTo>
                    <a:pt x="2" y="4"/>
                  </a:lnTo>
                  <a:lnTo>
                    <a:pt x="5" y="2"/>
                  </a:lnTo>
                  <a:lnTo>
                    <a:pt x="7" y="1"/>
                  </a:lnTo>
                  <a:lnTo>
                    <a:pt x="1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1" name="Freeform 10"/>
            <p:cNvSpPr>
              <a:spLocks/>
            </p:cNvSpPr>
            <p:nvPr/>
          </p:nvSpPr>
          <p:spPr bwMode="auto">
            <a:xfrm>
              <a:off x="8926513" y="1189038"/>
              <a:ext cx="33338" cy="207963"/>
            </a:xfrm>
            <a:custGeom>
              <a:avLst/>
              <a:gdLst>
                <a:gd name="T0" fmla="*/ 10 w 106"/>
                <a:gd name="T1" fmla="*/ 0 h 653"/>
                <a:gd name="T2" fmla="*/ 96 w 106"/>
                <a:gd name="T3" fmla="*/ 0 h 653"/>
                <a:gd name="T4" fmla="*/ 99 w 106"/>
                <a:gd name="T5" fmla="*/ 1 h 653"/>
                <a:gd name="T6" fmla="*/ 102 w 106"/>
                <a:gd name="T7" fmla="*/ 3 h 653"/>
                <a:gd name="T8" fmla="*/ 104 w 106"/>
                <a:gd name="T9" fmla="*/ 5 h 653"/>
                <a:gd name="T10" fmla="*/ 105 w 106"/>
                <a:gd name="T11" fmla="*/ 8 h 653"/>
                <a:gd name="T12" fmla="*/ 106 w 106"/>
                <a:gd name="T13" fmla="*/ 11 h 653"/>
                <a:gd name="T14" fmla="*/ 106 w 106"/>
                <a:gd name="T15" fmla="*/ 643 h 653"/>
                <a:gd name="T16" fmla="*/ 105 w 106"/>
                <a:gd name="T17" fmla="*/ 646 h 653"/>
                <a:gd name="T18" fmla="*/ 104 w 106"/>
                <a:gd name="T19" fmla="*/ 649 h 653"/>
                <a:gd name="T20" fmla="*/ 102 w 106"/>
                <a:gd name="T21" fmla="*/ 651 h 653"/>
                <a:gd name="T22" fmla="*/ 99 w 106"/>
                <a:gd name="T23" fmla="*/ 653 h 653"/>
                <a:gd name="T24" fmla="*/ 96 w 106"/>
                <a:gd name="T25" fmla="*/ 653 h 653"/>
                <a:gd name="T26" fmla="*/ 10 w 106"/>
                <a:gd name="T27" fmla="*/ 653 h 653"/>
                <a:gd name="T28" fmla="*/ 7 w 106"/>
                <a:gd name="T29" fmla="*/ 653 h 653"/>
                <a:gd name="T30" fmla="*/ 4 w 106"/>
                <a:gd name="T31" fmla="*/ 651 h 653"/>
                <a:gd name="T32" fmla="*/ 2 w 106"/>
                <a:gd name="T33" fmla="*/ 649 h 653"/>
                <a:gd name="T34" fmla="*/ 0 w 106"/>
                <a:gd name="T35" fmla="*/ 646 h 653"/>
                <a:gd name="T36" fmla="*/ 0 w 106"/>
                <a:gd name="T37" fmla="*/ 643 h 653"/>
                <a:gd name="T38" fmla="*/ 0 w 106"/>
                <a:gd name="T39" fmla="*/ 11 h 653"/>
                <a:gd name="T40" fmla="*/ 0 w 106"/>
                <a:gd name="T41" fmla="*/ 8 h 653"/>
                <a:gd name="T42" fmla="*/ 2 w 106"/>
                <a:gd name="T43" fmla="*/ 5 h 653"/>
                <a:gd name="T44" fmla="*/ 4 w 106"/>
                <a:gd name="T45" fmla="*/ 3 h 653"/>
                <a:gd name="T46" fmla="*/ 7 w 106"/>
                <a:gd name="T47" fmla="*/ 1 h 653"/>
                <a:gd name="T48" fmla="*/ 10 w 106"/>
                <a:gd name="T49" fmla="*/ 0 h 6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06" h="653">
                  <a:moveTo>
                    <a:pt x="10" y="0"/>
                  </a:moveTo>
                  <a:lnTo>
                    <a:pt x="96" y="0"/>
                  </a:lnTo>
                  <a:lnTo>
                    <a:pt x="99" y="1"/>
                  </a:lnTo>
                  <a:lnTo>
                    <a:pt x="102" y="3"/>
                  </a:lnTo>
                  <a:lnTo>
                    <a:pt x="104" y="5"/>
                  </a:lnTo>
                  <a:lnTo>
                    <a:pt x="105" y="8"/>
                  </a:lnTo>
                  <a:lnTo>
                    <a:pt x="106" y="11"/>
                  </a:lnTo>
                  <a:lnTo>
                    <a:pt x="106" y="643"/>
                  </a:lnTo>
                  <a:lnTo>
                    <a:pt x="105" y="646"/>
                  </a:lnTo>
                  <a:lnTo>
                    <a:pt x="104" y="649"/>
                  </a:lnTo>
                  <a:lnTo>
                    <a:pt x="102" y="651"/>
                  </a:lnTo>
                  <a:lnTo>
                    <a:pt x="99" y="653"/>
                  </a:lnTo>
                  <a:lnTo>
                    <a:pt x="96" y="653"/>
                  </a:lnTo>
                  <a:lnTo>
                    <a:pt x="10" y="653"/>
                  </a:lnTo>
                  <a:lnTo>
                    <a:pt x="7" y="653"/>
                  </a:lnTo>
                  <a:lnTo>
                    <a:pt x="4" y="651"/>
                  </a:lnTo>
                  <a:lnTo>
                    <a:pt x="2" y="649"/>
                  </a:lnTo>
                  <a:lnTo>
                    <a:pt x="0" y="646"/>
                  </a:lnTo>
                  <a:lnTo>
                    <a:pt x="0" y="643"/>
                  </a:lnTo>
                  <a:lnTo>
                    <a:pt x="0" y="11"/>
                  </a:lnTo>
                  <a:lnTo>
                    <a:pt x="0" y="8"/>
                  </a:lnTo>
                  <a:lnTo>
                    <a:pt x="2" y="5"/>
                  </a:lnTo>
                  <a:lnTo>
                    <a:pt x="4" y="3"/>
                  </a:lnTo>
                  <a:lnTo>
                    <a:pt x="7" y="1"/>
                  </a:lnTo>
                  <a:lnTo>
                    <a:pt x="1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74" name="Group 73"/>
          <p:cNvGrpSpPr/>
          <p:nvPr/>
        </p:nvGrpSpPr>
        <p:grpSpPr>
          <a:xfrm>
            <a:off x="7370493" y="1920942"/>
            <a:ext cx="639319" cy="583036"/>
            <a:chOff x="7693025" y="1104900"/>
            <a:chExt cx="703263" cy="641350"/>
          </a:xfrm>
          <a:solidFill>
            <a:schemeClr val="bg1"/>
          </a:solidFill>
        </p:grpSpPr>
        <p:sp>
          <p:nvSpPr>
            <p:cNvPr id="75" name="Freeform 48"/>
            <p:cNvSpPr>
              <a:spLocks noEditPoints="1"/>
            </p:cNvSpPr>
            <p:nvPr/>
          </p:nvSpPr>
          <p:spPr bwMode="auto">
            <a:xfrm>
              <a:off x="7948613" y="1158875"/>
              <a:ext cx="190500" cy="206375"/>
            </a:xfrm>
            <a:custGeom>
              <a:avLst/>
              <a:gdLst>
                <a:gd name="T0" fmla="*/ 458 w 959"/>
                <a:gd name="T1" fmla="*/ 628 h 1040"/>
                <a:gd name="T2" fmla="*/ 345 w 959"/>
                <a:gd name="T3" fmla="*/ 904 h 1040"/>
                <a:gd name="T4" fmla="*/ 614 w 959"/>
                <a:gd name="T5" fmla="*/ 905 h 1040"/>
                <a:gd name="T6" fmla="*/ 503 w 959"/>
                <a:gd name="T7" fmla="*/ 628 h 1040"/>
                <a:gd name="T8" fmla="*/ 514 w 959"/>
                <a:gd name="T9" fmla="*/ 585 h 1040"/>
                <a:gd name="T10" fmla="*/ 446 w 959"/>
                <a:gd name="T11" fmla="*/ 585 h 1040"/>
                <a:gd name="T12" fmla="*/ 480 w 959"/>
                <a:gd name="T13" fmla="*/ 0 h 1040"/>
                <a:gd name="T14" fmla="*/ 557 w 959"/>
                <a:gd name="T15" fmla="*/ 12 h 1040"/>
                <a:gd name="T16" fmla="*/ 625 w 959"/>
                <a:gd name="T17" fmla="*/ 44 h 1040"/>
                <a:gd name="T18" fmla="*/ 680 w 959"/>
                <a:gd name="T19" fmla="*/ 93 h 1040"/>
                <a:gd name="T20" fmla="*/ 721 w 959"/>
                <a:gd name="T21" fmla="*/ 155 h 1040"/>
                <a:gd name="T22" fmla="*/ 742 w 959"/>
                <a:gd name="T23" fmla="*/ 229 h 1040"/>
                <a:gd name="T24" fmla="*/ 742 w 959"/>
                <a:gd name="T25" fmla="*/ 309 h 1040"/>
                <a:gd name="T26" fmla="*/ 722 w 959"/>
                <a:gd name="T27" fmla="*/ 389 h 1040"/>
                <a:gd name="T28" fmla="*/ 683 w 959"/>
                <a:gd name="T29" fmla="*/ 463 h 1040"/>
                <a:gd name="T30" fmla="*/ 630 w 959"/>
                <a:gd name="T31" fmla="*/ 525 h 1040"/>
                <a:gd name="T32" fmla="*/ 650 w 959"/>
                <a:gd name="T33" fmla="*/ 566 h 1040"/>
                <a:gd name="T34" fmla="*/ 742 w 959"/>
                <a:gd name="T35" fmla="*/ 611 h 1040"/>
                <a:gd name="T36" fmla="*/ 823 w 959"/>
                <a:gd name="T37" fmla="*/ 670 h 1040"/>
                <a:gd name="T38" fmla="*/ 887 w 959"/>
                <a:gd name="T39" fmla="*/ 740 h 1040"/>
                <a:gd name="T40" fmla="*/ 932 w 959"/>
                <a:gd name="T41" fmla="*/ 813 h 1040"/>
                <a:gd name="T42" fmla="*/ 957 w 959"/>
                <a:gd name="T43" fmla="*/ 886 h 1040"/>
                <a:gd name="T44" fmla="*/ 956 w 959"/>
                <a:gd name="T45" fmla="*/ 937 h 1040"/>
                <a:gd name="T46" fmla="*/ 929 w 959"/>
                <a:gd name="T47" fmla="*/ 966 h 1040"/>
                <a:gd name="T48" fmla="*/ 878 w 959"/>
                <a:gd name="T49" fmla="*/ 991 h 1040"/>
                <a:gd name="T50" fmla="*/ 809 w 959"/>
                <a:gd name="T51" fmla="*/ 1011 h 1040"/>
                <a:gd name="T52" fmla="*/ 726 w 959"/>
                <a:gd name="T53" fmla="*/ 1025 h 1040"/>
                <a:gd name="T54" fmla="*/ 631 w 959"/>
                <a:gd name="T55" fmla="*/ 1035 h 1040"/>
                <a:gd name="T56" fmla="*/ 531 w 959"/>
                <a:gd name="T57" fmla="*/ 1040 h 1040"/>
                <a:gd name="T58" fmla="*/ 429 w 959"/>
                <a:gd name="T59" fmla="*/ 1040 h 1040"/>
                <a:gd name="T60" fmla="*/ 328 w 959"/>
                <a:gd name="T61" fmla="*/ 1035 h 1040"/>
                <a:gd name="T62" fmla="*/ 233 w 959"/>
                <a:gd name="T63" fmla="*/ 1025 h 1040"/>
                <a:gd name="T64" fmla="*/ 150 w 959"/>
                <a:gd name="T65" fmla="*/ 1011 h 1040"/>
                <a:gd name="T66" fmla="*/ 81 w 959"/>
                <a:gd name="T67" fmla="*/ 991 h 1040"/>
                <a:gd name="T68" fmla="*/ 30 w 959"/>
                <a:gd name="T69" fmla="*/ 966 h 1040"/>
                <a:gd name="T70" fmla="*/ 3 w 959"/>
                <a:gd name="T71" fmla="*/ 937 h 1040"/>
                <a:gd name="T72" fmla="*/ 3 w 959"/>
                <a:gd name="T73" fmla="*/ 886 h 1040"/>
                <a:gd name="T74" fmla="*/ 27 w 959"/>
                <a:gd name="T75" fmla="*/ 813 h 1040"/>
                <a:gd name="T76" fmla="*/ 73 w 959"/>
                <a:gd name="T77" fmla="*/ 740 h 1040"/>
                <a:gd name="T78" fmla="*/ 137 w 959"/>
                <a:gd name="T79" fmla="*/ 670 h 1040"/>
                <a:gd name="T80" fmla="*/ 217 w 959"/>
                <a:gd name="T81" fmla="*/ 611 h 1040"/>
                <a:gd name="T82" fmla="*/ 311 w 959"/>
                <a:gd name="T83" fmla="*/ 566 h 1040"/>
                <a:gd name="T84" fmla="*/ 330 w 959"/>
                <a:gd name="T85" fmla="*/ 525 h 1040"/>
                <a:gd name="T86" fmla="*/ 277 w 959"/>
                <a:gd name="T87" fmla="*/ 463 h 1040"/>
                <a:gd name="T88" fmla="*/ 239 w 959"/>
                <a:gd name="T89" fmla="*/ 389 h 1040"/>
                <a:gd name="T90" fmla="*/ 218 w 959"/>
                <a:gd name="T91" fmla="*/ 309 h 1040"/>
                <a:gd name="T92" fmla="*/ 218 w 959"/>
                <a:gd name="T93" fmla="*/ 229 h 1040"/>
                <a:gd name="T94" fmla="*/ 240 w 959"/>
                <a:gd name="T95" fmla="*/ 155 h 1040"/>
                <a:gd name="T96" fmla="*/ 280 w 959"/>
                <a:gd name="T97" fmla="*/ 93 h 1040"/>
                <a:gd name="T98" fmla="*/ 336 w 959"/>
                <a:gd name="T99" fmla="*/ 44 h 1040"/>
                <a:gd name="T100" fmla="*/ 404 w 959"/>
                <a:gd name="T101" fmla="*/ 12 h 1040"/>
                <a:gd name="T102" fmla="*/ 480 w 959"/>
                <a:gd name="T103" fmla="*/ 0 h 10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959" h="1040">
                  <a:moveTo>
                    <a:pt x="413" y="576"/>
                  </a:moveTo>
                  <a:lnTo>
                    <a:pt x="458" y="628"/>
                  </a:lnTo>
                  <a:lnTo>
                    <a:pt x="459" y="628"/>
                  </a:lnTo>
                  <a:lnTo>
                    <a:pt x="345" y="904"/>
                  </a:lnTo>
                  <a:lnTo>
                    <a:pt x="480" y="1040"/>
                  </a:lnTo>
                  <a:lnTo>
                    <a:pt x="614" y="905"/>
                  </a:lnTo>
                  <a:lnTo>
                    <a:pt x="502" y="628"/>
                  </a:lnTo>
                  <a:lnTo>
                    <a:pt x="503" y="628"/>
                  </a:lnTo>
                  <a:lnTo>
                    <a:pt x="546" y="576"/>
                  </a:lnTo>
                  <a:lnTo>
                    <a:pt x="514" y="585"/>
                  </a:lnTo>
                  <a:lnTo>
                    <a:pt x="480" y="588"/>
                  </a:lnTo>
                  <a:lnTo>
                    <a:pt x="446" y="585"/>
                  </a:lnTo>
                  <a:lnTo>
                    <a:pt x="413" y="576"/>
                  </a:lnTo>
                  <a:close/>
                  <a:moveTo>
                    <a:pt x="480" y="0"/>
                  </a:moveTo>
                  <a:lnTo>
                    <a:pt x="519" y="4"/>
                  </a:lnTo>
                  <a:lnTo>
                    <a:pt x="557" y="12"/>
                  </a:lnTo>
                  <a:lnTo>
                    <a:pt x="591" y="25"/>
                  </a:lnTo>
                  <a:lnTo>
                    <a:pt x="625" y="44"/>
                  </a:lnTo>
                  <a:lnTo>
                    <a:pt x="654" y="67"/>
                  </a:lnTo>
                  <a:lnTo>
                    <a:pt x="680" y="93"/>
                  </a:lnTo>
                  <a:lnTo>
                    <a:pt x="703" y="123"/>
                  </a:lnTo>
                  <a:lnTo>
                    <a:pt x="721" y="155"/>
                  </a:lnTo>
                  <a:lnTo>
                    <a:pt x="734" y="191"/>
                  </a:lnTo>
                  <a:lnTo>
                    <a:pt x="742" y="229"/>
                  </a:lnTo>
                  <a:lnTo>
                    <a:pt x="746" y="269"/>
                  </a:lnTo>
                  <a:lnTo>
                    <a:pt x="742" y="309"/>
                  </a:lnTo>
                  <a:lnTo>
                    <a:pt x="735" y="348"/>
                  </a:lnTo>
                  <a:lnTo>
                    <a:pt x="722" y="389"/>
                  </a:lnTo>
                  <a:lnTo>
                    <a:pt x="705" y="427"/>
                  </a:lnTo>
                  <a:lnTo>
                    <a:pt x="683" y="463"/>
                  </a:lnTo>
                  <a:lnTo>
                    <a:pt x="658" y="496"/>
                  </a:lnTo>
                  <a:lnTo>
                    <a:pt x="630" y="525"/>
                  </a:lnTo>
                  <a:lnTo>
                    <a:pt x="599" y="550"/>
                  </a:lnTo>
                  <a:lnTo>
                    <a:pt x="650" y="566"/>
                  </a:lnTo>
                  <a:lnTo>
                    <a:pt x="697" y="586"/>
                  </a:lnTo>
                  <a:lnTo>
                    <a:pt x="742" y="611"/>
                  </a:lnTo>
                  <a:lnTo>
                    <a:pt x="785" y="640"/>
                  </a:lnTo>
                  <a:lnTo>
                    <a:pt x="823" y="670"/>
                  </a:lnTo>
                  <a:lnTo>
                    <a:pt x="857" y="704"/>
                  </a:lnTo>
                  <a:lnTo>
                    <a:pt x="887" y="740"/>
                  </a:lnTo>
                  <a:lnTo>
                    <a:pt x="912" y="776"/>
                  </a:lnTo>
                  <a:lnTo>
                    <a:pt x="932" y="813"/>
                  </a:lnTo>
                  <a:lnTo>
                    <a:pt x="947" y="850"/>
                  </a:lnTo>
                  <a:lnTo>
                    <a:pt x="957" y="886"/>
                  </a:lnTo>
                  <a:lnTo>
                    <a:pt x="959" y="920"/>
                  </a:lnTo>
                  <a:lnTo>
                    <a:pt x="956" y="937"/>
                  </a:lnTo>
                  <a:lnTo>
                    <a:pt x="946" y="952"/>
                  </a:lnTo>
                  <a:lnTo>
                    <a:pt x="929" y="966"/>
                  </a:lnTo>
                  <a:lnTo>
                    <a:pt x="906" y="979"/>
                  </a:lnTo>
                  <a:lnTo>
                    <a:pt x="878" y="991"/>
                  </a:lnTo>
                  <a:lnTo>
                    <a:pt x="846" y="1001"/>
                  </a:lnTo>
                  <a:lnTo>
                    <a:pt x="809" y="1011"/>
                  </a:lnTo>
                  <a:lnTo>
                    <a:pt x="769" y="1018"/>
                  </a:lnTo>
                  <a:lnTo>
                    <a:pt x="726" y="1025"/>
                  </a:lnTo>
                  <a:lnTo>
                    <a:pt x="680" y="1030"/>
                  </a:lnTo>
                  <a:lnTo>
                    <a:pt x="631" y="1035"/>
                  </a:lnTo>
                  <a:lnTo>
                    <a:pt x="582" y="1038"/>
                  </a:lnTo>
                  <a:lnTo>
                    <a:pt x="531" y="1040"/>
                  </a:lnTo>
                  <a:lnTo>
                    <a:pt x="480" y="1040"/>
                  </a:lnTo>
                  <a:lnTo>
                    <a:pt x="429" y="1040"/>
                  </a:lnTo>
                  <a:lnTo>
                    <a:pt x="378" y="1038"/>
                  </a:lnTo>
                  <a:lnTo>
                    <a:pt x="328" y="1035"/>
                  </a:lnTo>
                  <a:lnTo>
                    <a:pt x="280" y="1030"/>
                  </a:lnTo>
                  <a:lnTo>
                    <a:pt x="233" y="1025"/>
                  </a:lnTo>
                  <a:lnTo>
                    <a:pt x="190" y="1018"/>
                  </a:lnTo>
                  <a:lnTo>
                    <a:pt x="150" y="1011"/>
                  </a:lnTo>
                  <a:lnTo>
                    <a:pt x="114" y="1001"/>
                  </a:lnTo>
                  <a:lnTo>
                    <a:pt x="81" y="991"/>
                  </a:lnTo>
                  <a:lnTo>
                    <a:pt x="53" y="979"/>
                  </a:lnTo>
                  <a:lnTo>
                    <a:pt x="30" y="966"/>
                  </a:lnTo>
                  <a:lnTo>
                    <a:pt x="14" y="952"/>
                  </a:lnTo>
                  <a:lnTo>
                    <a:pt x="3" y="937"/>
                  </a:lnTo>
                  <a:lnTo>
                    <a:pt x="0" y="920"/>
                  </a:lnTo>
                  <a:lnTo>
                    <a:pt x="3" y="886"/>
                  </a:lnTo>
                  <a:lnTo>
                    <a:pt x="12" y="850"/>
                  </a:lnTo>
                  <a:lnTo>
                    <a:pt x="27" y="813"/>
                  </a:lnTo>
                  <a:lnTo>
                    <a:pt x="48" y="776"/>
                  </a:lnTo>
                  <a:lnTo>
                    <a:pt x="73" y="740"/>
                  </a:lnTo>
                  <a:lnTo>
                    <a:pt x="103" y="704"/>
                  </a:lnTo>
                  <a:lnTo>
                    <a:pt x="137" y="670"/>
                  </a:lnTo>
                  <a:lnTo>
                    <a:pt x="175" y="640"/>
                  </a:lnTo>
                  <a:lnTo>
                    <a:pt x="217" y="611"/>
                  </a:lnTo>
                  <a:lnTo>
                    <a:pt x="262" y="586"/>
                  </a:lnTo>
                  <a:lnTo>
                    <a:pt x="311" y="566"/>
                  </a:lnTo>
                  <a:lnTo>
                    <a:pt x="362" y="550"/>
                  </a:lnTo>
                  <a:lnTo>
                    <a:pt x="330" y="525"/>
                  </a:lnTo>
                  <a:lnTo>
                    <a:pt x="302" y="496"/>
                  </a:lnTo>
                  <a:lnTo>
                    <a:pt x="277" y="463"/>
                  </a:lnTo>
                  <a:lnTo>
                    <a:pt x="256" y="427"/>
                  </a:lnTo>
                  <a:lnTo>
                    <a:pt x="239" y="389"/>
                  </a:lnTo>
                  <a:lnTo>
                    <a:pt x="226" y="348"/>
                  </a:lnTo>
                  <a:lnTo>
                    <a:pt x="218" y="309"/>
                  </a:lnTo>
                  <a:lnTo>
                    <a:pt x="215" y="269"/>
                  </a:lnTo>
                  <a:lnTo>
                    <a:pt x="218" y="229"/>
                  </a:lnTo>
                  <a:lnTo>
                    <a:pt x="226" y="191"/>
                  </a:lnTo>
                  <a:lnTo>
                    <a:pt x="240" y="155"/>
                  </a:lnTo>
                  <a:lnTo>
                    <a:pt x="258" y="123"/>
                  </a:lnTo>
                  <a:lnTo>
                    <a:pt x="280" y="93"/>
                  </a:lnTo>
                  <a:lnTo>
                    <a:pt x="307" y="67"/>
                  </a:lnTo>
                  <a:lnTo>
                    <a:pt x="336" y="44"/>
                  </a:lnTo>
                  <a:lnTo>
                    <a:pt x="368" y="25"/>
                  </a:lnTo>
                  <a:lnTo>
                    <a:pt x="404" y="12"/>
                  </a:lnTo>
                  <a:lnTo>
                    <a:pt x="440" y="4"/>
                  </a:lnTo>
                  <a:lnTo>
                    <a:pt x="48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6" name="Freeform 49"/>
            <p:cNvSpPr>
              <a:spLocks noEditPoints="1"/>
            </p:cNvSpPr>
            <p:nvPr/>
          </p:nvSpPr>
          <p:spPr bwMode="auto">
            <a:xfrm>
              <a:off x="7753350" y="1485900"/>
              <a:ext cx="190500" cy="206375"/>
            </a:xfrm>
            <a:custGeom>
              <a:avLst/>
              <a:gdLst>
                <a:gd name="T0" fmla="*/ 458 w 960"/>
                <a:gd name="T1" fmla="*/ 626 h 1038"/>
                <a:gd name="T2" fmla="*/ 346 w 960"/>
                <a:gd name="T3" fmla="*/ 902 h 1038"/>
                <a:gd name="T4" fmla="*/ 615 w 960"/>
                <a:gd name="T5" fmla="*/ 902 h 1038"/>
                <a:gd name="T6" fmla="*/ 503 w 960"/>
                <a:gd name="T7" fmla="*/ 626 h 1038"/>
                <a:gd name="T8" fmla="*/ 526 w 960"/>
                <a:gd name="T9" fmla="*/ 581 h 1038"/>
                <a:gd name="T10" fmla="*/ 480 w 960"/>
                <a:gd name="T11" fmla="*/ 587 h 1038"/>
                <a:gd name="T12" fmla="*/ 413 w 960"/>
                <a:gd name="T13" fmla="*/ 575 h 1038"/>
                <a:gd name="T14" fmla="*/ 520 w 960"/>
                <a:gd name="T15" fmla="*/ 2 h 1038"/>
                <a:gd name="T16" fmla="*/ 592 w 960"/>
                <a:gd name="T17" fmla="*/ 25 h 1038"/>
                <a:gd name="T18" fmla="*/ 654 w 960"/>
                <a:gd name="T19" fmla="*/ 65 h 1038"/>
                <a:gd name="T20" fmla="*/ 702 w 960"/>
                <a:gd name="T21" fmla="*/ 122 h 1038"/>
                <a:gd name="T22" fmla="*/ 734 w 960"/>
                <a:gd name="T23" fmla="*/ 191 h 1038"/>
                <a:gd name="T24" fmla="*/ 746 w 960"/>
                <a:gd name="T25" fmla="*/ 268 h 1038"/>
                <a:gd name="T26" fmla="*/ 735 w 960"/>
                <a:gd name="T27" fmla="*/ 348 h 1038"/>
                <a:gd name="T28" fmla="*/ 705 w 960"/>
                <a:gd name="T29" fmla="*/ 425 h 1038"/>
                <a:gd name="T30" fmla="*/ 658 w 960"/>
                <a:gd name="T31" fmla="*/ 494 h 1038"/>
                <a:gd name="T32" fmla="*/ 599 w 960"/>
                <a:gd name="T33" fmla="*/ 547 h 1038"/>
                <a:gd name="T34" fmla="*/ 698 w 960"/>
                <a:gd name="T35" fmla="*/ 585 h 1038"/>
                <a:gd name="T36" fmla="*/ 785 w 960"/>
                <a:gd name="T37" fmla="*/ 638 h 1038"/>
                <a:gd name="T38" fmla="*/ 858 w 960"/>
                <a:gd name="T39" fmla="*/ 703 h 1038"/>
                <a:gd name="T40" fmla="*/ 913 w 960"/>
                <a:gd name="T41" fmla="*/ 774 h 1038"/>
                <a:gd name="T42" fmla="*/ 948 w 960"/>
                <a:gd name="T43" fmla="*/ 849 h 1038"/>
                <a:gd name="T44" fmla="*/ 960 w 960"/>
                <a:gd name="T45" fmla="*/ 920 h 1038"/>
                <a:gd name="T46" fmla="*/ 946 w 960"/>
                <a:gd name="T47" fmla="*/ 951 h 1038"/>
                <a:gd name="T48" fmla="*/ 907 w 960"/>
                <a:gd name="T49" fmla="*/ 977 h 1038"/>
                <a:gd name="T50" fmla="*/ 847 w 960"/>
                <a:gd name="T51" fmla="*/ 1000 h 1038"/>
                <a:gd name="T52" fmla="*/ 770 w 960"/>
                <a:gd name="T53" fmla="*/ 1017 h 1038"/>
                <a:gd name="T54" fmla="*/ 681 w 960"/>
                <a:gd name="T55" fmla="*/ 1029 h 1038"/>
                <a:gd name="T56" fmla="*/ 583 w 960"/>
                <a:gd name="T57" fmla="*/ 1036 h 1038"/>
                <a:gd name="T58" fmla="*/ 480 w 960"/>
                <a:gd name="T59" fmla="*/ 1038 h 1038"/>
                <a:gd name="T60" fmla="*/ 379 w 960"/>
                <a:gd name="T61" fmla="*/ 1036 h 1038"/>
                <a:gd name="T62" fmla="*/ 281 w 960"/>
                <a:gd name="T63" fmla="*/ 1029 h 1038"/>
                <a:gd name="T64" fmla="*/ 191 w 960"/>
                <a:gd name="T65" fmla="*/ 1017 h 1038"/>
                <a:gd name="T66" fmla="*/ 113 w 960"/>
                <a:gd name="T67" fmla="*/ 1000 h 1038"/>
                <a:gd name="T68" fmla="*/ 54 w 960"/>
                <a:gd name="T69" fmla="*/ 977 h 1038"/>
                <a:gd name="T70" fmla="*/ 14 w 960"/>
                <a:gd name="T71" fmla="*/ 951 h 1038"/>
                <a:gd name="T72" fmla="*/ 0 w 960"/>
                <a:gd name="T73" fmla="*/ 920 h 1038"/>
                <a:gd name="T74" fmla="*/ 13 w 960"/>
                <a:gd name="T75" fmla="*/ 849 h 1038"/>
                <a:gd name="T76" fmla="*/ 48 w 960"/>
                <a:gd name="T77" fmla="*/ 774 h 1038"/>
                <a:gd name="T78" fmla="*/ 104 w 960"/>
                <a:gd name="T79" fmla="*/ 703 h 1038"/>
                <a:gd name="T80" fmla="*/ 176 w 960"/>
                <a:gd name="T81" fmla="*/ 638 h 1038"/>
                <a:gd name="T82" fmla="*/ 263 w 960"/>
                <a:gd name="T83" fmla="*/ 585 h 1038"/>
                <a:gd name="T84" fmla="*/ 362 w 960"/>
                <a:gd name="T85" fmla="*/ 547 h 1038"/>
                <a:gd name="T86" fmla="*/ 302 w 960"/>
                <a:gd name="T87" fmla="*/ 494 h 1038"/>
                <a:gd name="T88" fmla="*/ 256 w 960"/>
                <a:gd name="T89" fmla="*/ 425 h 1038"/>
                <a:gd name="T90" fmla="*/ 227 w 960"/>
                <a:gd name="T91" fmla="*/ 348 h 1038"/>
                <a:gd name="T92" fmla="*/ 216 w 960"/>
                <a:gd name="T93" fmla="*/ 268 h 1038"/>
                <a:gd name="T94" fmla="*/ 227 w 960"/>
                <a:gd name="T95" fmla="*/ 191 h 1038"/>
                <a:gd name="T96" fmla="*/ 258 w 960"/>
                <a:gd name="T97" fmla="*/ 122 h 1038"/>
                <a:gd name="T98" fmla="*/ 307 w 960"/>
                <a:gd name="T99" fmla="*/ 65 h 1038"/>
                <a:gd name="T100" fmla="*/ 369 w 960"/>
                <a:gd name="T101" fmla="*/ 25 h 1038"/>
                <a:gd name="T102" fmla="*/ 441 w 960"/>
                <a:gd name="T103" fmla="*/ 2 h 10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960" h="1038">
                  <a:moveTo>
                    <a:pt x="413" y="575"/>
                  </a:moveTo>
                  <a:lnTo>
                    <a:pt x="458" y="626"/>
                  </a:lnTo>
                  <a:lnTo>
                    <a:pt x="460" y="626"/>
                  </a:lnTo>
                  <a:lnTo>
                    <a:pt x="346" y="902"/>
                  </a:lnTo>
                  <a:lnTo>
                    <a:pt x="480" y="1038"/>
                  </a:lnTo>
                  <a:lnTo>
                    <a:pt x="615" y="902"/>
                  </a:lnTo>
                  <a:lnTo>
                    <a:pt x="502" y="626"/>
                  </a:lnTo>
                  <a:lnTo>
                    <a:pt x="503" y="626"/>
                  </a:lnTo>
                  <a:lnTo>
                    <a:pt x="547" y="575"/>
                  </a:lnTo>
                  <a:lnTo>
                    <a:pt x="526" y="581"/>
                  </a:lnTo>
                  <a:lnTo>
                    <a:pt x="503" y="586"/>
                  </a:lnTo>
                  <a:lnTo>
                    <a:pt x="480" y="587"/>
                  </a:lnTo>
                  <a:lnTo>
                    <a:pt x="447" y="583"/>
                  </a:lnTo>
                  <a:lnTo>
                    <a:pt x="413" y="575"/>
                  </a:lnTo>
                  <a:close/>
                  <a:moveTo>
                    <a:pt x="480" y="0"/>
                  </a:moveTo>
                  <a:lnTo>
                    <a:pt x="520" y="2"/>
                  </a:lnTo>
                  <a:lnTo>
                    <a:pt x="557" y="11"/>
                  </a:lnTo>
                  <a:lnTo>
                    <a:pt x="592" y="25"/>
                  </a:lnTo>
                  <a:lnTo>
                    <a:pt x="625" y="42"/>
                  </a:lnTo>
                  <a:lnTo>
                    <a:pt x="654" y="65"/>
                  </a:lnTo>
                  <a:lnTo>
                    <a:pt x="681" y="91"/>
                  </a:lnTo>
                  <a:lnTo>
                    <a:pt x="702" y="122"/>
                  </a:lnTo>
                  <a:lnTo>
                    <a:pt x="721" y="155"/>
                  </a:lnTo>
                  <a:lnTo>
                    <a:pt x="734" y="191"/>
                  </a:lnTo>
                  <a:lnTo>
                    <a:pt x="742" y="228"/>
                  </a:lnTo>
                  <a:lnTo>
                    <a:pt x="746" y="268"/>
                  </a:lnTo>
                  <a:lnTo>
                    <a:pt x="742" y="307"/>
                  </a:lnTo>
                  <a:lnTo>
                    <a:pt x="735" y="348"/>
                  </a:lnTo>
                  <a:lnTo>
                    <a:pt x="722" y="387"/>
                  </a:lnTo>
                  <a:lnTo>
                    <a:pt x="705" y="425"/>
                  </a:lnTo>
                  <a:lnTo>
                    <a:pt x="683" y="461"/>
                  </a:lnTo>
                  <a:lnTo>
                    <a:pt x="658" y="494"/>
                  </a:lnTo>
                  <a:lnTo>
                    <a:pt x="630" y="523"/>
                  </a:lnTo>
                  <a:lnTo>
                    <a:pt x="599" y="547"/>
                  </a:lnTo>
                  <a:lnTo>
                    <a:pt x="650" y="564"/>
                  </a:lnTo>
                  <a:lnTo>
                    <a:pt x="698" y="585"/>
                  </a:lnTo>
                  <a:lnTo>
                    <a:pt x="743" y="610"/>
                  </a:lnTo>
                  <a:lnTo>
                    <a:pt x="785" y="638"/>
                  </a:lnTo>
                  <a:lnTo>
                    <a:pt x="823" y="670"/>
                  </a:lnTo>
                  <a:lnTo>
                    <a:pt x="858" y="703"/>
                  </a:lnTo>
                  <a:lnTo>
                    <a:pt x="888" y="738"/>
                  </a:lnTo>
                  <a:lnTo>
                    <a:pt x="913" y="774"/>
                  </a:lnTo>
                  <a:lnTo>
                    <a:pt x="933" y="812"/>
                  </a:lnTo>
                  <a:lnTo>
                    <a:pt x="948" y="849"/>
                  </a:lnTo>
                  <a:lnTo>
                    <a:pt x="957" y="885"/>
                  </a:lnTo>
                  <a:lnTo>
                    <a:pt x="960" y="920"/>
                  </a:lnTo>
                  <a:lnTo>
                    <a:pt x="957" y="936"/>
                  </a:lnTo>
                  <a:lnTo>
                    <a:pt x="946" y="951"/>
                  </a:lnTo>
                  <a:lnTo>
                    <a:pt x="930" y="965"/>
                  </a:lnTo>
                  <a:lnTo>
                    <a:pt x="907" y="977"/>
                  </a:lnTo>
                  <a:lnTo>
                    <a:pt x="879" y="989"/>
                  </a:lnTo>
                  <a:lnTo>
                    <a:pt x="847" y="1000"/>
                  </a:lnTo>
                  <a:lnTo>
                    <a:pt x="810" y="1009"/>
                  </a:lnTo>
                  <a:lnTo>
                    <a:pt x="770" y="1017"/>
                  </a:lnTo>
                  <a:lnTo>
                    <a:pt x="727" y="1023"/>
                  </a:lnTo>
                  <a:lnTo>
                    <a:pt x="681" y="1029"/>
                  </a:lnTo>
                  <a:lnTo>
                    <a:pt x="632" y="1033"/>
                  </a:lnTo>
                  <a:lnTo>
                    <a:pt x="583" y="1036"/>
                  </a:lnTo>
                  <a:lnTo>
                    <a:pt x="532" y="1038"/>
                  </a:lnTo>
                  <a:lnTo>
                    <a:pt x="480" y="1038"/>
                  </a:lnTo>
                  <a:lnTo>
                    <a:pt x="429" y="1038"/>
                  </a:lnTo>
                  <a:lnTo>
                    <a:pt x="379" y="1036"/>
                  </a:lnTo>
                  <a:lnTo>
                    <a:pt x="328" y="1033"/>
                  </a:lnTo>
                  <a:lnTo>
                    <a:pt x="281" y="1029"/>
                  </a:lnTo>
                  <a:lnTo>
                    <a:pt x="234" y="1023"/>
                  </a:lnTo>
                  <a:lnTo>
                    <a:pt x="191" y="1017"/>
                  </a:lnTo>
                  <a:lnTo>
                    <a:pt x="150" y="1009"/>
                  </a:lnTo>
                  <a:lnTo>
                    <a:pt x="113" y="1000"/>
                  </a:lnTo>
                  <a:lnTo>
                    <a:pt x="81" y="989"/>
                  </a:lnTo>
                  <a:lnTo>
                    <a:pt x="54" y="977"/>
                  </a:lnTo>
                  <a:lnTo>
                    <a:pt x="31" y="965"/>
                  </a:lnTo>
                  <a:lnTo>
                    <a:pt x="14" y="951"/>
                  </a:lnTo>
                  <a:lnTo>
                    <a:pt x="4" y="936"/>
                  </a:lnTo>
                  <a:lnTo>
                    <a:pt x="0" y="920"/>
                  </a:lnTo>
                  <a:lnTo>
                    <a:pt x="3" y="885"/>
                  </a:lnTo>
                  <a:lnTo>
                    <a:pt x="13" y="849"/>
                  </a:lnTo>
                  <a:lnTo>
                    <a:pt x="28" y="812"/>
                  </a:lnTo>
                  <a:lnTo>
                    <a:pt x="48" y="774"/>
                  </a:lnTo>
                  <a:lnTo>
                    <a:pt x="73" y="738"/>
                  </a:lnTo>
                  <a:lnTo>
                    <a:pt x="104" y="703"/>
                  </a:lnTo>
                  <a:lnTo>
                    <a:pt x="138" y="670"/>
                  </a:lnTo>
                  <a:lnTo>
                    <a:pt x="176" y="638"/>
                  </a:lnTo>
                  <a:lnTo>
                    <a:pt x="218" y="610"/>
                  </a:lnTo>
                  <a:lnTo>
                    <a:pt x="263" y="585"/>
                  </a:lnTo>
                  <a:lnTo>
                    <a:pt x="311" y="564"/>
                  </a:lnTo>
                  <a:lnTo>
                    <a:pt x="362" y="547"/>
                  </a:lnTo>
                  <a:lnTo>
                    <a:pt x="330" y="523"/>
                  </a:lnTo>
                  <a:lnTo>
                    <a:pt x="302" y="494"/>
                  </a:lnTo>
                  <a:lnTo>
                    <a:pt x="277" y="461"/>
                  </a:lnTo>
                  <a:lnTo>
                    <a:pt x="256" y="425"/>
                  </a:lnTo>
                  <a:lnTo>
                    <a:pt x="239" y="387"/>
                  </a:lnTo>
                  <a:lnTo>
                    <a:pt x="227" y="348"/>
                  </a:lnTo>
                  <a:lnTo>
                    <a:pt x="218" y="307"/>
                  </a:lnTo>
                  <a:lnTo>
                    <a:pt x="216" y="268"/>
                  </a:lnTo>
                  <a:lnTo>
                    <a:pt x="218" y="228"/>
                  </a:lnTo>
                  <a:lnTo>
                    <a:pt x="227" y="191"/>
                  </a:lnTo>
                  <a:lnTo>
                    <a:pt x="240" y="155"/>
                  </a:lnTo>
                  <a:lnTo>
                    <a:pt x="258" y="122"/>
                  </a:lnTo>
                  <a:lnTo>
                    <a:pt x="281" y="91"/>
                  </a:lnTo>
                  <a:lnTo>
                    <a:pt x="307" y="65"/>
                  </a:lnTo>
                  <a:lnTo>
                    <a:pt x="337" y="42"/>
                  </a:lnTo>
                  <a:lnTo>
                    <a:pt x="369" y="25"/>
                  </a:lnTo>
                  <a:lnTo>
                    <a:pt x="404" y="11"/>
                  </a:lnTo>
                  <a:lnTo>
                    <a:pt x="441" y="2"/>
                  </a:lnTo>
                  <a:lnTo>
                    <a:pt x="48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7" name="Freeform 50"/>
            <p:cNvSpPr>
              <a:spLocks noEditPoints="1"/>
            </p:cNvSpPr>
            <p:nvPr/>
          </p:nvSpPr>
          <p:spPr bwMode="auto">
            <a:xfrm>
              <a:off x="7693025" y="1104900"/>
              <a:ext cx="703263" cy="641350"/>
            </a:xfrm>
            <a:custGeom>
              <a:avLst/>
              <a:gdLst>
                <a:gd name="T0" fmla="*/ 2318 w 3541"/>
                <a:gd name="T1" fmla="*/ 1852 h 3228"/>
                <a:gd name="T2" fmla="*/ 2044 w 3541"/>
                <a:gd name="T3" fmla="*/ 2296 h 3228"/>
                <a:gd name="T4" fmla="*/ 2141 w 3541"/>
                <a:gd name="T5" fmla="*/ 2825 h 3228"/>
                <a:gd name="T6" fmla="*/ 2553 w 3541"/>
                <a:gd name="T7" fmla="*/ 3140 h 3228"/>
                <a:gd name="T8" fmla="*/ 3084 w 3541"/>
                <a:gd name="T9" fmla="*/ 3091 h 3228"/>
                <a:gd name="T10" fmla="*/ 3432 w 3541"/>
                <a:gd name="T11" fmla="*/ 2706 h 3228"/>
                <a:gd name="T12" fmla="*/ 3432 w 3541"/>
                <a:gd name="T13" fmla="*/ 2167 h 3228"/>
                <a:gd name="T14" fmla="*/ 3084 w 3541"/>
                <a:gd name="T15" fmla="*/ 1781 h 3228"/>
                <a:gd name="T16" fmla="*/ 645 w 3541"/>
                <a:gd name="T17" fmla="*/ 1716 h 3228"/>
                <a:gd name="T18" fmla="*/ 206 w 3541"/>
                <a:gd name="T19" fmla="*/ 1992 h 3228"/>
                <a:gd name="T20" fmla="*/ 61 w 3541"/>
                <a:gd name="T21" fmla="*/ 2506 h 3228"/>
                <a:gd name="T22" fmla="*/ 295 w 3541"/>
                <a:gd name="T23" fmla="*/ 2977 h 3228"/>
                <a:gd name="T24" fmla="*/ 783 w 3541"/>
                <a:gd name="T25" fmla="*/ 3169 h 3228"/>
                <a:gd name="T26" fmla="*/ 1273 w 3541"/>
                <a:gd name="T27" fmla="*/ 2977 h 3228"/>
                <a:gd name="T28" fmla="*/ 1506 w 3541"/>
                <a:gd name="T29" fmla="*/ 2506 h 3228"/>
                <a:gd name="T30" fmla="*/ 1360 w 3541"/>
                <a:gd name="T31" fmla="*/ 1992 h 3228"/>
                <a:gd name="T32" fmla="*/ 921 w 3541"/>
                <a:gd name="T33" fmla="*/ 1716 h 3228"/>
                <a:gd name="T34" fmla="*/ 1106 w 3541"/>
                <a:gd name="T35" fmla="*/ 1647 h 3228"/>
                <a:gd name="T36" fmla="*/ 1452 w 3541"/>
                <a:gd name="T37" fmla="*/ 2024 h 3228"/>
                <a:gd name="T38" fmla="*/ 1562 w 3541"/>
                <a:gd name="T39" fmla="*/ 2519 h 3228"/>
                <a:gd name="T40" fmla="*/ 1977 w 3541"/>
                <a:gd name="T41" fmla="*/ 2519 h 3228"/>
                <a:gd name="T42" fmla="*/ 2087 w 3541"/>
                <a:gd name="T43" fmla="*/ 2024 h 3228"/>
                <a:gd name="T44" fmla="*/ 2435 w 3541"/>
                <a:gd name="T45" fmla="*/ 1647 h 3228"/>
                <a:gd name="T46" fmla="*/ 2138 w 3541"/>
                <a:gd name="T47" fmla="*/ 1491 h 3228"/>
                <a:gd name="T48" fmla="*/ 1640 w 3541"/>
                <a:gd name="T49" fmla="*/ 1574 h 3228"/>
                <a:gd name="T50" fmla="*/ 1770 w 3541"/>
                <a:gd name="T51" fmla="*/ 58 h 3228"/>
                <a:gd name="T52" fmla="*/ 1282 w 3541"/>
                <a:gd name="T53" fmla="*/ 251 h 3228"/>
                <a:gd name="T54" fmla="*/ 1049 w 3541"/>
                <a:gd name="T55" fmla="*/ 722 h 3228"/>
                <a:gd name="T56" fmla="*/ 1193 w 3541"/>
                <a:gd name="T57" fmla="*/ 1236 h 3228"/>
                <a:gd name="T58" fmla="*/ 1632 w 3541"/>
                <a:gd name="T59" fmla="*/ 1513 h 3228"/>
                <a:gd name="T60" fmla="*/ 2154 w 3541"/>
                <a:gd name="T61" fmla="*/ 1415 h 3228"/>
                <a:gd name="T62" fmla="*/ 2466 w 3541"/>
                <a:gd name="T63" fmla="*/ 998 h 3228"/>
                <a:gd name="T64" fmla="*/ 2418 w 3541"/>
                <a:gd name="T65" fmla="*/ 461 h 3228"/>
                <a:gd name="T66" fmla="*/ 2037 w 3541"/>
                <a:gd name="T67" fmla="*/ 110 h 3228"/>
                <a:gd name="T68" fmla="*/ 1911 w 3541"/>
                <a:gd name="T69" fmla="*/ 13 h 3228"/>
                <a:gd name="T70" fmla="*/ 2369 w 3541"/>
                <a:gd name="T71" fmla="*/ 282 h 3228"/>
                <a:gd name="T72" fmla="*/ 2553 w 3541"/>
                <a:gd name="T73" fmla="*/ 793 h 3228"/>
                <a:gd name="T74" fmla="*/ 2371 w 3541"/>
                <a:gd name="T75" fmla="*/ 1299 h 3228"/>
                <a:gd name="T76" fmla="*/ 2689 w 3541"/>
                <a:gd name="T77" fmla="*/ 1647 h 3228"/>
                <a:gd name="T78" fmla="*/ 3208 w 3541"/>
                <a:gd name="T79" fmla="*/ 1789 h 3228"/>
                <a:gd name="T80" fmla="*/ 3513 w 3541"/>
                <a:gd name="T81" fmla="*/ 2225 h 3228"/>
                <a:gd name="T82" fmla="*/ 3465 w 3541"/>
                <a:gd name="T83" fmla="*/ 2775 h 3228"/>
                <a:gd name="T84" fmla="*/ 3092 w 3541"/>
                <a:gd name="T85" fmla="*/ 3152 h 3228"/>
                <a:gd name="T86" fmla="*/ 2547 w 3541"/>
                <a:gd name="T87" fmla="*/ 3200 h 3228"/>
                <a:gd name="T88" fmla="*/ 2113 w 3541"/>
                <a:gd name="T89" fmla="*/ 2886 h 3228"/>
                <a:gd name="T90" fmla="*/ 1770 w 3541"/>
                <a:gd name="T91" fmla="*/ 2671 h 3228"/>
                <a:gd name="T92" fmla="*/ 1427 w 3541"/>
                <a:gd name="T93" fmla="*/ 2886 h 3228"/>
                <a:gd name="T94" fmla="*/ 994 w 3541"/>
                <a:gd name="T95" fmla="*/ 3200 h 3228"/>
                <a:gd name="T96" fmla="*/ 448 w 3541"/>
                <a:gd name="T97" fmla="*/ 3152 h 3228"/>
                <a:gd name="T98" fmla="*/ 76 w 3541"/>
                <a:gd name="T99" fmla="*/ 2775 h 3228"/>
                <a:gd name="T100" fmla="*/ 28 w 3541"/>
                <a:gd name="T101" fmla="*/ 2225 h 3228"/>
                <a:gd name="T102" fmla="*/ 332 w 3541"/>
                <a:gd name="T103" fmla="*/ 1789 h 3228"/>
                <a:gd name="T104" fmla="*/ 850 w 3541"/>
                <a:gd name="T105" fmla="*/ 1647 h 3228"/>
                <a:gd name="T106" fmla="*/ 1169 w 3541"/>
                <a:gd name="T107" fmla="*/ 1299 h 3228"/>
                <a:gd name="T108" fmla="*/ 987 w 3541"/>
                <a:gd name="T109" fmla="*/ 793 h 3228"/>
                <a:gd name="T110" fmla="*/ 1172 w 3541"/>
                <a:gd name="T111" fmla="*/ 282 h 3228"/>
                <a:gd name="T112" fmla="*/ 1629 w 3541"/>
                <a:gd name="T113" fmla="*/ 13 h 3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3541" h="3228">
                  <a:moveTo>
                    <a:pt x="2756" y="1703"/>
                  </a:moveTo>
                  <a:lnTo>
                    <a:pt x="2686" y="1706"/>
                  </a:lnTo>
                  <a:lnTo>
                    <a:pt x="2619" y="1716"/>
                  </a:lnTo>
                  <a:lnTo>
                    <a:pt x="2553" y="1731"/>
                  </a:lnTo>
                  <a:lnTo>
                    <a:pt x="2490" y="1754"/>
                  </a:lnTo>
                  <a:lnTo>
                    <a:pt x="2429" y="1781"/>
                  </a:lnTo>
                  <a:lnTo>
                    <a:pt x="2372" y="1814"/>
                  </a:lnTo>
                  <a:lnTo>
                    <a:pt x="2318" y="1852"/>
                  </a:lnTo>
                  <a:lnTo>
                    <a:pt x="2268" y="1895"/>
                  </a:lnTo>
                  <a:lnTo>
                    <a:pt x="2221" y="1942"/>
                  </a:lnTo>
                  <a:lnTo>
                    <a:pt x="2179" y="1992"/>
                  </a:lnTo>
                  <a:lnTo>
                    <a:pt x="2141" y="2047"/>
                  </a:lnTo>
                  <a:lnTo>
                    <a:pt x="2109" y="2105"/>
                  </a:lnTo>
                  <a:lnTo>
                    <a:pt x="2082" y="2167"/>
                  </a:lnTo>
                  <a:lnTo>
                    <a:pt x="2060" y="2230"/>
                  </a:lnTo>
                  <a:lnTo>
                    <a:pt x="2044" y="2296"/>
                  </a:lnTo>
                  <a:lnTo>
                    <a:pt x="2035" y="2365"/>
                  </a:lnTo>
                  <a:lnTo>
                    <a:pt x="2031" y="2436"/>
                  </a:lnTo>
                  <a:lnTo>
                    <a:pt x="2035" y="2506"/>
                  </a:lnTo>
                  <a:lnTo>
                    <a:pt x="2044" y="2575"/>
                  </a:lnTo>
                  <a:lnTo>
                    <a:pt x="2060" y="2641"/>
                  </a:lnTo>
                  <a:lnTo>
                    <a:pt x="2082" y="2706"/>
                  </a:lnTo>
                  <a:lnTo>
                    <a:pt x="2109" y="2767"/>
                  </a:lnTo>
                  <a:lnTo>
                    <a:pt x="2141" y="2825"/>
                  </a:lnTo>
                  <a:lnTo>
                    <a:pt x="2179" y="2880"/>
                  </a:lnTo>
                  <a:lnTo>
                    <a:pt x="2221" y="2930"/>
                  </a:lnTo>
                  <a:lnTo>
                    <a:pt x="2268" y="2977"/>
                  </a:lnTo>
                  <a:lnTo>
                    <a:pt x="2318" y="3020"/>
                  </a:lnTo>
                  <a:lnTo>
                    <a:pt x="2372" y="3058"/>
                  </a:lnTo>
                  <a:lnTo>
                    <a:pt x="2429" y="3091"/>
                  </a:lnTo>
                  <a:lnTo>
                    <a:pt x="2490" y="3118"/>
                  </a:lnTo>
                  <a:lnTo>
                    <a:pt x="2553" y="3140"/>
                  </a:lnTo>
                  <a:lnTo>
                    <a:pt x="2619" y="3156"/>
                  </a:lnTo>
                  <a:lnTo>
                    <a:pt x="2686" y="3166"/>
                  </a:lnTo>
                  <a:lnTo>
                    <a:pt x="2756" y="3169"/>
                  </a:lnTo>
                  <a:lnTo>
                    <a:pt x="2826" y="3166"/>
                  </a:lnTo>
                  <a:lnTo>
                    <a:pt x="2894" y="3156"/>
                  </a:lnTo>
                  <a:lnTo>
                    <a:pt x="2960" y="3140"/>
                  </a:lnTo>
                  <a:lnTo>
                    <a:pt x="3023" y="3118"/>
                  </a:lnTo>
                  <a:lnTo>
                    <a:pt x="3084" y="3091"/>
                  </a:lnTo>
                  <a:lnTo>
                    <a:pt x="3141" y="3058"/>
                  </a:lnTo>
                  <a:lnTo>
                    <a:pt x="3195" y="3020"/>
                  </a:lnTo>
                  <a:lnTo>
                    <a:pt x="3246" y="2977"/>
                  </a:lnTo>
                  <a:lnTo>
                    <a:pt x="3292" y="2930"/>
                  </a:lnTo>
                  <a:lnTo>
                    <a:pt x="3335" y="2880"/>
                  </a:lnTo>
                  <a:lnTo>
                    <a:pt x="3371" y="2825"/>
                  </a:lnTo>
                  <a:lnTo>
                    <a:pt x="3404" y="2767"/>
                  </a:lnTo>
                  <a:lnTo>
                    <a:pt x="3432" y="2706"/>
                  </a:lnTo>
                  <a:lnTo>
                    <a:pt x="3453" y="2641"/>
                  </a:lnTo>
                  <a:lnTo>
                    <a:pt x="3469" y="2575"/>
                  </a:lnTo>
                  <a:lnTo>
                    <a:pt x="3479" y="2506"/>
                  </a:lnTo>
                  <a:lnTo>
                    <a:pt x="3482" y="2436"/>
                  </a:lnTo>
                  <a:lnTo>
                    <a:pt x="3479" y="2365"/>
                  </a:lnTo>
                  <a:lnTo>
                    <a:pt x="3469" y="2296"/>
                  </a:lnTo>
                  <a:lnTo>
                    <a:pt x="3453" y="2230"/>
                  </a:lnTo>
                  <a:lnTo>
                    <a:pt x="3432" y="2167"/>
                  </a:lnTo>
                  <a:lnTo>
                    <a:pt x="3404" y="2105"/>
                  </a:lnTo>
                  <a:lnTo>
                    <a:pt x="3371" y="2047"/>
                  </a:lnTo>
                  <a:lnTo>
                    <a:pt x="3335" y="1992"/>
                  </a:lnTo>
                  <a:lnTo>
                    <a:pt x="3292" y="1942"/>
                  </a:lnTo>
                  <a:lnTo>
                    <a:pt x="3246" y="1895"/>
                  </a:lnTo>
                  <a:lnTo>
                    <a:pt x="3195" y="1852"/>
                  </a:lnTo>
                  <a:lnTo>
                    <a:pt x="3141" y="1814"/>
                  </a:lnTo>
                  <a:lnTo>
                    <a:pt x="3084" y="1781"/>
                  </a:lnTo>
                  <a:lnTo>
                    <a:pt x="3023" y="1754"/>
                  </a:lnTo>
                  <a:lnTo>
                    <a:pt x="2960" y="1731"/>
                  </a:lnTo>
                  <a:lnTo>
                    <a:pt x="2894" y="1716"/>
                  </a:lnTo>
                  <a:lnTo>
                    <a:pt x="2826" y="1706"/>
                  </a:lnTo>
                  <a:lnTo>
                    <a:pt x="2756" y="1703"/>
                  </a:lnTo>
                  <a:close/>
                  <a:moveTo>
                    <a:pt x="783" y="1703"/>
                  </a:moveTo>
                  <a:lnTo>
                    <a:pt x="713" y="1706"/>
                  </a:lnTo>
                  <a:lnTo>
                    <a:pt x="645" y="1716"/>
                  </a:lnTo>
                  <a:lnTo>
                    <a:pt x="580" y="1731"/>
                  </a:lnTo>
                  <a:lnTo>
                    <a:pt x="517" y="1754"/>
                  </a:lnTo>
                  <a:lnTo>
                    <a:pt x="456" y="1781"/>
                  </a:lnTo>
                  <a:lnTo>
                    <a:pt x="399" y="1814"/>
                  </a:lnTo>
                  <a:lnTo>
                    <a:pt x="345" y="1852"/>
                  </a:lnTo>
                  <a:lnTo>
                    <a:pt x="295" y="1895"/>
                  </a:lnTo>
                  <a:lnTo>
                    <a:pt x="248" y="1942"/>
                  </a:lnTo>
                  <a:lnTo>
                    <a:pt x="206" y="1992"/>
                  </a:lnTo>
                  <a:lnTo>
                    <a:pt x="168" y="2047"/>
                  </a:lnTo>
                  <a:lnTo>
                    <a:pt x="136" y="2105"/>
                  </a:lnTo>
                  <a:lnTo>
                    <a:pt x="109" y="2167"/>
                  </a:lnTo>
                  <a:lnTo>
                    <a:pt x="87" y="2230"/>
                  </a:lnTo>
                  <a:lnTo>
                    <a:pt x="71" y="2296"/>
                  </a:lnTo>
                  <a:lnTo>
                    <a:pt x="61" y="2365"/>
                  </a:lnTo>
                  <a:lnTo>
                    <a:pt x="58" y="2436"/>
                  </a:lnTo>
                  <a:lnTo>
                    <a:pt x="61" y="2506"/>
                  </a:lnTo>
                  <a:lnTo>
                    <a:pt x="71" y="2575"/>
                  </a:lnTo>
                  <a:lnTo>
                    <a:pt x="87" y="2641"/>
                  </a:lnTo>
                  <a:lnTo>
                    <a:pt x="109" y="2706"/>
                  </a:lnTo>
                  <a:lnTo>
                    <a:pt x="136" y="2767"/>
                  </a:lnTo>
                  <a:lnTo>
                    <a:pt x="168" y="2825"/>
                  </a:lnTo>
                  <a:lnTo>
                    <a:pt x="206" y="2880"/>
                  </a:lnTo>
                  <a:lnTo>
                    <a:pt x="248" y="2930"/>
                  </a:lnTo>
                  <a:lnTo>
                    <a:pt x="295" y="2977"/>
                  </a:lnTo>
                  <a:lnTo>
                    <a:pt x="345" y="3020"/>
                  </a:lnTo>
                  <a:lnTo>
                    <a:pt x="399" y="3058"/>
                  </a:lnTo>
                  <a:lnTo>
                    <a:pt x="456" y="3091"/>
                  </a:lnTo>
                  <a:lnTo>
                    <a:pt x="517" y="3118"/>
                  </a:lnTo>
                  <a:lnTo>
                    <a:pt x="580" y="3140"/>
                  </a:lnTo>
                  <a:lnTo>
                    <a:pt x="645" y="3156"/>
                  </a:lnTo>
                  <a:lnTo>
                    <a:pt x="713" y="3166"/>
                  </a:lnTo>
                  <a:lnTo>
                    <a:pt x="783" y="3169"/>
                  </a:lnTo>
                  <a:lnTo>
                    <a:pt x="853" y="3166"/>
                  </a:lnTo>
                  <a:lnTo>
                    <a:pt x="921" y="3156"/>
                  </a:lnTo>
                  <a:lnTo>
                    <a:pt x="987" y="3140"/>
                  </a:lnTo>
                  <a:lnTo>
                    <a:pt x="1050" y="3118"/>
                  </a:lnTo>
                  <a:lnTo>
                    <a:pt x="1110" y="3091"/>
                  </a:lnTo>
                  <a:lnTo>
                    <a:pt x="1168" y="3058"/>
                  </a:lnTo>
                  <a:lnTo>
                    <a:pt x="1222" y="3020"/>
                  </a:lnTo>
                  <a:lnTo>
                    <a:pt x="1273" y="2977"/>
                  </a:lnTo>
                  <a:lnTo>
                    <a:pt x="1318" y="2930"/>
                  </a:lnTo>
                  <a:lnTo>
                    <a:pt x="1360" y="2880"/>
                  </a:lnTo>
                  <a:lnTo>
                    <a:pt x="1398" y="2825"/>
                  </a:lnTo>
                  <a:lnTo>
                    <a:pt x="1430" y="2767"/>
                  </a:lnTo>
                  <a:lnTo>
                    <a:pt x="1459" y="2706"/>
                  </a:lnTo>
                  <a:lnTo>
                    <a:pt x="1480" y="2641"/>
                  </a:lnTo>
                  <a:lnTo>
                    <a:pt x="1495" y="2575"/>
                  </a:lnTo>
                  <a:lnTo>
                    <a:pt x="1506" y="2506"/>
                  </a:lnTo>
                  <a:lnTo>
                    <a:pt x="1509" y="2436"/>
                  </a:lnTo>
                  <a:lnTo>
                    <a:pt x="1506" y="2365"/>
                  </a:lnTo>
                  <a:lnTo>
                    <a:pt x="1495" y="2296"/>
                  </a:lnTo>
                  <a:lnTo>
                    <a:pt x="1480" y="2230"/>
                  </a:lnTo>
                  <a:lnTo>
                    <a:pt x="1459" y="2167"/>
                  </a:lnTo>
                  <a:lnTo>
                    <a:pt x="1430" y="2105"/>
                  </a:lnTo>
                  <a:lnTo>
                    <a:pt x="1398" y="2047"/>
                  </a:lnTo>
                  <a:lnTo>
                    <a:pt x="1360" y="1992"/>
                  </a:lnTo>
                  <a:lnTo>
                    <a:pt x="1318" y="1942"/>
                  </a:lnTo>
                  <a:lnTo>
                    <a:pt x="1273" y="1895"/>
                  </a:lnTo>
                  <a:lnTo>
                    <a:pt x="1222" y="1852"/>
                  </a:lnTo>
                  <a:lnTo>
                    <a:pt x="1168" y="1814"/>
                  </a:lnTo>
                  <a:lnTo>
                    <a:pt x="1110" y="1781"/>
                  </a:lnTo>
                  <a:lnTo>
                    <a:pt x="1050" y="1754"/>
                  </a:lnTo>
                  <a:lnTo>
                    <a:pt x="987" y="1731"/>
                  </a:lnTo>
                  <a:lnTo>
                    <a:pt x="921" y="1716"/>
                  </a:lnTo>
                  <a:lnTo>
                    <a:pt x="853" y="1706"/>
                  </a:lnTo>
                  <a:lnTo>
                    <a:pt x="783" y="1703"/>
                  </a:lnTo>
                  <a:close/>
                  <a:moveTo>
                    <a:pt x="1250" y="1384"/>
                  </a:moveTo>
                  <a:lnTo>
                    <a:pt x="1213" y="1430"/>
                  </a:lnTo>
                  <a:lnTo>
                    <a:pt x="1179" y="1480"/>
                  </a:lnTo>
                  <a:lnTo>
                    <a:pt x="1150" y="1533"/>
                  </a:lnTo>
                  <a:lnTo>
                    <a:pt x="1125" y="1588"/>
                  </a:lnTo>
                  <a:lnTo>
                    <a:pt x="1106" y="1647"/>
                  </a:lnTo>
                  <a:lnTo>
                    <a:pt x="1091" y="1707"/>
                  </a:lnTo>
                  <a:lnTo>
                    <a:pt x="1153" y="1738"/>
                  </a:lnTo>
                  <a:lnTo>
                    <a:pt x="1213" y="1774"/>
                  </a:lnTo>
                  <a:lnTo>
                    <a:pt x="1270" y="1815"/>
                  </a:lnTo>
                  <a:lnTo>
                    <a:pt x="1322" y="1861"/>
                  </a:lnTo>
                  <a:lnTo>
                    <a:pt x="1370" y="1911"/>
                  </a:lnTo>
                  <a:lnTo>
                    <a:pt x="1413" y="1966"/>
                  </a:lnTo>
                  <a:lnTo>
                    <a:pt x="1452" y="2024"/>
                  </a:lnTo>
                  <a:lnTo>
                    <a:pt x="1487" y="2086"/>
                  </a:lnTo>
                  <a:lnTo>
                    <a:pt x="1515" y="2150"/>
                  </a:lnTo>
                  <a:lnTo>
                    <a:pt x="1537" y="2218"/>
                  </a:lnTo>
                  <a:lnTo>
                    <a:pt x="1553" y="2289"/>
                  </a:lnTo>
                  <a:lnTo>
                    <a:pt x="1563" y="2361"/>
                  </a:lnTo>
                  <a:lnTo>
                    <a:pt x="1566" y="2436"/>
                  </a:lnTo>
                  <a:lnTo>
                    <a:pt x="1565" y="2478"/>
                  </a:lnTo>
                  <a:lnTo>
                    <a:pt x="1562" y="2519"/>
                  </a:lnTo>
                  <a:lnTo>
                    <a:pt x="1613" y="2533"/>
                  </a:lnTo>
                  <a:lnTo>
                    <a:pt x="1663" y="2544"/>
                  </a:lnTo>
                  <a:lnTo>
                    <a:pt x="1716" y="2551"/>
                  </a:lnTo>
                  <a:lnTo>
                    <a:pt x="1770" y="2553"/>
                  </a:lnTo>
                  <a:lnTo>
                    <a:pt x="1824" y="2551"/>
                  </a:lnTo>
                  <a:lnTo>
                    <a:pt x="1876" y="2544"/>
                  </a:lnTo>
                  <a:lnTo>
                    <a:pt x="1928" y="2533"/>
                  </a:lnTo>
                  <a:lnTo>
                    <a:pt x="1977" y="2519"/>
                  </a:lnTo>
                  <a:lnTo>
                    <a:pt x="1974" y="2478"/>
                  </a:lnTo>
                  <a:lnTo>
                    <a:pt x="1973" y="2436"/>
                  </a:lnTo>
                  <a:lnTo>
                    <a:pt x="1976" y="2361"/>
                  </a:lnTo>
                  <a:lnTo>
                    <a:pt x="1987" y="2289"/>
                  </a:lnTo>
                  <a:lnTo>
                    <a:pt x="2003" y="2218"/>
                  </a:lnTo>
                  <a:lnTo>
                    <a:pt x="2026" y="2150"/>
                  </a:lnTo>
                  <a:lnTo>
                    <a:pt x="2054" y="2086"/>
                  </a:lnTo>
                  <a:lnTo>
                    <a:pt x="2087" y="2024"/>
                  </a:lnTo>
                  <a:lnTo>
                    <a:pt x="2126" y="1966"/>
                  </a:lnTo>
                  <a:lnTo>
                    <a:pt x="2171" y="1911"/>
                  </a:lnTo>
                  <a:lnTo>
                    <a:pt x="2218" y="1861"/>
                  </a:lnTo>
                  <a:lnTo>
                    <a:pt x="2271" y="1815"/>
                  </a:lnTo>
                  <a:lnTo>
                    <a:pt x="2327" y="1774"/>
                  </a:lnTo>
                  <a:lnTo>
                    <a:pt x="2386" y="1738"/>
                  </a:lnTo>
                  <a:lnTo>
                    <a:pt x="2450" y="1707"/>
                  </a:lnTo>
                  <a:lnTo>
                    <a:pt x="2435" y="1647"/>
                  </a:lnTo>
                  <a:lnTo>
                    <a:pt x="2414" y="1588"/>
                  </a:lnTo>
                  <a:lnTo>
                    <a:pt x="2390" y="1533"/>
                  </a:lnTo>
                  <a:lnTo>
                    <a:pt x="2360" y="1480"/>
                  </a:lnTo>
                  <a:lnTo>
                    <a:pt x="2327" y="1430"/>
                  </a:lnTo>
                  <a:lnTo>
                    <a:pt x="2289" y="1384"/>
                  </a:lnTo>
                  <a:lnTo>
                    <a:pt x="2242" y="1424"/>
                  </a:lnTo>
                  <a:lnTo>
                    <a:pt x="2191" y="1460"/>
                  </a:lnTo>
                  <a:lnTo>
                    <a:pt x="2138" y="1491"/>
                  </a:lnTo>
                  <a:lnTo>
                    <a:pt x="2082" y="1518"/>
                  </a:lnTo>
                  <a:lnTo>
                    <a:pt x="2023" y="1542"/>
                  </a:lnTo>
                  <a:lnTo>
                    <a:pt x="1962" y="1561"/>
                  </a:lnTo>
                  <a:lnTo>
                    <a:pt x="1900" y="1574"/>
                  </a:lnTo>
                  <a:lnTo>
                    <a:pt x="1836" y="1582"/>
                  </a:lnTo>
                  <a:lnTo>
                    <a:pt x="1770" y="1585"/>
                  </a:lnTo>
                  <a:lnTo>
                    <a:pt x="1704" y="1582"/>
                  </a:lnTo>
                  <a:lnTo>
                    <a:pt x="1640" y="1574"/>
                  </a:lnTo>
                  <a:lnTo>
                    <a:pt x="1577" y="1561"/>
                  </a:lnTo>
                  <a:lnTo>
                    <a:pt x="1517" y="1542"/>
                  </a:lnTo>
                  <a:lnTo>
                    <a:pt x="1459" y="1518"/>
                  </a:lnTo>
                  <a:lnTo>
                    <a:pt x="1402" y="1491"/>
                  </a:lnTo>
                  <a:lnTo>
                    <a:pt x="1348" y="1460"/>
                  </a:lnTo>
                  <a:lnTo>
                    <a:pt x="1298" y="1424"/>
                  </a:lnTo>
                  <a:lnTo>
                    <a:pt x="1250" y="1384"/>
                  </a:lnTo>
                  <a:close/>
                  <a:moveTo>
                    <a:pt x="1770" y="58"/>
                  </a:moveTo>
                  <a:lnTo>
                    <a:pt x="1700" y="62"/>
                  </a:lnTo>
                  <a:lnTo>
                    <a:pt x="1632" y="72"/>
                  </a:lnTo>
                  <a:lnTo>
                    <a:pt x="1566" y="88"/>
                  </a:lnTo>
                  <a:lnTo>
                    <a:pt x="1503" y="110"/>
                  </a:lnTo>
                  <a:lnTo>
                    <a:pt x="1442" y="138"/>
                  </a:lnTo>
                  <a:lnTo>
                    <a:pt x="1385" y="171"/>
                  </a:lnTo>
                  <a:lnTo>
                    <a:pt x="1331" y="208"/>
                  </a:lnTo>
                  <a:lnTo>
                    <a:pt x="1282" y="251"/>
                  </a:lnTo>
                  <a:lnTo>
                    <a:pt x="1235" y="297"/>
                  </a:lnTo>
                  <a:lnTo>
                    <a:pt x="1193" y="349"/>
                  </a:lnTo>
                  <a:lnTo>
                    <a:pt x="1155" y="403"/>
                  </a:lnTo>
                  <a:lnTo>
                    <a:pt x="1123" y="461"/>
                  </a:lnTo>
                  <a:lnTo>
                    <a:pt x="1096" y="522"/>
                  </a:lnTo>
                  <a:lnTo>
                    <a:pt x="1074" y="587"/>
                  </a:lnTo>
                  <a:lnTo>
                    <a:pt x="1058" y="653"/>
                  </a:lnTo>
                  <a:lnTo>
                    <a:pt x="1049" y="722"/>
                  </a:lnTo>
                  <a:lnTo>
                    <a:pt x="1045" y="793"/>
                  </a:lnTo>
                  <a:lnTo>
                    <a:pt x="1049" y="863"/>
                  </a:lnTo>
                  <a:lnTo>
                    <a:pt x="1058" y="931"/>
                  </a:lnTo>
                  <a:lnTo>
                    <a:pt x="1074" y="998"/>
                  </a:lnTo>
                  <a:lnTo>
                    <a:pt x="1096" y="1062"/>
                  </a:lnTo>
                  <a:lnTo>
                    <a:pt x="1123" y="1123"/>
                  </a:lnTo>
                  <a:lnTo>
                    <a:pt x="1155" y="1181"/>
                  </a:lnTo>
                  <a:lnTo>
                    <a:pt x="1193" y="1236"/>
                  </a:lnTo>
                  <a:lnTo>
                    <a:pt x="1235" y="1287"/>
                  </a:lnTo>
                  <a:lnTo>
                    <a:pt x="1282" y="1334"/>
                  </a:lnTo>
                  <a:lnTo>
                    <a:pt x="1331" y="1377"/>
                  </a:lnTo>
                  <a:lnTo>
                    <a:pt x="1385" y="1415"/>
                  </a:lnTo>
                  <a:lnTo>
                    <a:pt x="1442" y="1448"/>
                  </a:lnTo>
                  <a:lnTo>
                    <a:pt x="1503" y="1475"/>
                  </a:lnTo>
                  <a:lnTo>
                    <a:pt x="1566" y="1497"/>
                  </a:lnTo>
                  <a:lnTo>
                    <a:pt x="1632" y="1513"/>
                  </a:lnTo>
                  <a:lnTo>
                    <a:pt x="1700" y="1523"/>
                  </a:lnTo>
                  <a:lnTo>
                    <a:pt x="1770" y="1526"/>
                  </a:lnTo>
                  <a:lnTo>
                    <a:pt x="1839" y="1523"/>
                  </a:lnTo>
                  <a:lnTo>
                    <a:pt x="1907" y="1513"/>
                  </a:lnTo>
                  <a:lnTo>
                    <a:pt x="1973" y="1497"/>
                  </a:lnTo>
                  <a:lnTo>
                    <a:pt x="2037" y="1475"/>
                  </a:lnTo>
                  <a:lnTo>
                    <a:pt x="2097" y="1448"/>
                  </a:lnTo>
                  <a:lnTo>
                    <a:pt x="2154" y="1415"/>
                  </a:lnTo>
                  <a:lnTo>
                    <a:pt x="2208" y="1377"/>
                  </a:lnTo>
                  <a:lnTo>
                    <a:pt x="2259" y="1334"/>
                  </a:lnTo>
                  <a:lnTo>
                    <a:pt x="2305" y="1287"/>
                  </a:lnTo>
                  <a:lnTo>
                    <a:pt x="2347" y="1236"/>
                  </a:lnTo>
                  <a:lnTo>
                    <a:pt x="2385" y="1181"/>
                  </a:lnTo>
                  <a:lnTo>
                    <a:pt x="2418" y="1123"/>
                  </a:lnTo>
                  <a:lnTo>
                    <a:pt x="2445" y="1062"/>
                  </a:lnTo>
                  <a:lnTo>
                    <a:pt x="2466" y="998"/>
                  </a:lnTo>
                  <a:lnTo>
                    <a:pt x="2482" y="931"/>
                  </a:lnTo>
                  <a:lnTo>
                    <a:pt x="2492" y="863"/>
                  </a:lnTo>
                  <a:lnTo>
                    <a:pt x="2495" y="793"/>
                  </a:lnTo>
                  <a:lnTo>
                    <a:pt x="2492" y="722"/>
                  </a:lnTo>
                  <a:lnTo>
                    <a:pt x="2482" y="653"/>
                  </a:lnTo>
                  <a:lnTo>
                    <a:pt x="2466" y="587"/>
                  </a:lnTo>
                  <a:lnTo>
                    <a:pt x="2445" y="522"/>
                  </a:lnTo>
                  <a:lnTo>
                    <a:pt x="2418" y="461"/>
                  </a:lnTo>
                  <a:lnTo>
                    <a:pt x="2385" y="403"/>
                  </a:lnTo>
                  <a:lnTo>
                    <a:pt x="2347" y="349"/>
                  </a:lnTo>
                  <a:lnTo>
                    <a:pt x="2305" y="297"/>
                  </a:lnTo>
                  <a:lnTo>
                    <a:pt x="2259" y="251"/>
                  </a:lnTo>
                  <a:lnTo>
                    <a:pt x="2208" y="208"/>
                  </a:lnTo>
                  <a:lnTo>
                    <a:pt x="2154" y="171"/>
                  </a:lnTo>
                  <a:lnTo>
                    <a:pt x="2097" y="138"/>
                  </a:lnTo>
                  <a:lnTo>
                    <a:pt x="2037" y="110"/>
                  </a:lnTo>
                  <a:lnTo>
                    <a:pt x="1973" y="88"/>
                  </a:lnTo>
                  <a:lnTo>
                    <a:pt x="1907" y="72"/>
                  </a:lnTo>
                  <a:lnTo>
                    <a:pt x="1839" y="62"/>
                  </a:lnTo>
                  <a:lnTo>
                    <a:pt x="1770" y="58"/>
                  </a:lnTo>
                  <a:close/>
                  <a:moveTo>
                    <a:pt x="1770" y="0"/>
                  </a:moveTo>
                  <a:lnTo>
                    <a:pt x="1770" y="0"/>
                  </a:lnTo>
                  <a:lnTo>
                    <a:pt x="1841" y="3"/>
                  </a:lnTo>
                  <a:lnTo>
                    <a:pt x="1911" y="13"/>
                  </a:lnTo>
                  <a:lnTo>
                    <a:pt x="1978" y="28"/>
                  </a:lnTo>
                  <a:lnTo>
                    <a:pt x="2043" y="50"/>
                  </a:lnTo>
                  <a:lnTo>
                    <a:pt x="2106" y="76"/>
                  </a:lnTo>
                  <a:lnTo>
                    <a:pt x="2165" y="109"/>
                  </a:lnTo>
                  <a:lnTo>
                    <a:pt x="2221" y="145"/>
                  </a:lnTo>
                  <a:lnTo>
                    <a:pt x="2275" y="186"/>
                  </a:lnTo>
                  <a:lnTo>
                    <a:pt x="2324" y="232"/>
                  </a:lnTo>
                  <a:lnTo>
                    <a:pt x="2369" y="282"/>
                  </a:lnTo>
                  <a:lnTo>
                    <a:pt x="2410" y="336"/>
                  </a:lnTo>
                  <a:lnTo>
                    <a:pt x="2447" y="392"/>
                  </a:lnTo>
                  <a:lnTo>
                    <a:pt x="2478" y="453"/>
                  </a:lnTo>
                  <a:lnTo>
                    <a:pt x="2505" y="517"/>
                  </a:lnTo>
                  <a:lnTo>
                    <a:pt x="2525" y="582"/>
                  </a:lnTo>
                  <a:lnTo>
                    <a:pt x="2542" y="650"/>
                  </a:lnTo>
                  <a:lnTo>
                    <a:pt x="2550" y="721"/>
                  </a:lnTo>
                  <a:lnTo>
                    <a:pt x="2553" y="793"/>
                  </a:lnTo>
                  <a:lnTo>
                    <a:pt x="2550" y="864"/>
                  </a:lnTo>
                  <a:lnTo>
                    <a:pt x="2542" y="934"/>
                  </a:lnTo>
                  <a:lnTo>
                    <a:pt x="2525" y="1001"/>
                  </a:lnTo>
                  <a:lnTo>
                    <a:pt x="2505" y="1067"/>
                  </a:lnTo>
                  <a:lnTo>
                    <a:pt x="2479" y="1130"/>
                  </a:lnTo>
                  <a:lnTo>
                    <a:pt x="2448" y="1190"/>
                  </a:lnTo>
                  <a:lnTo>
                    <a:pt x="2412" y="1247"/>
                  </a:lnTo>
                  <a:lnTo>
                    <a:pt x="2371" y="1299"/>
                  </a:lnTo>
                  <a:lnTo>
                    <a:pt x="2415" y="1353"/>
                  </a:lnTo>
                  <a:lnTo>
                    <a:pt x="2454" y="1410"/>
                  </a:lnTo>
                  <a:lnTo>
                    <a:pt x="2489" y="1470"/>
                  </a:lnTo>
                  <a:lnTo>
                    <a:pt x="2518" y="1534"/>
                  </a:lnTo>
                  <a:lnTo>
                    <a:pt x="2543" y="1600"/>
                  </a:lnTo>
                  <a:lnTo>
                    <a:pt x="2561" y="1670"/>
                  </a:lnTo>
                  <a:lnTo>
                    <a:pt x="2625" y="1656"/>
                  </a:lnTo>
                  <a:lnTo>
                    <a:pt x="2689" y="1647"/>
                  </a:lnTo>
                  <a:lnTo>
                    <a:pt x="2756" y="1644"/>
                  </a:lnTo>
                  <a:lnTo>
                    <a:pt x="2828" y="1647"/>
                  </a:lnTo>
                  <a:lnTo>
                    <a:pt x="2898" y="1656"/>
                  </a:lnTo>
                  <a:lnTo>
                    <a:pt x="2965" y="1672"/>
                  </a:lnTo>
                  <a:lnTo>
                    <a:pt x="3029" y="1693"/>
                  </a:lnTo>
                  <a:lnTo>
                    <a:pt x="3092" y="1720"/>
                  </a:lnTo>
                  <a:lnTo>
                    <a:pt x="3151" y="1752"/>
                  </a:lnTo>
                  <a:lnTo>
                    <a:pt x="3208" y="1789"/>
                  </a:lnTo>
                  <a:lnTo>
                    <a:pt x="3261" y="1830"/>
                  </a:lnTo>
                  <a:lnTo>
                    <a:pt x="3311" y="1876"/>
                  </a:lnTo>
                  <a:lnTo>
                    <a:pt x="3356" y="1925"/>
                  </a:lnTo>
                  <a:lnTo>
                    <a:pt x="3397" y="1979"/>
                  </a:lnTo>
                  <a:lnTo>
                    <a:pt x="3433" y="2037"/>
                  </a:lnTo>
                  <a:lnTo>
                    <a:pt x="3465" y="2097"/>
                  </a:lnTo>
                  <a:lnTo>
                    <a:pt x="3491" y="2160"/>
                  </a:lnTo>
                  <a:lnTo>
                    <a:pt x="3513" y="2225"/>
                  </a:lnTo>
                  <a:lnTo>
                    <a:pt x="3528" y="2293"/>
                  </a:lnTo>
                  <a:lnTo>
                    <a:pt x="3537" y="2364"/>
                  </a:lnTo>
                  <a:lnTo>
                    <a:pt x="3541" y="2436"/>
                  </a:lnTo>
                  <a:lnTo>
                    <a:pt x="3537" y="2508"/>
                  </a:lnTo>
                  <a:lnTo>
                    <a:pt x="3528" y="2578"/>
                  </a:lnTo>
                  <a:lnTo>
                    <a:pt x="3513" y="2647"/>
                  </a:lnTo>
                  <a:lnTo>
                    <a:pt x="3491" y="2712"/>
                  </a:lnTo>
                  <a:lnTo>
                    <a:pt x="3465" y="2775"/>
                  </a:lnTo>
                  <a:lnTo>
                    <a:pt x="3433" y="2835"/>
                  </a:lnTo>
                  <a:lnTo>
                    <a:pt x="3397" y="2892"/>
                  </a:lnTo>
                  <a:lnTo>
                    <a:pt x="3356" y="2946"/>
                  </a:lnTo>
                  <a:lnTo>
                    <a:pt x="3311" y="2996"/>
                  </a:lnTo>
                  <a:lnTo>
                    <a:pt x="3261" y="3042"/>
                  </a:lnTo>
                  <a:lnTo>
                    <a:pt x="3208" y="3083"/>
                  </a:lnTo>
                  <a:lnTo>
                    <a:pt x="3151" y="3120"/>
                  </a:lnTo>
                  <a:lnTo>
                    <a:pt x="3092" y="3152"/>
                  </a:lnTo>
                  <a:lnTo>
                    <a:pt x="3029" y="3179"/>
                  </a:lnTo>
                  <a:lnTo>
                    <a:pt x="2965" y="3200"/>
                  </a:lnTo>
                  <a:lnTo>
                    <a:pt x="2898" y="3215"/>
                  </a:lnTo>
                  <a:lnTo>
                    <a:pt x="2828" y="3225"/>
                  </a:lnTo>
                  <a:lnTo>
                    <a:pt x="2756" y="3228"/>
                  </a:lnTo>
                  <a:lnTo>
                    <a:pt x="2684" y="3225"/>
                  </a:lnTo>
                  <a:lnTo>
                    <a:pt x="2615" y="3215"/>
                  </a:lnTo>
                  <a:lnTo>
                    <a:pt x="2547" y="3200"/>
                  </a:lnTo>
                  <a:lnTo>
                    <a:pt x="2481" y="3178"/>
                  </a:lnTo>
                  <a:lnTo>
                    <a:pt x="2418" y="3151"/>
                  </a:lnTo>
                  <a:lnTo>
                    <a:pt x="2358" y="3118"/>
                  </a:lnTo>
                  <a:lnTo>
                    <a:pt x="2301" y="3080"/>
                  </a:lnTo>
                  <a:lnTo>
                    <a:pt x="2248" y="3038"/>
                  </a:lnTo>
                  <a:lnTo>
                    <a:pt x="2199" y="2991"/>
                  </a:lnTo>
                  <a:lnTo>
                    <a:pt x="2153" y="2940"/>
                  </a:lnTo>
                  <a:lnTo>
                    <a:pt x="2113" y="2886"/>
                  </a:lnTo>
                  <a:lnTo>
                    <a:pt x="2077" y="2828"/>
                  </a:lnTo>
                  <a:lnTo>
                    <a:pt x="2045" y="2767"/>
                  </a:lnTo>
                  <a:lnTo>
                    <a:pt x="2019" y="2702"/>
                  </a:lnTo>
                  <a:lnTo>
                    <a:pt x="1999" y="2636"/>
                  </a:lnTo>
                  <a:lnTo>
                    <a:pt x="1944" y="2650"/>
                  </a:lnTo>
                  <a:lnTo>
                    <a:pt x="1888" y="2661"/>
                  </a:lnTo>
                  <a:lnTo>
                    <a:pt x="1830" y="2668"/>
                  </a:lnTo>
                  <a:lnTo>
                    <a:pt x="1770" y="2671"/>
                  </a:lnTo>
                  <a:lnTo>
                    <a:pt x="1711" y="2668"/>
                  </a:lnTo>
                  <a:lnTo>
                    <a:pt x="1653" y="2661"/>
                  </a:lnTo>
                  <a:lnTo>
                    <a:pt x="1597" y="2650"/>
                  </a:lnTo>
                  <a:lnTo>
                    <a:pt x="1542" y="2636"/>
                  </a:lnTo>
                  <a:lnTo>
                    <a:pt x="1521" y="2702"/>
                  </a:lnTo>
                  <a:lnTo>
                    <a:pt x="1495" y="2767"/>
                  </a:lnTo>
                  <a:lnTo>
                    <a:pt x="1464" y="2828"/>
                  </a:lnTo>
                  <a:lnTo>
                    <a:pt x="1427" y="2886"/>
                  </a:lnTo>
                  <a:lnTo>
                    <a:pt x="1386" y="2940"/>
                  </a:lnTo>
                  <a:lnTo>
                    <a:pt x="1341" y="2991"/>
                  </a:lnTo>
                  <a:lnTo>
                    <a:pt x="1291" y="3038"/>
                  </a:lnTo>
                  <a:lnTo>
                    <a:pt x="1238" y="3080"/>
                  </a:lnTo>
                  <a:lnTo>
                    <a:pt x="1182" y="3118"/>
                  </a:lnTo>
                  <a:lnTo>
                    <a:pt x="1122" y="3151"/>
                  </a:lnTo>
                  <a:lnTo>
                    <a:pt x="1059" y="3178"/>
                  </a:lnTo>
                  <a:lnTo>
                    <a:pt x="994" y="3200"/>
                  </a:lnTo>
                  <a:lnTo>
                    <a:pt x="926" y="3215"/>
                  </a:lnTo>
                  <a:lnTo>
                    <a:pt x="855" y="3225"/>
                  </a:lnTo>
                  <a:lnTo>
                    <a:pt x="783" y="3228"/>
                  </a:lnTo>
                  <a:lnTo>
                    <a:pt x="712" y="3225"/>
                  </a:lnTo>
                  <a:lnTo>
                    <a:pt x="643" y="3215"/>
                  </a:lnTo>
                  <a:lnTo>
                    <a:pt x="575" y="3200"/>
                  </a:lnTo>
                  <a:lnTo>
                    <a:pt x="510" y="3179"/>
                  </a:lnTo>
                  <a:lnTo>
                    <a:pt x="448" y="3152"/>
                  </a:lnTo>
                  <a:lnTo>
                    <a:pt x="388" y="3120"/>
                  </a:lnTo>
                  <a:lnTo>
                    <a:pt x="332" y="3083"/>
                  </a:lnTo>
                  <a:lnTo>
                    <a:pt x="279" y="3042"/>
                  </a:lnTo>
                  <a:lnTo>
                    <a:pt x="230" y="2996"/>
                  </a:lnTo>
                  <a:lnTo>
                    <a:pt x="184" y="2946"/>
                  </a:lnTo>
                  <a:lnTo>
                    <a:pt x="143" y="2892"/>
                  </a:lnTo>
                  <a:lnTo>
                    <a:pt x="107" y="2835"/>
                  </a:lnTo>
                  <a:lnTo>
                    <a:pt x="76" y="2775"/>
                  </a:lnTo>
                  <a:lnTo>
                    <a:pt x="50" y="2712"/>
                  </a:lnTo>
                  <a:lnTo>
                    <a:pt x="28" y="2647"/>
                  </a:lnTo>
                  <a:lnTo>
                    <a:pt x="13" y="2578"/>
                  </a:lnTo>
                  <a:lnTo>
                    <a:pt x="3" y="2508"/>
                  </a:lnTo>
                  <a:lnTo>
                    <a:pt x="0" y="2436"/>
                  </a:lnTo>
                  <a:lnTo>
                    <a:pt x="3" y="2364"/>
                  </a:lnTo>
                  <a:lnTo>
                    <a:pt x="13" y="2293"/>
                  </a:lnTo>
                  <a:lnTo>
                    <a:pt x="28" y="2225"/>
                  </a:lnTo>
                  <a:lnTo>
                    <a:pt x="50" y="2160"/>
                  </a:lnTo>
                  <a:lnTo>
                    <a:pt x="76" y="2097"/>
                  </a:lnTo>
                  <a:lnTo>
                    <a:pt x="107" y="2037"/>
                  </a:lnTo>
                  <a:lnTo>
                    <a:pt x="143" y="1979"/>
                  </a:lnTo>
                  <a:lnTo>
                    <a:pt x="184" y="1925"/>
                  </a:lnTo>
                  <a:lnTo>
                    <a:pt x="230" y="1876"/>
                  </a:lnTo>
                  <a:lnTo>
                    <a:pt x="279" y="1830"/>
                  </a:lnTo>
                  <a:lnTo>
                    <a:pt x="332" y="1789"/>
                  </a:lnTo>
                  <a:lnTo>
                    <a:pt x="388" y="1752"/>
                  </a:lnTo>
                  <a:lnTo>
                    <a:pt x="448" y="1720"/>
                  </a:lnTo>
                  <a:lnTo>
                    <a:pt x="510" y="1693"/>
                  </a:lnTo>
                  <a:lnTo>
                    <a:pt x="575" y="1672"/>
                  </a:lnTo>
                  <a:lnTo>
                    <a:pt x="643" y="1656"/>
                  </a:lnTo>
                  <a:lnTo>
                    <a:pt x="712" y="1647"/>
                  </a:lnTo>
                  <a:lnTo>
                    <a:pt x="783" y="1644"/>
                  </a:lnTo>
                  <a:lnTo>
                    <a:pt x="850" y="1647"/>
                  </a:lnTo>
                  <a:lnTo>
                    <a:pt x="916" y="1656"/>
                  </a:lnTo>
                  <a:lnTo>
                    <a:pt x="980" y="1670"/>
                  </a:lnTo>
                  <a:lnTo>
                    <a:pt x="998" y="1600"/>
                  </a:lnTo>
                  <a:lnTo>
                    <a:pt x="1022" y="1534"/>
                  </a:lnTo>
                  <a:lnTo>
                    <a:pt x="1052" y="1470"/>
                  </a:lnTo>
                  <a:lnTo>
                    <a:pt x="1086" y="1410"/>
                  </a:lnTo>
                  <a:lnTo>
                    <a:pt x="1125" y="1353"/>
                  </a:lnTo>
                  <a:lnTo>
                    <a:pt x="1169" y="1299"/>
                  </a:lnTo>
                  <a:lnTo>
                    <a:pt x="1128" y="1247"/>
                  </a:lnTo>
                  <a:lnTo>
                    <a:pt x="1093" y="1190"/>
                  </a:lnTo>
                  <a:lnTo>
                    <a:pt x="1062" y="1130"/>
                  </a:lnTo>
                  <a:lnTo>
                    <a:pt x="1036" y="1067"/>
                  </a:lnTo>
                  <a:lnTo>
                    <a:pt x="1014" y="1001"/>
                  </a:lnTo>
                  <a:lnTo>
                    <a:pt x="999" y="934"/>
                  </a:lnTo>
                  <a:lnTo>
                    <a:pt x="990" y="864"/>
                  </a:lnTo>
                  <a:lnTo>
                    <a:pt x="987" y="793"/>
                  </a:lnTo>
                  <a:lnTo>
                    <a:pt x="990" y="721"/>
                  </a:lnTo>
                  <a:lnTo>
                    <a:pt x="1000" y="650"/>
                  </a:lnTo>
                  <a:lnTo>
                    <a:pt x="1015" y="582"/>
                  </a:lnTo>
                  <a:lnTo>
                    <a:pt x="1036" y="517"/>
                  </a:lnTo>
                  <a:lnTo>
                    <a:pt x="1063" y="453"/>
                  </a:lnTo>
                  <a:lnTo>
                    <a:pt x="1094" y="392"/>
                  </a:lnTo>
                  <a:lnTo>
                    <a:pt x="1131" y="336"/>
                  </a:lnTo>
                  <a:lnTo>
                    <a:pt x="1172" y="282"/>
                  </a:lnTo>
                  <a:lnTo>
                    <a:pt x="1217" y="232"/>
                  </a:lnTo>
                  <a:lnTo>
                    <a:pt x="1265" y="186"/>
                  </a:lnTo>
                  <a:lnTo>
                    <a:pt x="1318" y="145"/>
                  </a:lnTo>
                  <a:lnTo>
                    <a:pt x="1375" y="109"/>
                  </a:lnTo>
                  <a:lnTo>
                    <a:pt x="1435" y="76"/>
                  </a:lnTo>
                  <a:lnTo>
                    <a:pt x="1497" y="50"/>
                  </a:lnTo>
                  <a:lnTo>
                    <a:pt x="1562" y="28"/>
                  </a:lnTo>
                  <a:lnTo>
                    <a:pt x="1629" y="13"/>
                  </a:lnTo>
                  <a:lnTo>
                    <a:pt x="1699" y="3"/>
                  </a:lnTo>
                  <a:lnTo>
                    <a:pt x="177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8" name="Freeform 51"/>
            <p:cNvSpPr>
              <a:spLocks noEditPoints="1"/>
            </p:cNvSpPr>
            <p:nvPr/>
          </p:nvSpPr>
          <p:spPr bwMode="auto">
            <a:xfrm>
              <a:off x="8145463" y="1485900"/>
              <a:ext cx="190500" cy="206375"/>
            </a:xfrm>
            <a:custGeom>
              <a:avLst/>
              <a:gdLst>
                <a:gd name="T0" fmla="*/ 458 w 960"/>
                <a:gd name="T1" fmla="*/ 626 h 1038"/>
                <a:gd name="T2" fmla="*/ 347 w 960"/>
                <a:gd name="T3" fmla="*/ 902 h 1038"/>
                <a:gd name="T4" fmla="*/ 615 w 960"/>
                <a:gd name="T5" fmla="*/ 902 h 1038"/>
                <a:gd name="T6" fmla="*/ 503 w 960"/>
                <a:gd name="T7" fmla="*/ 626 h 1038"/>
                <a:gd name="T8" fmla="*/ 526 w 960"/>
                <a:gd name="T9" fmla="*/ 581 h 1038"/>
                <a:gd name="T10" fmla="*/ 480 w 960"/>
                <a:gd name="T11" fmla="*/ 587 h 1038"/>
                <a:gd name="T12" fmla="*/ 414 w 960"/>
                <a:gd name="T13" fmla="*/ 575 h 1038"/>
                <a:gd name="T14" fmla="*/ 519 w 960"/>
                <a:gd name="T15" fmla="*/ 2 h 1038"/>
                <a:gd name="T16" fmla="*/ 592 w 960"/>
                <a:gd name="T17" fmla="*/ 25 h 1038"/>
                <a:gd name="T18" fmla="*/ 654 w 960"/>
                <a:gd name="T19" fmla="*/ 65 h 1038"/>
                <a:gd name="T20" fmla="*/ 703 w 960"/>
                <a:gd name="T21" fmla="*/ 122 h 1038"/>
                <a:gd name="T22" fmla="*/ 735 w 960"/>
                <a:gd name="T23" fmla="*/ 191 h 1038"/>
                <a:gd name="T24" fmla="*/ 746 w 960"/>
                <a:gd name="T25" fmla="*/ 268 h 1038"/>
                <a:gd name="T26" fmla="*/ 735 w 960"/>
                <a:gd name="T27" fmla="*/ 348 h 1038"/>
                <a:gd name="T28" fmla="*/ 705 w 960"/>
                <a:gd name="T29" fmla="*/ 425 h 1038"/>
                <a:gd name="T30" fmla="*/ 658 w 960"/>
                <a:gd name="T31" fmla="*/ 494 h 1038"/>
                <a:gd name="T32" fmla="*/ 599 w 960"/>
                <a:gd name="T33" fmla="*/ 547 h 1038"/>
                <a:gd name="T34" fmla="*/ 698 w 960"/>
                <a:gd name="T35" fmla="*/ 585 h 1038"/>
                <a:gd name="T36" fmla="*/ 786 w 960"/>
                <a:gd name="T37" fmla="*/ 638 h 1038"/>
                <a:gd name="T38" fmla="*/ 858 w 960"/>
                <a:gd name="T39" fmla="*/ 703 h 1038"/>
                <a:gd name="T40" fmla="*/ 913 w 960"/>
                <a:gd name="T41" fmla="*/ 774 h 1038"/>
                <a:gd name="T42" fmla="*/ 948 w 960"/>
                <a:gd name="T43" fmla="*/ 849 h 1038"/>
                <a:gd name="T44" fmla="*/ 960 w 960"/>
                <a:gd name="T45" fmla="*/ 920 h 1038"/>
                <a:gd name="T46" fmla="*/ 946 w 960"/>
                <a:gd name="T47" fmla="*/ 951 h 1038"/>
                <a:gd name="T48" fmla="*/ 908 w 960"/>
                <a:gd name="T49" fmla="*/ 977 h 1038"/>
                <a:gd name="T50" fmla="*/ 847 w 960"/>
                <a:gd name="T51" fmla="*/ 1000 h 1038"/>
                <a:gd name="T52" fmla="*/ 770 w 960"/>
                <a:gd name="T53" fmla="*/ 1017 h 1038"/>
                <a:gd name="T54" fmla="*/ 681 w 960"/>
                <a:gd name="T55" fmla="*/ 1029 h 1038"/>
                <a:gd name="T56" fmla="*/ 583 w 960"/>
                <a:gd name="T57" fmla="*/ 1036 h 1038"/>
                <a:gd name="T58" fmla="*/ 480 w 960"/>
                <a:gd name="T59" fmla="*/ 1038 h 1038"/>
                <a:gd name="T60" fmla="*/ 379 w 960"/>
                <a:gd name="T61" fmla="*/ 1036 h 1038"/>
                <a:gd name="T62" fmla="*/ 281 w 960"/>
                <a:gd name="T63" fmla="*/ 1029 h 1038"/>
                <a:gd name="T64" fmla="*/ 191 w 960"/>
                <a:gd name="T65" fmla="*/ 1017 h 1038"/>
                <a:gd name="T66" fmla="*/ 114 w 960"/>
                <a:gd name="T67" fmla="*/ 1000 h 1038"/>
                <a:gd name="T68" fmla="*/ 54 w 960"/>
                <a:gd name="T69" fmla="*/ 977 h 1038"/>
                <a:gd name="T70" fmla="*/ 14 w 960"/>
                <a:gd name="T71" fmla="*/ 951 h 1038"/>
                <a:gd name="T72" fmla="*/ 0 w 960"/>
                <a:gd name="T73" fmla="*/ 920 h 1038"/>
                <a:gd name="T74" fmla="*/ 13 w 960"/>
                <a:gd name="T75" fmla="*/ 849 h 1038"/>
                <a:gd name="T76" fmla="*/ 48 w 960"/>
                <a:gd name="T77" fmla="*/ 774 h 1038"/>
                <a:gd name="T78" fmla="*/ 104 w 960"/>
                <a:gd name="T79" fmla="*/ 703 h 1038"/>
                <a:gd name="T80" fmla="*/ 176 w 960"/>
                <a:gd name="T81" fmla="*/ 638 h 1038"/>
                <a:gd name="T82" fmla="*/ 263 w 960"/>
                <a:gd name="T83" fmla="*/ 585 h 1038"/>
                <a:gd name="T84" fmla="*/ 363 w 960"/>
                <a:gd name="T85" fmla="*/ 547 h 1038"/>
                <a:gd name="T86" fmla="*/ 302 w 960"/>
                <a:gd name="T87" fmla="*/ 494 h 1038"/>
                <a:gd name="T88" fmla="*/ 256 w 960"/>
                <a:gd name="T89" fmla="*/ 425 h 1038"/>
                <a:gd name="T90" fmla="*/ 227 w 960"/>
                <a:gd name="T91" fmla="*/ 348 h 1038"/>
                <a:gd name="T92" fmla="*/ 216 w 960"/>
                <a:gd name="T93" fmla="*/ 268 h 1038"/>
                <a:gd name="T94" fmla="*/ 227 w 960"/>
                <a:gd name="T95" fmla="*/ 191 h 1038"/>
                <a:gd name="T96" fmla="*/ 258 w 960"/>
                <a:gd name="T97" fmla="*/ 122 h 1038"/>
                <a:gd name="T98" fmla="*/ 307 w 960"/>
                <a:gd name="T99" fmla="*/ 65 h 1038"/>
                <a:gd name="T100" fmla="*/ 369 w 960"/>
                <a:gd name="T101" fmla="*/ 25 h 1038"/>
                <a:gd name="T102" fmla="*/ 441 w 960"/>
                <a:gd name="T103" fmla="*/ 2 h 10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960" h="1038">
                  <a:moveTo>
                    <a:pt x="414" y="575"/>
                  </a:moveTo>
                  <a:lnTo>
                    <a:pt x="458" y="626"/>
                  </a:lnTo>
                  <a:lnTo>
                    <a:pt x="459" y="626"/>
                  </a:lnTo>
                  <a:lnTo>
                    <a:pt x="347" y="902"/>
                  </a:lnTo>
                  <a:lnTo>
                    <a:pt x="480" y="1038"/>
                  </a:lnTo>
                  <a:lnTo>
                    <a:pt x="615" y="902"/>
                  </a:lnTo>
                  <a:lnTo>
                    <a:pt x="502" y="626"/>
                  </a:lnTo>
                  <a:lnTo>
                    <a:pt x="503" y="626"/>
                  </a:lnTo>
                  <a:lnTo>
                    <a:pt x="547" y="575"/>
                  </a:lnTo>
                  <a:lnTo>
                    <a:pt x="526" y="581"/>
                  </a:lnTo>
                  <a:lnTo>
                    <a:pt x="503" y="586"/>
                  </a:lnTo>
                  <a:lnTo>
                    <a:pt x="480" y="587"/>
                  </a:lnTo>
                  <a:lnTo>
                    <a:pt x="447" y="583"/>
                  </a:lnTo>
                  <a:lnTo>
                    <a:pt x="414" y="575"/>
                  </a:lnTo>
                  <a:close/>
                  <a:moveTo>
                    <a:pt x="480" y="0"/>
                  </a:moveTo>
                  <a:lnTo>
                    <a:pt x="519" y="2"/>
                  </a:lnTo>
                  <a:lnTo>
                    <a:pt x="557" y="11"/>
                  </a:lnTo>
                  <a:lnTo>
                    <a:pt x="592" y="25"/>
                  </a:lnTo>
                  <a:lnTo>
                    <a:pt x="625" y="42"/>
                  </a:lnTo>
                  <a:lnTo>
                    <a:pt x="654" y="65"/>
                  </a:lnTo>
                  <a:lnTo>
                    <a:pt x="681" y="91"/>
                  </a:lnTo>
                  <a:lnTo>
                    <a:pt x="703" y="122"/>
                  </a:lnTo>
                  <a:lnTo>
                    <a:pt x="721" y="155"/>
                  </a:lnTo>
                  <a:lnTo>
                    <a:pt x="735" y="191"/>
                  </a:lnTo>
                  <a:lnTo>
                    <a:pt x="742" y="228"/>
                  </a:lnTo>
                  <a:lnTo>
                    <a:pt x="746" y="268"/>
                  </a:lnTo>
                  <a:lnTo>
                    <a:pt x="742" y="307"/>
                  </a:lnTo>
                  <a:lnTo>
                    <a:pt x="735" y="348"/>
                  </a:lnTo>
                  <a:lnTo>
                    <a:pt x="722" y="387"/>
                  </a:lnTo>
                  <a:lnTo>
                    <a:pt x="705" y="425"/>
                  </a:lnTo>
                  <a:lnTo>
                    <a:pt x="684" y="461"/>
                  </a:lnTo>
                  <a:lnTo>
                    <a:pt x="658" y="494"/>
                  </a:lnTo>
                  <a:lnTo>
                    <a:pt x="630" y="523"/>
                  </a:lnTo>
                  <a:lnTo>
                    <a:pt x="599" y="547"/>
                  </a:lnTo>
                  <a:lnTo>
                    <a:pt x="650" y="564"/>
                  </a:lnTo>
                  <a:lnTo>
                    <a:pt x="698" y="585"/>
                  </a:lnTo>
                  <a:lnTo>
                    <a:pt x="744" y="610"/>
                  </a:lnTo>
                  <a:lnTo>
                    <a:pt x="786" y="638"/>
                  </a:lnTo>
                  <a:lnTo>
                    <a:pt x="823" y="670"/>
                  </a:lnTo>
                  <a:lnTo>
                    <a:pt x="858" y="703"/>
                  </a:lnTo>
                  <a:lnTo>
                    <a:pt x="888" y="738"/>
                  </a:lnTo>
                  <a:lnTo>
                    <a:pt x="913" y="774"/>
                  </a:lnTo>
                  <a:lnTo>
                    <a:pt x="933" y="812"/>
                  </a:lnTo>
                  <a:lnTo>
                    <a:pt x="948" y="849"/>
                  </a:lnTo>
                  <a:lnTo>
                    <a:pt x="957" y="885"/>
                  </a:lnTo>
                  <a:lnTo>
                    <a:pt x="960" y="920"/>
                  </a:lnTo>
                  <a:lnTo>
                    <a:pt x="957" y="936"/>
                  </a:lnTo>
                  <a:lnTo>
                    <a:pt x="946" y="951"/>
                  </a:lnTo>
                  <a:lnTo>
                    <a:pt x="930" y="965"/>
                  </a:lnTo>
                  <a:lnTo>
                    <a:pt x="908" y="977"/>
                  </a:lnTo>
                  <a:lnTo>
                    <a:pt x="879" y="989"/>
                  </a:lnTo>
                  <a:lnTo>
                    <a:pt x="847" y="1000"/>
                  </a:lnTo>
                  <a:lnTo>
                    <a:pt x="810" y="1009"/>
                  </a:lnTo>
                  <a:lnTo>
                    <a:pt x="770" y="1017"/>
                  </a:lnTo>
                  <a:lnTo>
                    <a:pt x="727" y="1023"/>
                  </a:lnTo>
                  <a:lnTo>
                    <a:pt x="681" y="1029"/>
                  </a:lnTo>
                  <a:lnTo>
                    <a:pt x="632" y="1033"/>
                  </a:lnTo>
                  <a:lnTo>
                    <a:pt x="583" y="1036"/>
                  </a:lnTo>
                  <a:lnTo>
                    <a:pt x="532" y="1038"/>
                  </a:lnTo>
                  <a:lnTo>
                    <a:pt x="480" y="1038"/>
                  </a:lnTo>
                  <a:lnTo>
                    <a:pt x="430" y="1038"/>
                  </a:lnTo>
                  <a:lnTo>
                    <a:pt x="379" y="1036"/>
                  </a:lnTo>
                  <a:lnTo>
                    <a:pt x="328" y="1033"/>
                  </a:lnTo>
                  <a:lnTo>
                    <a:pt x="281" y="1029"/>
                  </a:lnTo>
                  <a:lnTo>
                    <a:pt x="234" y="1023"/>
                  </a:lnTo>
                  <a:lnTo>
                    <a:pt x="191" y="1017"/>
                  </a:lnTo>
                  <a:lnTo>
                    <a:pt x="150" y="1009"/>
                  </a:lnTo>
                  <a:lnTo>
                    <a:pt x="114" y="1000"/>
                  </a:lnTo>
                  <a:lnTo>
                    <a:pt x="81" y="989"/>
                  </a:lnTo>
                  <a:lnTo>
                    <a:pt x="54" y="977"/>
                  </a:lnTo>
                  <a:lnTo>
                    <a:pt x="32" y="965"/>
                  </a:lnTo>
                  <a:lnTo>
                    <a:pt x="14" y="951"/>
                  </a:lnTo>
                  <a:lnTo>
                    <a:pt x="5" y="936"/>
                  </a:lnTo>
                  <a:lnTo>
                    <a:pt x="0" y="920"/>
                  </a:lnTo>
                  <a:lnTo>
                    <a:pt x="3" y="885"/>
                  </a:lnTo>
                  <a:lnTo>
                    <a:pt x="13" y="849"/>
                  </a:lnTo>
                  <a:lnTo>
                    <a:pt x="28" y="812"/>
                  </a:lnTo>
                  <a:lnTo>
                    <a:pt x="48" y="774"/>
                  </a:lnTo>
                  <a:lnTo>
                    <a:pt x="74" y="738"/>
                  </a:lnTo>
                  <a:lnTo>
                    <a:pt x="104" y="703"/>
                  </a:lnTo>
                  <a:lnTo>
                    <a:pt x="138" y="670"/>
                  </a:lnTo>
                  <a:lnTo>
                    <a:pt x="176" y="638"/>
                  </a:lnTo>
                  <a:lnTo>
                    <a:pt x="218" y="610"/>
                  </a:lnTo>
                  <a:lnTo>
                    <a:pt x="263" y="585"/>
                  </a:lnTo>
                  <a:lnTo>
                    <a:pt x="312" y="564"/>
                  </a:lnTo>
                  <a:lnTo>
                    <a:pt x="363" y="547"/>
                  </a:lnTo>
                  <a:lnTo>
                    <a:pt x="331" y="523"/>
                  </a:lnTo>
                  <a:lnTo>
                    <a:pt x="302" y="494"/>
                  </a:lnTo>
                  <a:lnTo>
                    <a:pt x="277" y="461"/>
                  </a:lnTo>
                  <a:lnTo>
                    <a:pt x="256" y="425"/>
                  </a:lnTo>
                  <a:lnTo>
                    <a:pt x="239" y="387"/>
                  </a:lnTo>
                  <a:lnTo>
                    <a:pt x="227" y="348"/>
                  </a:lnTo>
                  <a:lnTo>
                    <a:pt x="218" y="307"/>
                  </a:lnTo>
                  <a:lnTo>
                    <a:pt x="216" y="268"/>
                  </a:lnTo>
                  <a:lnTo>
                    <a:pt x="218" y="228"/>
                  </a:lnTo>
                  <a:lnTo>
                    <a:pt x="227" y="191"/>
                  </a:lnTo>
                  <a:lnTo>
                    <a:pt x="241" y="155"/>
                  </a:lnTo>
                  <a:lnTo>
                    <a:pt x="258" y="122"/>
                  </a:lnTo>
                  <a:lnTo>
                    <a:pt x="281" y="91"/>
                  </a:lnTo>
                  <a:lnTo>
                    <a:pt x="307" y="65"/>
                  </a:lnTo>
                  <a:lnTo>
                    <a:pt x="337" y="42"/>
                  </a:lnTo>
                  <a:lnTo>
                    <a:pt x="369" y="25"/>
                  </a:lnTo>
                  <a:lnTo>
                    <a:pt x="404" y="11"/>
                  </a:lnTo>
                  <a:lnTo>
                    <a:pt x="441" y="2"/>
                  </a:lnTo>
                  <a:lnTo>
                    <a:pt x="48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cxnSp>
        <p:nvCxnSpPr>
          <p:cNvPr id="44" name="Straight Connector 43"/>
          <p:cNvCxnSpPr/>
          <p:nvPr/>
        </p:nvCxnSpPr>
        <p:spPr>
          <a:xfrm>
            <a:off x="6104692" y="4945461"/>
            <a:ext cx="272" cy="452689"/>
          </a:xfrm>
          <a:prstGeom prst="line">
            <a:avLst/>
          </a:prstGeom>
          <a:ln w="12700">
            <a:solidFill>
              <a:srgbClr val="A29F9F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Oval 44"/>
          <p:cNvSpPr/>
          <p:nvPr/>
        </p:nvSpPr>
        <p:spPr>
          <a:xfrm>
            <a:off x="5643429" y="5491262"/>
            <a:ext cx="1076282" cy="893297"/>
          </a:xfrm>
          <a:prstGeom prst="ellipse">
            <a:avLst/>
          </a:prstGeom>
          <a:blipFill>
            <a:blip r:embed="rId3"/>
            <a:stretch>
              <a:fillRect/>
            </a:stretch>
          </a:blipFill>
          <a:ln w="38100" cap="rnd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457200"/>
            <a:endParaRPr lang="lt-LT" kern="0">
              <a:solidFill>
                <a:schemeClr val="accent3"/>
              </a:solidFill>
              <a:latin typeface="Calibri" pitchFamily="34" charset="0"/>
            </a:endParaRPr>
          </a:p>
        </p:txBody>
      </p:sp>
      <p:sp>
        <p:nvSpPr>
          <p:cNvPr id="49" name="Rectangle 48"/>
          <p:cNvSpPr/>
          <p:nvPr/>
        </p:nvSpPr>
        <p:spPr>
          <a:xfrm>
            <a:off x="4829552" y="6412473"/>
            <a:ext cx="2924396" cy="4033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i="1" dirty="0">
                <a:solidFill>
                  <a:schemeClr val="bg1"/>
                </a:solidFill>
                <a:latin typeface="Century Gothic" panose="020B0502020202020204" pitchFamily="34" charset="0"/>
                <a:ea typeface="Roboto Lt" pitchFamily="2" charset="0"/>
              </a:rPr>
              <a:t>Business Impact Survey</a:t>
            </a:r>
            <a:endParaRPr lang="en-US" dirty="0">
              <a:solidFill>
                <a:schemeClr val="bg1"/>
              </a:solidFill>
              <a:latin typeface="Garamond" panose="02020404030301010803" pitchFamily="18" charset="0"/>
              <a:ea typeface="Roboto Lt" pitchFamily="2" charset="0"/>
            </a:endParaRPr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40573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75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1" dur="2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4" dur="2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250"/>
                            </p:stCondLst>
                            <p:childTnLst>
                              <p:par>
                                <p:cTn id="41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2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8" grpId="0" animBg="1"/>
      <p:bldP spid="33" grpId="0" animBg="1"/>
      <p:bldP spid="34" grpId="0" animBg="1"/>
      <p:bldP spid="36" grpId="0" animBg="1"/>
      <p:bldP spid="37" grpId="0" animBg="1"/>
      <p:bldP spid="67" grpId="0" animBg="1"/>
      <p:bldP spid="81" grpId="0"/>
      <p:bldP spid="82" grpId="0"/>
      <p:bldP spid="85" grpId="0"/>
      <p:bldP spid="86" grpId="0"/>
      <p:bldP spid="47" grpId="0"/>
      <p:bldP spid="45" grpId="0" animBg="1"/>
      <p:bldP spid="4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Placeholder 5"/>
          <p:cNvPicPr>
            <a:picLocks noGrp="1" noChangeAspect="1"/>
          </p:cNvPicPr>
          <p:nvPr>
            <p:ph type="pic"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351" b="16351"/>
          <a:stretch>
            <a:fillRect/>
          </a:stretch>
        </p:blipFill>
        <p:spPr/>
      </p:pic>
      <p:pic>
        <p:nvPicPr>
          <p:cNvPr id="5" name="Picture Placeholder 4"/>
          <p:cNvPicPr>
            <a:picLocks noGrp="1" noChangeAspect="1"/>
          </p:cNvPicPr>
          <p:nvPr>
            <p:ph type="pic" sz="quarter" idx="1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9803" y="1586775"/>
            <a:ext cx="2597126" cy="2597126"/>
          </a:xfrm>
        </p:spPr>
      </p:pic>
      <p:pic>
        <p:nvPicPr>
          <p:cNvPr id="7" name="Picture Placeholder 6"/>
          <p:cNvPicPr>
            <a:picLocks noGrp="1" noChangeAspect="1"/>
          </p:cNvPicPr>
          <p:nvPr>
            <p:ph type="pic" sz="quarter" idx="15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393" b="16393"/>
          <a:stretch>
            <a:fillRect/>
          </a:stretch>
        </p:blipFill>
        <p:spPr/>
      </p:pic>
      <p:sp>
        <p:nvSpPr>
          <p:cNvPr id="41" name="Rectangle 40"/>
          <p:cNvSpPr/>
          <p:nvPr/>
        </p:nvSpPr>
        <p:spPr>
          <a:xfrm>
            <a:off x="499781" y="4803890"/>
            <a:ext cx="348648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b="1" dirty="0">
                <a:solidFill>
                  <a:schemeClr val="accent3"/>
                </a:solidFill>
                <a:latin typeface="Century Gothic" panose="020B0502020202020204" pitchFamily="34" charset="0"/>
                <a:ea typeface="Roboto Bk" pitchFamily="2" charset="0"/>
              </a:rPr>
              <a:t>626 Followers</a:t>
            </a:r>
          </a:p>
        </p:txBody>
      </p:sp>
      <p:sp>
        <p:nvSpPr>
          <p:cNvPr id="58" name="Rectangle 57"/>
          <p:cNvSpPr/>
          <p:nvPr/>
        </p:nvSpPr>
        <p:spPr>
          <a:xfrm>
            <a:off x="4434472" y="4803890"/>
            <a:ext cx="348648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b="1" i="1" dirty="0">
                <a:solidFill>
                  <a:schemeClr val="accent3"/>
                </a:solidFill>
                <a:latin typeface="Century Gothic" panose="020B0502020202020204" pitchFamily="34" charset="0"/>
                <a:ea typeface="Roboto Bk" pitchFamily="2" charset="0"/>
              </a:rPr>
              <a:t>280 Followers</a:t>
            </a:r>
          </a:p>
        </p:txBody>
      </p:sp>
      <p:sp>
        <p:nvSpPr>
          <p:cNvPr id="73" name="Rectangle 72"/>
          <p:cNvSpPr/>
          <p:nvPr/>
        </p:nvSpPr>
        <p:spPr>
          <a:xfrm>
            <a:off x="8421263" y="4803890"/>
            <a:ext cx="348648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b="1" i="1" dirty="0">
                <a:solidFill>
                  <a:schemeClr val="accent3"/>
                </a:solidFill>
                <a:latin typeface="Century Gothic" panose="020B0502020202020204" pitchFamily="34" charset="0"/>
                <a:ea typeface="Roboto Bk" pitchFamily="2" charset="0"/>
              </a:rPr>
              <a:t>476 Followers</a:t>
            </a:r>
          </a:p>
        </p:txBody>
      </p:sp>
      <p:sp>
        <p:nvSpPr>
          <p:cNvPr id="47" name="Rectangle 46"/>
          <p:cNvSpPr/>
          <p:nvPr/>
        </p:nvSpPr>
        <p:spPr>
          <a:xfrm>
            <a:off x="171967" y="1735649"/>
            <a:ext cx="3864953" cy="2590905"/>
          </a:xfrm>
          <a:prstGeom prst="rect">
            <a:avLst/>
          </a:prstGeom>
          <a:gradFill>
            <a:gsLst>
              <a:gs pos="100000">
                <a:srgbClr val="0E6CB6"/>
              </a:gs>
              <a:gs pos="0">
                <a:schemeClr val="accent1">
                  <a:alpha val="0"/>
                </a:schemeClr>
              </a:gs>
            </a:gsLst>
            <a:lin ang="5400000" scaled="1"/>
          </a:gra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5" name="Group 24"/>
          <p:cNvGrpSpPr/>
          <p:nvPr/>
        </p:nvGrpSpPr>
        <p:grpSpPr>
          <a:xfrm>
            <a:off x="10291748" y="6138470"/>
            <a:ext cx="1280720" cy="559455"/>
            <a:chOff x="9089942" y="6226177"/>
            <a:chExt cx="1280720" cy="559455"/>
          </a:xfrm>
        </p:grpSpPr>
        <p:sp>
          <p:nvSpPr>
            <p:cNvPr id="31" name="Slide Number Placeholder 10"/>
            <p:cNvSpPr txBox="1">
              <a:spLocks/>
            </p:cNvSpPr>
            <p:nvPr/>
          </p:nvSpPr>
          <p:spPr>
            <a:xfrm>
              <a:off x="9942217" y="6285845"/>
              <a:ext cx="428445" cy="466345"/>
            </a:xfrm>
            <a:prstGeom prst="rect">
              <a:avLst/>
            </a:prstGeom>
            <a:solidFill>
              <a:srgbClr val="C00000"/>
            </a:solidFill>
            <a:effectLst/>
          </p:spPr>
          <p:txBody>
            <a:bodyPr anchor="ctr"/>
            <a:lstStyle>
              <a:defPPr>
                <a:defRPr lang="en-US"/>
              </a:defPPr>
              <a:lvl1pPr marL="0" algn="ctr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fld id="{37B67E2F-9D74-4C6A-AF5B-D2A91C8C4DC9}" type="slidenum">
                <a:rPr lang="en-US">
                  <a:solidFill>
                    <a:schemeClr val="bg1"/>
                  </a:solidFill>
                  <a:latin typeface="Calibri" pitchFamily="34" charset="0"/>
                </a:rPr>
                <a:t>3</a:t>
              </a:fld>
              <a:endParaRPr lang="en-US" dirty="0">
                <a:solidFill>
                  <a:schemeClr val="bg1"/>
                </a:solidFill>
                <a:latin typeface="Calibri" pitchFamily="34" charset="0"/>
              </a:endParaRPr>
            </a:p>
          </p:txBody>
        </p:sp>
        <p:grpSp>
          <p:nvGrpSpPr>
            <p:cNvPr id="30" name="Group 29"/>
            <p:cNvGrpSpPr/>
            <p:nvPr/>
          </p:nvGrpSpPr>
          <p:grpSpPr>
            <a:xfrm>
              <a:off x="9089942" y="6226177"/>
              <a:ext cx="1280720" cy="559455"/>
              <a:chOff x="10650806" y="6145019"/>
              <a:chExt cx="1280720" cy="559455"/>
            </a:xfrm>
          </p:grpSpPr>
          <p:pic>
            <p:nvPicPr>
              <p:cNvPr id="32" name="Picture 2"/>
              <p:cNvPicPr>
                <a:picLocks noChangeAspect="1" noChangeArrowheads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 bwMode="auto">
              <a:xfrm>
                <a:off x="10650806" y="6174509"/>
                <a:ext cx="839234" cy="496524"/>
              </a:xfrm>
              <a:prstGeom prst="rect">
                <a:avLst/>
              </a:prstGeom>
              <a:solidFill>
                <a:srgbClr val="C3C0BB"/>
              </a:solidFill>
            </p:spPr>
          </p:pic>
          <p:sp>
            <p:nvSpPr>
              <p:cNvPr id="33" name="Rectangle 32"/>
              <p:cNvSpPr/>
              <p:nvPr/>
            </p:nvSpPr>
            <p:spPr>
              <a:xfrm>
                <a:off x="10650806" y="6145019"/>
                <a:ext cx="1280720" cy="559455"/>
              </a:xfrm>
              <a:prstGeom prst="rect">
                <a:avLst/>
              </a:prstGeom>
              <a:solidFill>
                <a:schemeClr val="bg1">
                  <a:alpha val="4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26" name="TextBox 25"/>
          <p:cNvSpPr txBox="1"/>
          <p:nvPr/>
        </p:nvSpPr>
        <p:spPr>
          <a:xfrm>
            <a:off x="3291453" y="266945"/>
            <a:ext cx="560221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latin typeface="Century Gothic" panose="020B0502020202020204" pitchFamily="34" charset="0"/>
                <a:ea typeface="Roboto Th" pitchFamily="2" charset="0"/>
              </a:rPr>
              <a:t>Speakers</a:t>
            </a:r>
          </a:p>
        </p:txBody>
      </p:sp>
      <p:sp>
        <p:nvSpPr>
          <p:cNvPr id="48" name="Rectangle 47"/>
          <p:cNvSpPr/>
          <p:nvPr/>
        </p:nvSpPr>
        <p:spPr>
          <a:xfrm>
            <a:off x="4193857" y="1737581"/>
            <a:ext cx="3849995" cy="2590905"/>
          </a:xfrm>
          <a:prstGeom prst="rect">
            <a:avLst/>
          </a:prstGeom>
          <a:gradFill>
            <a:gsLst>
              <a:gs pos="100000">
                <a:srgbClr val="0E6CB6"/>
              </a:gs>
              <a:gs pos="0">
                <a:schemeClr val="accent1">
                  <a:alpha val="0"/>
                </a:schemeClr>
              </a:gs>
            </a:gsLst>
            <a:lin ang="5400000" scaled="1"/>
          </a:gra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ectangle 36"/>
          <p:cNvSpPr/>
          <p:nvPr/>
        </p:nvSpPr>
        <p:spPr>
          <a:xfrm>
            <a:off x="612866" y="3748445"/>
            <a:ext cx="2911001" cy="4985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sz="2400" i="1" dirty="0">
                <a:solidFill>
                  <a:schemeClr val="bg1"/>
                </a:solidFill>
                <a:latin typeface="Century Gothic" panose="020B0502020202020204" pitchFamily="34" charset="0"/>
                <a:ea typeface="Roboto Bk" pitchFamily="2" charset="0"/>
              </a:rPr>
              <a:t>Facebook</a:t>
            </a:r>
          </a:p>
        </p:txBody>
      </p:sp>
      <p:sp>
        <p:nvSpPr>
          <p:cNvPr id="35" name="Rectangle 34"/>
          <p:cNvSpPr/>
          <p:nvPr/>
        </p:nvSpPr>
        <p:spPr>
          <a:xfrm>
            <a:off x="4610100" y="3748445"/>
            <a:ext cx="2911001" cy="4985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sz="2400" i="1" dirty="0">
                <a:solidFill>
                  <a:schemeClr val="bg1"/>
                </a:solidFill>
                <a:latin typeface="Century Gothic" panose="020B0502020202020204" pitchFamily="34" charset="0"/>
                <a:ea typeface="Roboto Bk" pitchFamily="2" charset="0"/>
              </a:rPr>
              <a:t>Instagram</a:t>
            </a:r>
          </a:p>
        </p:txBody>
      </p:sp>
      <p:sp>
        <p:nvSpPr>
          <p:cNvPr id="49" name="Rectangle 48"/>
          <p:cNvSpPr/>
          <p:nvPr/>
        </p:nvSpPr>
        <p:spPr>
          <a:xfrm>
            <a:off x="8200789" y="1723226"/>
            <a:ext cx="3860026" cy="2590905"/>
          </a:xfrm>
          <a:prstGeom prst="rect">
            <a:avLst/>
          </a:prstGeom>
          <a:gradFill>
            <a:gsLst>
              <a:gs pos="100000">
                <a:srgbClr val="0E6CB6"/>
              </a:gs>
              <a:gs pos="0">
                <a:schemeClr val="accent1">
                  <a:alpha val="0"/>
                </a:schemeClr>
              </a:gs>
            </a:gsLst>
            <a:lin ang="5400000" scaled="1"/>
          </a:gra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Rectangle 38"/>
          <p:cNvSpPr/>
          <p:nvPr/>
        </p:nvSpPr>
        <p:spPr>
          <a:xfrm>
            <a:off x="8857536" y="3748445"/>
            <a:ext cx="2512352" cy="4985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sz="2400" i="1" dirty="0">
                <a:solidFill>
                  <a:schemeClr val="bg1"/>
                </a:solidFill>
                <a:latin typeface="Century Gothic" panose="020B0502020202020204" pitchFamily="34" charset="0"/>
                <a:ea typeface="Roboto Bk" pitchFamily="2" charset="0"/>
              </a:rPr>
              <a:t>Twitter</a:t>
            </a:r>
          </a:p>
        </p:txBody>
      </p:sp>
      <p:sp>
        <p:nvSpPr>
          <p:cNvPr id="2" name="Rectangle 1"/>
          <p:cNvSpPr/>
          <p:nvPr/>
        </p:nvSpPr>
        <p:spPr>
          <a:xfrm>
            <a:off x="-2534771" y="1201280"/>
            <a:ext cx="15544800" cy="617668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4"/>
          <p:cNvSpPr/>
          <p:nvPr/>
        </p:nvSpPr>
        <p:spPr>
          <a:xfrm flipH="1">
            <a:off x="-896252" y="655977"/>
            <a:ext cx="13906281" cy="472339"/>
          </a:xfrm>
          <a:custGeom>
            <a:avLst/>
            <a:gdLst>
              <a:gd name="connsiteX0" fmla="*/ 0 w 12192001"/>
              <a:gd name="connsiteY0" fmla="*/ 566057 h 1132114"/>
              <a:gd name="connsiteX1" fmla="*/ 6096001 w 12192001"/>
              <a:gd name="connsiteY1" fmla="*/ 0 h 1132114"/>
              <a:gd name="connsiteX2" fmla="*/ 12192002 w 12192001"/>
              <a:gd name="connsiteY2" fmla="*/ 566057 h 1132114"/>
              <a:gd name="connsiteX3" fmla="*/ 6096001 w 12192001"/>
              <a:gd name="connsiteY3" fmla="*/ 1132114 h 1132114"/>
              <a:gd name="connsiteX4" fmla="*/ 0 w 12192001"/>
              <a:gd name="connsiteY4" fmla="*/ 566057 h 1132114"/>
              <a:gd name="connsiteX0" fmla="*/ 1 w 12192003"/>
              <a:gd name="connsiteY0" fmla="*/ 73079 h 639136"/>
              <a:gd name="connsiteX1" fmla="*/ 6110517 w 12192003"/>
              <a:gd name="connsiteY1" fmla="*/ 552051 h 639136"/>
              <a:gd name="connsiteX2" fmla="*/ 12192003 w 12192003"/>
              <a:gd name="connsiteY2" fmla="*/ 73079 h 639136"/>
              <a:gd name="connsiteX3" fmla="*/ 6096002 w 12192003"/>
              <a:gd name="connsiteY3" fmla="*/ 639136 h 639136"/>
              <a:gd name="connsiteX4" fmla="*/ 1 w 12192003"/>
              <a:gd name="connsiteY4" fmla="*/ 73079 h 639136"/>
              <a:gd name="connsiteX0" fmla="*/ 1 w 12192003"/>
              <a:gd name="connsiteY0" fmla="*/ 77550 h 643607"/>
              <a:gd name="connsiteX1" fmla="*/ 6110517 w 12192003"/>
              <a:gd name="connsiteY1" fmla="*/ 498465 h 643607"/>
              <a:gd name="connsiteX2" fmla="*/ 12192003 w 12192003"/>
              <a:gd name="connsiteY2" fmla="*/ 77550 h 643607"/>
              <a:gd name="connsiteX3" fmla="*/ 6096002 w 12192003"/>
              <a:gd name="connsiteY3" fmla="*/ 643607 h 643607"/>
              <a:gd name="connsiteX4" fmla="*/ 1 w 12192003"/>
              <a:gd name="connsiteY4" fmla="*/ 77550 h 643607"/>
              <a:gd name="connsiteX0" fmla="*/ 1 w 12192003"/>
              <a:gd name="connsiteY0" fmla="*/ 81279 h 647336"/>
              <a:gd name="connsiteX1" fmla="*/ 6110517 w 12192003"/>
              <a:gd name="connsiteY1" fmla="*/ 458651 h 647336"/>
              <a:gd name="connsiteX2" fmla="*/ 12192003 w 12192003"/>
              <a:gd name="connsiteY2" fmla="*/ 81279 h 647336"/>
              <a:gd name="connsiteX3" fmla="*/ 6096002 w 12192003"/>
              <a:gd name="connsiteY3" fmla="*/ 647336 h 647336"/>
              <a:gd name="connsiteX4" fmla="*/ 1 w 12192003"/>
              <a:gd name="connsiteY4" fmla="*/ 81279 h 6473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192003" h="647336">
                <a:moveTo>
                  <a:pt x="1" y="81279"/>
                </a:moveTo>
                <a:cubicBezTo>
                  <a:pt x="2420" y="49832"/>
                  <a:pt x="2743789" y="458651"/>
                  <a:pt x="6110517" y="458651"/>
                </a:cubicBezTo>
                <a:cubicBezTo>
                  <a:pt x="9477245" y="458651"/>
                  <a:pt x="12192003" y="-231346"/>
                  <a:pt x="12192003" y="81279"/>
                </a:cubicBezTo>
                <a:cubicBezTo>
                  <a:pt x="12192003" y="393904"/>
                  <a:pt x="9462730" y="647336"/>
                  <a:pt x="6096002" y="647336"/>
                </a:cubicBezTo>
                <a:cubicBezTo>
                  <a:pt x="2729274" y="647336"/>
                  <a:pt x="-2418" y="112727"/>
                  <a:pt x="1" y="81279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102810066"/>
              </p:ext>
            </p:extLst>
          </p:nvPr>
        </p:nvGraphicFramePr>
        <p:xfrm>
          <a:off x="171967" y="1597509"/>
          <a:ext cx="12020033" cy="55025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1533709" y="6570779"/>
            <a:ext cx="478978" cy="261610"/>
          </a:xfrm>
        </p:spPr>
        <p:txBody>
          <a:bodyPr/>
          <a:lstStyle/>
          <a:p>
            <a:fld id="{1A174DE4-D6E9-4419-BBC5-6C621C4D6CB0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79604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37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37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/>
      <p:bldP spid="58" grpId="0"/>
      <p:bldP spid="73" grpId="0"/>
      <p:bldP spid="26" grpId="0"/>
      <p:bldP spid="37" grpId="0"/>
      <p:bldP spid="35" grpId="0"/>
      <p:bldP spid="3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-179295" y="1264019"/>
            <a:ext cx="12640235" cy="623047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/>
          <p:cNvSpPr/>
          <p:nvPr/>
        </p:nvSpPr>
        <p:spPr>
          <a:xfrm>
            <a:off x="716349" y="1252268"/>
            <a:ext cx="10427674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600" dirty="0">
                <a:solidFill>
                  <a:srgbClr val="002060"/>
                </a:solidFill>
              </a:rPr>
              <a:t>Virgin Islands Department of Health – </a:t>
            </a:r>
            <a:r>
              <a:rPr lang="en-US" sz="2600" dirty="0">
                <a:solidFill>
                  <a:srgbClr val="002060"/>
                </a:solidFill>
                <a:hlinkClick r:id="rId2"/>
              </a:rPr>
              <a:t>www.doh.vi.gov/coronavirus</a:t>
            </a:r>
            <a:r>
              <a:rPr lang="en-US" sz="2600" dirty="0">
                <a:solidFill>
                  <a:srgbClr val="002060"/>
                </a:solidFill>
              </a:rPr>
              <a:t> or Text COVID19USVI to 88877 or call 340-713-6200 or 340-776-1519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600" dirty="0">
              <a:solidFill>
                <a:srgbClr val="002060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600" dirty="0">
                <a:solidFill>
                  <a:srgbClr val="002060"/>
                </a:solidFill>
              </a:rPr>
              <a:t>VI Territorial Emergency Management Agency: </a:t>
            </a:r>
            <a:r>
              <a:rPr lang="en-US" sz="2600" dirty="0">
                <a:solidFill>
                  <a:srgbClr val="002060"/>
                </a:solidFill>
                <a:hlinkClick r:id="rId3"/>
              </a:rPr>
              <a:t>www.vitema.vi.gov</a:t>
            </a:r>
            <a:endParaRPr lang="en-US" sz="2600" dirty="0">
              <a:solidFill>
                <a:srgbClr val="002060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600" dirty="0">
              <a:solidFill>
                <a:srgbClr val="002060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600" dirty="0">
                <a:solidFill>
                  <a:srgbClr val="002060"/>
                </a:solidFill>
              </a:rPr>
              <a:t>Office of the Governor of the USVI: </a:t>
            </a:r>
            <a:r>
              <a:rPr lang="en-US" sz="2600" dirty="0">
                <a:solidFill>
                  <a:srgbClr val="002060"/>
                </a:solidFill>
                <a:hlinkClick r:id="rId4"/>
              </a:rPr>
              <a:t>www.facebook.com/GovernmentHouseUSVI</a:t>
            </a:r>
            <a:endParaRPr lang="en-US" sz="2600" dirty="0">
              <a:solidFill>
                <a:srgbClr val="002060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600" dirty="0">
              <a:solidFill>
                <a:srgbClr val="002060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600" dirty="0">
                <a:solidFill>
                  <a:srgbClr val="002060"/>
                </a:solidFill>
              </a:rPr>
              <a:t>Center for Disease Control &amp; Prevention (CDC): </a:t>
            </a:r>
            <a:r>
              <a:rPr lang="en-US" sz="2600" dirty="0">
                <a:solidFill>
                  <a:srgbClr val="002060"/>
                </a:solidFill>
                <a:hlinkClick r:id="rId5"/>
              </a:rPr>
              <a:t>www.cdc.gov</a:t>
            </a:r>
            <a:endParaRPr lang="en-US" sz="2600" dirty="0">
              <a:solidFill>
                <a:srgbClr val="002060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600" dirty="0">
              <a:solidFill>
                <a:srgbClr val="002060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600" dirty="0">
                <a:solidFill>
                  <a:srgbClr val="002060"/>
                </a:solidFill>
              </a:rPr>
              <a:t>World Health Organization (WHO): www.who.int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412376" y="147200"/>
            <a:ext cx="1145689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>
                <a:latin typeface="Century Gothic" panose="020B0502020202020204" pitchFamily="34" charset="0"/>
                <a:ea typeface="Roboto Th" pitchFamily="2" charset="0"/>
              </a:rPr>
              <a:t>Credible Sources for COVID-19 Resources </a:t>
            </a:r>
          </a:p>
        </p:txBody>
      </p:sp>
      <p:sp>
        <p:nvSpPr>
          <p:cNvPr id="29" name="Oval 4"/>
          <p:cNvSpPr/>
          <p:nvPr/>
        </p:nvSpPr>
        <p:spPr>
          <a:xfrm flipH="1">
            <a:off x="-896252" y="655977"/>
            <a:ext cx="13906281" cy="472339"/>
          </a:xfrm>
          <a:custGeom>
            <a:avLst/>
            <a:gdLst>
              <a:gd name="connsiteX0" fmla="*/ 0 w 12192001"/>
              <a:gd name="connsiteY0" fmla="*/ 566057 h 1132114"/>
              <a:gd name="connsiteX1" fmla="*/ 6096001 w 12192001"/>
              <a:gd name="connsiteY1" fmla="*/ 0 h 1132114"/>
              <a:gd name="connsiteX2" fmla="*/ 12192002 w 12192001"/>
              <a:gd name="connsiteY2" fmla="*/ 566057 h 1132114"/>
              <a:gd name="connsiteX3" fmla="*/ 6096001 w 12192001"/>
              <a:gd name="connsiteY3" fmla="*/ 1132114 h 1132114"/>
              <a:gd name="connsiteX4" fmla="*/ 0 w 12192001"/>
              <a:gd name="connsiteY4" fmla="*/ 566057 h 1132114"/>
              <a:gd name="connsiteX0" fmla="*/ 1 w 12192003"/>
              <a:gd name="connsiteY0" fmla="*/ 73079 h 639136"/>
              <a:gd name="connsiteX1" fmla="*/ 6110517 w 12192003"/>
              <a:gd name="connsiteY1" fmla="*/ 552051 h 639136"/>
              <a:gd name="connsiteX2" fmla="*/ 12192003 w 12192003"/>
              <a:gd name="connsiteY2" fmla="*/ 73079 h 639136"/>
              <a:gd name="connsiteX3" fmla="*/ 6096002 w 12192003"/>
              <a:gd name="connsiteY3" fmla="*/ 639136 h 639136"/>
              <a:gd name="connsiteX4" fmla="*/ 1 w 12192003"/>
              <a:gd name="connsiteY4" fmla="*/ 73079 h 639136"/>
              <a:gd name="connsiteX0" fmla="*/ 1 w 12192003"/>
              <a:gd name="connsiteY0" fmla="*/ 77550 h 643607"/>
              <a:gd name="connsiteX1" fmla="*/ 6110517 w 12192003"/>
              <a:gd name="connsiteY1" fmla="*/ 498465 h 643607"/>
              <a:gd name="connsiteX2" fmla="*/ 12192003 w 12192003"/>
              <a:gd name="connsiteY2" fmla="*/ 77550 h 643607"/>
              <a:gd name="connsiteX3" fmla="*/ 6096002 w 12192003"/>
              <a:gd name="connsiteY3" fmla="*/ 643607 h 643607"/>
              <a:gd name="connsiteX4" fmla="*/ 1 w 12192003"/>
              <a:gd name="connsiteY4" fmla="*/ 77550 h 643607"/>
              <a:gd name="connsiteX0" fmla="*/ 1 w 12192003"/>
              <a:gd name="connsiteY0" fmla="*/ 81279 h 647336"/>
              <a:gd name="connsiteX1" fmla="*/ 6110517 w 12192003"/>
              <a:gd name="connsiteY1" fmla="*/ 458651 h 647336"/>
              <a:gd name="connsiteX2" fmla="*/ 12192003 w 12192003"/>
              <a:gd name="connsiteY2" fmla="*/ 81279 h 647336"/>
              <a:gd name="connsiteX3" fmla="*/ 6096002 w 12192003"/>
              <a:gd name="connsiteY3" fmla="*/ 647336 h 647336"/>
              <a:gd name="connsiteX4" fmla="*/ 1 w 12192003"/>
              <a:gd name="connsiteY4" fmla="*/ 81279 h 6473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192003" h="647336">
                <a:moveTo>
                  <a:pt x="1" y="81279"/>
                </a:moveTo>
                <a:cubicBezTo>
                  <a:pt x="2420" y="49832"/>
                  <a:pt x="2743789" y="458651"/>
                  <a:pt x="6110517" y="458651"/>
                </a:cubicBezTo>
                <a:cubicBezTo>
                  <a:pt x="9477245" y="458651"/>
                  <a:pt x="12192003" y="-231346"/>
                  <a:pt x="12192003" y="81279"/>
                </a:cubicBezTo>
                <a:cubicBezTo>
                  <a:pt x="12192003" y="393904"/>
                  <a:pt x="9462730" y="647336"/>
                  <a:pt x="6096002" y="647336"/>
                </a:cubicBezTo>
                <a:cubicBezTo>
                  <a:pt x="2729274" y="647336"/>
                  <a:pt x="-2418" y="112727"/>
                  <a:pt x="1" y="81279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11390293" y="6596390"/>
            <a:ext cx="478978" cy="261610"/>
          </a:xfrm>
        </p:spPr>
        <p:txBody>
          <a:bodyPr/>
          <a:lstStyle/>
          <a:p>
            <a:fld id="{1A174DE4-D6E9-4419-BBC5-6C621C4D6CB0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53076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/>
      <p:bldP spid="2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35EF8731-4DDE-4A40-860A-C12D6CE8034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360614"/>
            <a:ext cx="9144000" cy="2068386"/>
          </a:xfrm>
        </p:spPr>
        <p:txBody>
          <a:bodyPr>
            <a:normAutofit/>
          </a:bodyPr>
          <a:lstStyle/>
          <a:p>
            <a:r>
              <a:rPr lang="en-US" sz="6600" dirty="0">
                <a:solidFill>
                  <a:schemeClr val="tx1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Economic Injury Disaster Loans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="" xmlns:a16="http://schemas.microsoft.com/office/drawing/2014/main" id="{99695D3D-C37F-488B-B0DB-5E75DA63E62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009553" y="5394334"/>
            <a:ext cx="8133907" cy="1005032"/>
          </a:xfrm>
        </p:spPr>
        <p:txBody>
          <a:bodyPr>
            <a:noAutofit/>
          </a:bodyPr>
          <a:lstStyle/>
          <a:p>
            <a:r>
              <a:rPr lang="en-US" sz="2400" dirty="0">
                <a:solidFill>
                  <a:schemeClr val="tx1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U.S. Virgin Islands Office – 787-523-7120 or 340-473-7945</a:t>
            </a:r>
          </a:p>
          <a:p>
            <a:r>
              <a:rPr lang="en-US" sz="2400" dirty="0">
                <a:solidFill>
                  <a:schemeClr val="tx1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www.sba.gov/pr</a:t>
            </a:r>
          </a:p>
          <a:p>
            <a:r>
              <a:rPr lang="en-US" sz="2400" dirty="0">
                <a:solidFill>
                  <a:schemeClr val="tx1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@</a:t>
            </a:r>
            <a:r>
              <a:rPr lang="en-US" sz="2400" dirty="0" err="1">
                <a:solidFill>
                  <a:schemeClr val="tx1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SBA_PuertoRico</a:t>
            </a:r>
            <a:endParaRPr lang="en-US" sz="2400" dirty="0">
              <a:solidFill>
                <a:schemeClr val="tx1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4" name="Text Placeholder 3">
            <a:extLst>
              <a:ext uri="{FF2B5EF4-FFF2-40B4-BE49-F238E27FC236}">
                <a16:creationId xmlns="" xmlns:a16="http://schemas.microsoft.com/office/drawing/2014/main" id="{A1BD1756-B35A-45AB-90F1-26F9F7E3EC0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667000" y="3662856"/>
            <a:ext cx="6858000" cy="1497723"/>
          </a:xfrm>
        </p:spPr>
        <p:txBody>
          <a:bodyPr/>
          <a:lstStyle/>
          <a:p>
            <a:r>
              <a:rPr lang="en-US" sz="2800" dirty="0">
                <a:solidFill>
                  <a:schemeClr val="tx1">
                    <a:lumMod val="7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Puerto Rico &amp; U.S. Virgin Islands District Office</a:t>
            </a:r>
          </a:p>
        </p:txBody>
      </p:sp>
    </p:spTree>
    <p:extLst>
      <p:ext uri="{BB962C8B-B14F-4D97-AF65-F5344CB8AC3E}">
        <p14:creationId xmlns:p14="http://schemas.microsoft.com/office/powerpoint/2010/main" val="15222487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35F42795-0B97-48B4-A3F6-B4271232D4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B1AB44B9-F1EC-4F4B-88D4-413245C9CD3E}" type="slidenum">
              <a:rPr lang="en-US">
                <a:solidFill>
                  <a:srgbClr val="1B1E29">
                    <a:tint val="75000"/>
                  </a:srgbClr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6</a:t>
            </a:fld>
            <a:endParaRPr lang="en-US" dirty="0">
              <a:solidFill>
                <a:srgbClr val="1B1E29">
                  <a:tint val="75000"/>
                </a:srgbClr>
              </a:solidFill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="" xmlns:a16="http://schemas.microsoft.com/office/drawing/2014/main" id="{D1EA2D29-B7D7-4EBB-BE78-123A1A914672}"/>
              </a:ext>
            </a:extLst>
          </p:cNvPr>
          <p:cNvSpPr/>
          <p:nvPr/>
        </p:nvSpPr>
        <p:spPr>
          <a:xfrm>
            <a:off x="1828800" y="957054"/>
            <a:ext cx="8420100" cy="55861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base"/>
            <a:r>
              <a:rPr lang="en-US" sz="1700" b="1" dirty="0">
                <a:solidFill>
                  <a:srgbClr val="1B1E29"/>
                </a:solidFill>
                <a:latin typeface="Source Sans Pro" panose="020B05030304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How much can I borrow?</a:t>
            </a:r>
          </a:p>
          <a:p>
            <a:pPr marL="285750" indent="-285750" algn="just" fontAlgn="base"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rgbClr val="1B1E29"/>
                </a:solidFill>
                <a:latin typeface="Source Sans Pro" panose="020B05030304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Eligible entities may qualify for loans up to $2 million.  </a:t>
            </a:r>
          </a:p>
          <a:p>
            <a:pPr marL="285750" indent="-285750" algn="just" fontAlgn="base"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rgbClr val="1B1E29"/>
                </a:solidFill>
                <a:latin typeface="Source Sans Pro" panose="020B05030304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 interest rates for this disaster are 3.75% for small businesses and </a:t>
            </a:r>
            <a:br>
              <a:rPr lang="en-US" sz="1700" dirty="0">
                <a:solidFill>
                  <a:srgbClr val="1B1E29"/>
                </a:solidFill>
                <a:latin typeface="Source Sans Pro" panose="020B05030304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1700" dirty="0">
                <a:solidFill>
                  <a:srgbClr val="1B1E29"/>
                </a:solidFill>
                <a:latin typeface="Source Sans Pro" panose="020B05030304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2.75% for nonprofit organizations with terms up to 30 years. </a:t>
            </a:r>
          </a:p>
          <a:p>
            <a:pPr marL="285750" indent="-285750" algn="just" fontAlgn="base"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rgbClr val="1B1E29"/>
                </a:solidFill>
                <a:latin typeface="Source Sans Pro" panose="020B05030304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First payment is deferred for one year.</a:t>
            </a:r>
          </a:p>
          <a:p>
            <a:pPr marL="285750" indent="-285750" algn="just" fontAlgn="base"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rgbClr val="1B1E29"/>
                </a:solidFill>
                <a:latin typeface="Source Sans Pro" panose="020B05030304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If you have a current SBA Disaster Loan, payments are automatically deferred through 2020.</a:t>
            </a:r>
          </a:p>
          <a:p>
            <a:pPr algn="just" fontAlgn="base"/>
            <a:endParaRPr lang="en-US" sz="1700" dirty="0">
              <a:solidFill>
                <a:srgbClr val="1B1E29"/>
              </a:solidFill>
              <a:latin typeface="Source Sans Pro" panose="020B0503030403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 fontAlgn="base"/>
            <a:r>
              <a:rPr lang="en-US" sz="1700" b="1" dirty="0">
                <a:solidFill>
                  <a:srgbClr val="1B1E29"/>
                </a:solidFill>
                <a:latin typeface="Source Sans Pro" panose="020B05030304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How can I apply?</a:t>
            </a:r>
          </a:p>
          <a:p>
            <a:pPr marL="285750" indent="-285750" algn="just" fontAlgn="base"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rgbClr val="1B1E29"/>
                </a:solidFill>
                <a:latin typeface="Source Sans Pro" panose="020B05030304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Apply at </a:t>
            </a:r>
            <a:r>
              <a:rPr lang="en-US" sz="1700" dirty="0">
                <a:solidFill>
                  <a:srgbClr val="1B1E29"/>
                </a:solidFill>
                <a:latin typeface="Source Sans Pro" panose="020B050303040302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3"/>
              </a:rPr>
              <a:t>www.sba.gov/disaster</a:t>
            </a:r>
            <a:r>
              <a:rPr lang="en-US" sz="1700" dirty="0">
                <a:solidFill>
                  <a:srgbClr val="1B1E29"/>
                </a:solidFill>
                <a:latin typeface="Source Sans Pro" panose="020B05030304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</a:p>
          <a:p>
            <a:pPr marL="285750" indent="-285750" algn="just" fontAlgn="base"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rgbClr val="1B1E29"/>
                </a:solidFill>
                <a:latin typeface="Source Sans Pro" panose="020B05030304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Please call </a:t>
            </a:r>
            <a:r>
              <a:rPr lang="en-US" sz="1700" dirty="0">
                <a:solidFill>
                  <a:srgbClr val="1B1E29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800-659-2955 if you require assistance applying.</a:t>
            </a:r>
            <a:endParaRPr lang="en-US" sz="1700" dirty="0">
              <a:solidFill>
                <a:srgbClr val="1B1E29"/>
              </a:solidFill>
              <a:latin typeface="Source Sans Pro" panose="020B0503030403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 algn="just" fontAlgn="base"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rgbClr val="1B1E29"/>
                </a:solidFill>
                <a:latin typeface="Source Sans Pro" panose="020B05030304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Once registered, it is recommended applicants download and/or the application, familiarize yourself with what is needed, complete it manually and then submit online. Incomplete applications will not be considered.</a:t>
            </a:r>
          </a:p>
          <a:p>
            <a:pPr marL="285750" indent="-285750" algn="just" fontAlgn="base"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rgbClr val="1B1E29"/>
                </a:solidFill>
                <a:latin typeface="Source Sans Pro" panose="020B05030304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If experiencing website issues, COMPLETED applications may be emailed to </a:t>
            </a:r>
            <a:r>
              <a:rPr lang="en-US" sz="1700" dirty="0">
                <a:solidFill>
                  <a:srgbClr val="1B1E29"/>
                </a:solidFill>
                <a:latin typeface="Source Sans Pro" panose="020B050303040302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4"/>
              </a:rPr>
              <a:t>Ela.doc@sba.gov</a:t>
            </a:r>
            <a:r>
              <a:rPr lang="en-US" sz="1700" dirty="0">
                <a:solidFill>
                  <a:srgbClr val="1B1E29"/>
                </a:solidFill>
                <a:latin typeface="Source Sans Pro" panose="020B05030304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  <a:p>
            <a:pPr marL="285750" indent="-285750" algn="just" fontAlgn="base"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rgbClr val="1B1E29"/>
                </a:solidFill>
                <a:latin typeface="Source Sans Pro" panose="020B05030304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 website is experience unprecedented volume. Non-peak hours are 7PM-7AM.</a:t>
            </a:r>
          </a:p>
          <a:p>
            <a:pPr algn="just" fontAlgn="base"/>
            <a:endParaRPr lang="en-US" sz="1700" dirty="0">
              <a:solidFill>
                <a:srgbClr val="1B1E29"/>
              </a:solidFill>
              <a:latin typeface="Source Sans Pro" panose="020B0503030403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 fontAlgn="base"/>
            <a:r>
              <a:rPr lang="en-US" sz="1700" b="1" dirty="0">
                <a:solidFill>
                  <a:srgbClr val="1B1E29"/>
                </a:solidFill>
                <a:latin typeface="Source Sans Pro" panose="020B05030304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How long does it take to get a decision? </a:t>
            </a:r>
          </a:p>
          <a:p>
            <a:pPr marL="285750" indent="-285750" algn="just" fontAlgn="base"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rgbClr val="1B1E29"/>
                </a:solidFill>
                <a:latin typeface="Source Sans Pro" panose="020B05030304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Depending on a variety of circumstances, it can take anywhere from a few days to a few weeks. The most common reason for delay is due to an incomplete </a:t>
            </a:r>
            <a:r>
              <a:rPr lang="en-US" sz="1700" dirty="0" smtClean="0">
                <a:solidFill>
                  <a:srgbClr val="1B1E29"/>
                </a:solidFill>
                <a:latin typeface="Source Sans Pro" panose="020B05030304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application.</a:t>
            </a:r>
            <a:endParaRPr lang="en-US" sz="1700" dirty="0">
              <a:solidFill>
                <a:srgbClr val="1B1E29"/>
              </a:solidFill>
              <a:latin typeface="Source Sans Pro" panose="020B0503030403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Rectangle 2">
            <a:extLst>
              <a:ext uri="{FF2B5EF4-FFF2-40B4-BE49-F238E27FC236}">
                <a16:creationId xmlns="" xmlns:a16="http://schemas.microsoft.com/office/drawing/2014/main" id="{D68B473D-8CB1-46FE-9A74-3363931FD2F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28800" y="334329"/>
            <a:ext cx="83058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3200" b="1" dirty="0">
                <a:solidFill>
                  <a:srgbClr val="1B1E29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SBA’s Economic Injury Disaster Loan Basics </a:t>
            </a:r>
            <a:endParaRPr lang="en-US" sz="3200" b="1" dirty="0">
              <a:solidFill>
                <a:srgbClr val="1B1E29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Arial" pitchFamily="34" charset="0"/>
            </a:endParaRPr>
          </a:p>
        </p:txBody>
      </p:sp>
      <p:sp>
        <p:nvSpPr>
          <p:cNvPr id="8" name="Footer Placeholder 2">
            <a:extLst>
              <a:ext uri="{FF2B5EF4-FFF2-40B4-BE49-F238E27FC236}">
                <a16:creationId xmlns="" xmlns:a16="http://schemas.microsoft.com/office/drawing/2014/main" id="{69580FEC-6473-4B7F-BF76-FFF06A4497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76700" y="6313747"/>
            <a:ext cx="4038600" cy="365125"/>
          </a:xfrm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dirty="0">
                <a:solidFill>
                  <a:srgbClr val="1B1E29">
                    <a:tint val="75000"/>
                  </a:srgbClr>
                </a:solidFill>
              </a:rPr>
              <a:t>U.S. Small Business -Office of Disaster Assistance-Field Operations Center - East</a:t>
            </a:r>
          </a:p>
        </p:txBody>
      </p:sp>
    </p:spTree>
    <p:extLst>
      <p:ext uri="{BB962C8B-B14F-4D97-AF65-F5344CB8AC3E}">
        <p14:creationId xmlns:p14="http://schemas.microsoft.com/office/powerpoint/2010/main" val="164367013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="" xmlns:a16="http://schemas.microsoft.com/office/drawing/2014/main" id="{831BD9C1-B79A-472E-A20D-1077CAD5FD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35200" y="2168791"/>
            <a:ext cx="7886700" cy="884420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>
                <a:solidFill>
                  <a:srgbClr val="011689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Coronavirus Information Resources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BE85E0F9-9CBA-4502-A512-7DD2ED3BF77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93031" y="3246490"/>
            <a:ext cx="8728869" cy="3075729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US" sz="24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For detailed information on SBA programs about the coronavirus, please visit: </a:t>
            </a:r>
            <a:r>
              <a:rPr lang="en-US" sz="2400" u="sng" dirty="0">
                <a:latin typeface="Source Sans Pro" panose="020B0503030403020204" pitchFamily="34" charset="0"/>
                <a:ea typeface="Source Sans Pro" panose="020B0503030403020204" pitchFamily="34" charset="0"/>
                <a:hlinkClick r:id="rId2"/>
              </a:rPr>
              <a:t>www.sba.gov/coronavirus</a:t>
            </a:r>
            <a:r>
              <a:rPr lang="en-US" sz="24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</a:p>
          <a:p>
            <a:pPr marL="0" indent="0" algn="ctr">
              <a:buNone/>
            </a:pPr>
            <a:endParaRPr lang="en-US" sz="24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  <a:p>
            <a:pPr marL="0" indent="0" algn="ctr">
              <a:buNone/>
            </a:pPr>
            <a:r>
              <a:rPr lang="en-US" sz="24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For information on all federal programs, visit </a:t>
            </a:r>
            <a:r>
              <a:rPr lang="en-US" sz="2400" u="sng" dirty="0">
                <a:latin typeface="Source Sans Pro" panose="020B0503030403020204" pitchFamily="34" charset="0"/>
                <a:ea typeface="Source Sans Pro" panose="020B0503030403020204" pitchFamily="34" charset="0"/>
                <a:hlinkClick r:id="rId3"/>
              </a:rPr>
              <a:t>www.usa.gov/coronavirus</a:t>
            </a:r>
            <a:r>
              <a:rPr lang="en-US" sz="24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</a:p>
          <a:p>
            <a:pPr marL="0" indent="0" algn="ctr">
              <a:buNone/>
            </a:pPr>
            <a:r>
              <a:rPr lang="en-US" sz="24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or</a:t>
            </a:r>
          </a:p>
          <a:p>
            <a:pPr marL="0" indent="0" algn="ctr">
              <a:buNone/>
            </a:pPr>
            <a:r>
              <a:rPr lang="en-US" sz="24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en-US" sz="2400" u="sng" dirty="0">
                <a:latin typeface="Source Sans Pro" panose="020B0503030403020204" pitchFamily="34" charset="0"/>
                <a:ea typeface="Source Sans Pro" panose="020B0503030403020204" pitchFamily="34" charset="0"/>
                <a:hlinkClick r:id="rId4"/>
              </a:rPr>
              <a:t>www.gobierno.usa.gov/coronavirus</a:t>
            </a:r>
            <a:r>
              <a:rPr lang="en-US" sz="24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 (en Español).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="" xmlns:a16="http://schemas.microsoft.com/office/drawing/2014/main" id="{8CDAA33B-C803-4E8A-9406-0DAEC5953D34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32325" y="429289"/>
            <a:ext cx="3092450" cy="1546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436821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Box 18"/>
          <p:cNvSpPr txBox="1"/>
          <p:nvPr/>
        </p:nvSpPr>
        <p:spPr>
          <a:xfrm>
            <a:off x="609600" y="222889"/>
            <a:ext cx="112238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>
                <a:latin typeface="Calibri" pitchFamily="34" charset="0"/>
                <a:ea typeface="Roboto Th" pitchFamily="2" charset="0"/>
              </a:rPr>
              <a:t>COVID-19 Territorial Economic Impact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10290090" y="6130253"/>
            <a:ext cx="1280720" cy="559455"/>
            <a:chOff x="10620596" y="6141269"/>
            <a:chExt cx="1280720" cy="559455"/>
          </a:xfrm>
        </p:grpSpPr>
        <p:sp>
          <p:nvSpPr>
            <p:cNvPr id="42" name="Slide Number Placeholder 10"/>
            <p:cNvSpPr txBox="1">
              <a:spLocks/>
            </p:cNvSpPr>
            <p:nvPr/>
          </p:nvSpPr>
          <p:spPr>
            <a:xfrm>
              <a:off x="11472871" y="6200937"/>
              <a:ext cx="428445" cy="466345"/>
            </a:xfrm>
            <a:prstGeom prst="rect">
              <a:avLst/>
            </a:prstGeom>
            <a:solidFill>
              <a:srgbClr val="C00000"/>
            </a:solidFill>
            <a:effectLst/>
          </p:spPr>
          <p:txBody>
            <a:bodyPr anchor="ctr"/>
            <a:lstStyle>
              <a:defPPr>
                <a:defRPr lang="en-US"/>
              </a:defPPr>
              <a:lvl1pPr marL="0" algn="ctr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fld id="{D88F8294-96DA-42F7-8EA2-7EF74E10DBCB}" type="slidenum">
                <a:rPr lang="en-US" dirty="0" smtClean="0">
                  <a:solidFill>
                    <a:schemeClr val="bg1"/>
                  </a:solidFill>
                  <a:latin typeface="Calibri" pitchFamily="34" charset="0"/>
                </a:rPr>
                <a:t>8</a:t>
              </a:fld>
              <a:endParaRPr lang="en-US" dirty="0">
                <a:solidFill>
                  <a:schemeClr val="bg1"/>
                </a:solidFill>
                <a:latin typeface="Calibri" pitchFamily="34" charset="0"/>
              </a:endParaRPr>
            </a:p>
          </p:txBody>
        </p:sp>
        <p:pic>
          <p:nvPicPr>
            <p:cNvPr id="43" name="Picture 2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10620596" y="6170759"/>
              <a:ext cx="839234" cy="496524"/>
            </a:xfrm>
            <a:prstGeom prst="rect">
              <a:avLst/>
            </a:prstGeom>
            <a:solidFill>
              <a:srgbClr val="C3C0BB"/>
            </a:solidFill>
          </p:spPr>
        </p:pic>
        <p:sp>
          <p:nvSpPr>
            <p:cNvPr id="44" name="Rectangle 43"/>
            <p:cNvSpPr/>
            <p:nvPr/>
          </p:nvSpPr>
          <p:spPr>
            <a:xfrm>
              <a:off x="10620596" y="6141269"/>
              <a:ext cx="1280720" cy="559455"/>
            </a:xfrm>
            <a:prstGeom prst="rect">
              <a:avLst/>
            </a:prstGeom>
            <a:solidFill>
              <a:schemeClr val="bg1">
                <a:alpha val="4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3" name="Oval 4"/>
          <p:cNvSpPr/>
          <p:nvPr/>
        </p:nvSpPr>
        <p:spPr>
          <a:xfrm flipH="1">
            <a:off x="-896252" y="655977"/>
            <a:ext cx="13906281" cy="472339"/>
          </a:xfrm>
          <a:custGeom>
            <a:avLst/>
            <a:gdLst>
              <a:gd name="connsiteX0" fmla="*/ 0 w 12192001"/>
              <a:gd name="connsiteY0" fmla="*/ 566057 h 1132114"/>
              <a:gd name="connsiteX1" fmla="*/ 6096001 w 12192001"/>
              <a:gd name="connsiteY1" fmla="*/ 0 h 1132114"/>
              <a:gd name="connsiteX2" fmla="*/ 12192002 w 12192001"/>
              <a:gd name="connsiteY2" fmla="*/ 566057 h 1132114"/>
              <a:gd name="connsiteX3" fmla="*/ 6096001 w 12192001"/>
              <a:gd name="connsiteY3" fmla="*/ 1132114 h 1132114"/>
              <a:gd name="connsiteX4" fmla="*/ 0 w 12192001"/>
              <a:gd name="connsiteY4" fmla="*/ 566057 h 1132114"/>
              <a:gd name="connsiteX0" fmla="*/ 1 w 12192003"/>
              <a:gd name="connsiteY0" fmla="*/ 73079 h 639136"/>
              <a:gd name="connsiteX1" fmla="*/ 6110517 w 12192003"/>
              <a:gd name="connsiteY1" fmla="*/ 552051 h 639136"/>
              <a:gd name="connsiteX2" fmla="*/ 12192003 w 12192003"/>
              <a:gd name="connsiteY2" fmla="*/ 73079 h 639136"/>
              <a:gd name="connsiteX3" fmla="*/ 6096002 w 12192003"/>
              <a:gd name="connsiteY3" fmla="*/ 639136 h 639136"/>
              <a:gd name="connsiteX4" fmla="*/ 1 w 12192003"/>
              <a:gd name="connsiteY4" fmla="*/ 73079 h 639136"/>
              <a:gd name="connsiteX0" fmla="*/ 1 w 12192003"/>
              <a:gd name="connsiteY0" fmla="*/ 77550 h 643607"/>
              <a:gd name="connsiteX1" fmla="*/ 6110517 w 12192003"/>
              <a:gd name="connsiteY1" fmla="*/ 498465 h 643607"/>
              <a:gd name="connsiteX2" fmla="*/ 12192003 w 12192003"/>
              <a:gd name="connsiteY2" fmla="*/ 77550 h 643607"/>
              <a:gd name="connsiteX3" fmla="*/ 6096002 w 12192003"/>
              <a:gd name="connsiteY3" fmla="*/ 643607 h 643607"/>
              <a:gd name="connsiteX4" fmla="*/ 1 w 12192003"/>
              <a:gd name="connsiteY4" fmla="*/ 77550 h 643607"/>
              <a:gd name="connsiteX0" fmla="*/ 1 w 12192003"/>
              <a:gd name="connsiteY0" fmla="*/ 81279 h 647336"/>
              <a:gd name="connsiteX1" fmla="*/ 6110517 w 12192003"/>
              <a:gd name="connsiteY1" fmla="*/ 458651 h 647336"/>
              <a:gd name="connsiteX2" fmla="*/ 12192003 w 12192003"/>
              <a:gd name="connsiteY2" fmla="*/ 81279 h 647336"/>
              <a:gd name="connsiteX3" fmla="*/ 6096002 w 12192003"/>
              <a:gd name="connsiteY3" fmla="*/ 647336 h 647336"/>
              <a:gd name="connsiteX4" fmla="*/ 1 w 12192003"/>
              <a:gd name="connsiteY4" fmla="*/ 81279 h 6473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192003" h="647336">
                <a:moveTo>
                  <a:pt x="1" y="81279"/>
                </a:moveTo>
                <a:cubicBezTo>
                  <a:pt x="2420" y="49832"/>
                  <a:pt x="2743789" y="458651"/>
                  <a:pt x="6110517" y="458651"/>
                </a:cubicBezTo>
                <a:cubicBezTo>
                  <a:pt x="9477245" y="458651"/>
                  <a:pt x="12192003" y="-231346"/>
                  <a:pt x="12192003" y="81279"/>
                </a:cubicBezTo>
                <a:cubicBezTo>
                  <a:pt x="12192003" y="393904"/>
                  <a:pt x="9462730" y="647336"/>
                  <a:pt x="6096002" y="647336"/>
                </a:cubicBezTo>
                <a:cubicBezTo>
                  <a:pt x="2729274" y="647336"/>
                  <a:pt x="-2418" y="112727"/>
                  <a:pt x="1" y="81279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159025" y="1302308"/>
            <a:ext cx="12092609" cy="47705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4000" b="1" dirty="0"/>
              <a:t>Celebrate the People</a:t>
            </a:r>
          </a:p>
          <a:p>
            <a:pPr lvl="0"/>
            <a:endParaRPr lang="en-US" sz="4000" b="1" dirty="0"/>
          </a:p>
          <a:p>
            <a:pPr lvl="0"/>
            <a:r>
              <a:rPr lang="en-US" sz="4000" b="1" dirty="0"/>
              <a:t>Monthly Features of EDB and EZC Clients</a:t>
            </a:r>
          </a:p>
          <a:p>
            <a:pPr marL="571500" lvl="0" indent="-571500">
              <a:buFontTx/>
              <a:buChar char="-"/>
            </a:pPr>
            <a:r>
              <a:rPr lang="en-US" sz="4000" b="1" dirty="0"/>
              <a:t>Earned Media vs. Paid Media </a:t>
            </a:r>
          </a:p>
          <a:p>
            <a:pPr marL="571500" lvl="0" indent="-571500">
              <a:buFontTx/>
              <a:buChar char="-"/>
            </a:pPr>
            <a:r>
              <a:rPr lang="en-US" sz="4000" b="1" dirty="0"/>
              <a:t>Objective: Reduce advertising spending -&gt; Increase storytelling worth sharing</a:t>
            </a:r>
          </a:p>
          <a:p>
            <a:pPr marL="571500" lvl="0" indent="-571500">
              <a:buFontTx/>
              <a:buChar char="-"/>
            </a:pPr>
            <a:endParaRPr lang="en-US" sz="4000" b="1" dirty="0"/>
          </a:p>
          <a:p>
            <a:pPr lvl="0"/>
            <a:r>
              <a:rPr lang="en-US" sz="2400" b="1" dirty="0">
                <a:solidFill>
                  <a:srgbClr val="C00000"/>
                </a:solidFill>
              </a:rPr>
              <a:t>Change the culture – Build Multigenerational Wealth</a:t>
            </a:r>
            <a:endParaRPr lang="en-US" sz="16600" dirty="0"/>
          </a:p>
        </p:txBody>
      </p:sp>
      <p:sp>
        <p:nvSpPr>
          <p:cNvPr id="2" name="TextBox 1"/>
          <p:cNvSpPr txBox="1"/>
          <p:nvPr/>
        </p:nvSpPr>
        <p:spPr>
          <a:xfrm>
            <a:off x="8620018" y="1471754"/>
            <a:ext cx="2561210" cy="584775"/>
          </a:xfrm>
          <a:prstGeom prst="rect">
            <a:avLst/>
          </a:prstGeom>
          <a:solidFill>
            <a:srgbClr val="011689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solidFill>
                  <a:schemeClr val="bg1"/>
                </a:solidFill>
              </a:rPr>
              <a:t>#</a:t>
            </a:r>
            <a:r>
              <a:rPr lang="en-US" sz="3200" b="1" dirty="0" err="1">
                <a:solidFill>
                  <a:schemeClr val="bg1"/>
                </a:solidFill>
              </a:rPr>
              <a:t>BuildUSVI</a:t>
            </a:r>
            <a:endParaRPr lang="en-US" sz="3200" dirty="0">
              <a:solidFill>
                <a:schemeClr val="bg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-125505" y="1219195"/>
            <a:ext cx="12650952" cy="623047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11570810" y="6791969"/>
            <a:ext cx="478978" cy="261610"/>
          </a:xfrm>
        </p:spPr>
        <p:txBody>
          <a:bodyPr/>
          <a:lstStyle/>
          <a:p>
            <a:fld id="{1A174DE4-D6E9-4419-BBC5-6C621C4D6CB0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xmlns="" id="{7173D6E3-24E0-4452-B9EA-FFED27D3D493}"/>
              </a:ext>
            </a:extLst>
          </p:cNvPr>
          <p:cNvSpPr txBox="1">
            <a:spLocks/>
          </p:cNvSpPr>
          <p:nvPr/>
        </p:nvSpPr>
        <p:spPr>
          <a:xfrm>
            <a:off x="380104" y="1719994"/>
            <a:ext cx="10058400" cy="944320"/>
          </a:xfrm>
          <a:prstGeom prst="rect">
            <a:avLst/>
          </a:prstGeom>
        </p:spPr>
        <p:txBody>
          <a:bodyPr>
            <a:normAutofit fontScale="82500" lnSpcReduction="100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3200" dirty="0"/>
              <a:t>Channels of Economic Shock Transmission-Warning Against Nonessential Travel/Cruise Ship Suspension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A630A800-B9FE-487E-8422-756062BA2E7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6408" y="1341126"/>
            <a:ext cx="10187299" cy="117663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xmlns="" id="{3691C7CC-135A-4FFC-8276-C671475F7EA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99961" y="2556574"/>
            <a:ext cx="10297036" cy="46394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19283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Box 18"/>
          <p:cNvSpPr txBox="1"/>
          <p:nvPr/>
        </p:nvSpPr>
        <p:spPr>
          <a:xfrm>
            <a:off x="609600" y="222889"/>
            <a:ext cx="112238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>
                <a:latin typeface="Calibri" pitchFamily="34" charset="0"/>
                <a:ea typeface="Roboto Th" pitchFamily="2" charset="0"/>
              </a:rPr>
              <a:t>COVID-19  Territorial Economic Impact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10290090" y="6130253"/>
            <a:ext cx="1280720" cy="559455"/>
            <a:chOff x="10620596" y="6141269"/>
            <a:chExt cx="1280720" cy="559455"/>
          </a:xfrm>
        </p:grpSpPr>
        <p:sp>
          <p:nvSpPr>
            <p:cNvPr id="42" name="Slide Number Placeholder 10"/>
            <p:cNvSpPr txBox="1">
              <a:spLocks/>
            </p:cNvSpPr>
            <p:nvPr/>
          </p:nvSpPr>
          <p:spPr>
            <a:xfrm>
              <a:off x="11472871" y="6200937"/>
              <a:ext cx="428445" cy="466345"/>
            </a:xfrm>
            <a:prstGeom prst="rect">
              <a:avLst/>
            </a:prstGeom>
            <a:solidFill>
              <a:srgbClr val="C00000"/>
            </a:solidFill>
            <a:effectLst/>
          </p:spPr>
          <p:txBody>
            <a:bodyPr anchor="ctr"/>
            <a:lstStyle>
              <a:defPPr>
                <a:defRPr lang="en-US"/>
              </a:defPPr>
              <a:lvl1pPr marL="0" algn="ctr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fld id="{D88F8294-96DA-42F7-8EA2-7EF74E10DBCB}" type="slidenum">
                <a:rPr lang="en-US" dirty="0" smtClean="0">
                  <a:solidFill>
                    <a:schemeClr val="bg1"/>
                  </a:solidFill>
                  <a:latin typeface="Calibri" pitchFamily="34" charset="0"/>
                </a:rPr>
                <a:t>9</a:t>
              </a:fld>
              <a:endParaRPr lang="en-US" dirty="0">
                <a:solidFill>
                  <a:schemeClr val="bg1"/>
                </a:solidFill>
                <a:latin typeface="Calibri" pitchFamily="34" charset="0"/>
              </a:endParaRPr>
            </a:p>
          </p:txBody>
        </p:sp>
        <p:pic>
          <p:nvPicPr>
            <p:cNvPr id="43" name="Picture 2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10620596" y="6170759"/>
              <a:ext cx="839234" cy="496524"/>
            </a:xfrm>
            <a:prstGeom prst="rect">
              <a:avLst/>
            </a:prstGeom>
            <a:solidFill>
              <a:srgbClr val="C3C0BB"/>
            </a:solidFill>
          </p:spPr>
        </p:pic>
        <p:sp>
          <p:nvSpPr>
            <p:cNvPr id="44" name="Rectangle 43"/>
            <p:cNvSpPr/>
            <p:nvPr/>
          </p:nvSpPr>
          <p:spPr>
            <a:xfrm>
              <a:off x="10620596" y="6141269"/>
              <a:ext cx="1280720" cy="559455"/>
            </a:xfrm>
            <a:prstGeom prst="rect">
              <a:avLst/>
            </a:prstGeom>
            <a:solidFill>
              <a:schemeClr val="bg1">
                <a:alpha val="4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3" name="Oval 4"/>
          <p:cNvSpPr/>
          <p:nvPr/>
        </p:nvSpPr>
        <p:spPr>
          <a:xfrm flipH="1">
            <a:off x="-896252" y="655977"/>
            <a:ext cx="13906281" cy="472339"/>
          </a:xfrm>
          <a:custGeom>
            <a:avLst/>
            <a:gdLst>
              <a:gd name="connsiteX0" fmla="*/ 0 w 12192001"/>
              <a:gd name="connsiteY0" fmla="*/ 566057 h 1132114"/>
              <a:gd name="connsiteX1" fmla="*/ 6096001 w 12192001"/>
              <a:gd name="connsiteY1" fmla="*/ 0 h 1132114"/>
              <a:gd name="connsiteX2" fmla="*/ 12192002 w 12192001"/>
              <a:gd name="connsiteY2" fmla="*/ 566057 h 1132114"/>
              <a:gd name="connsiteX3" fmla="*/ 6096001 w 12192001"/>
              <a:gd name="connsiteY3" fmla="*/ 1132114 h 1132114"/>
              <a:gd name="connsiteX4" fmla="*/ 0 w 12192001"/>
              <a:gd name="connsiteY4" fmla="*/ 566057 h 1132114"/>
              <a:gd name="connsiteX0" fmla="*/ 1 w 12192003"/>
              <a:gd name="connsiteY0" fmla="*/ 73079 h 639136"/>
              <a:gd name="connsiteX1" fmla="*/ 6110517 w 12192003"/>
              <a:gd name="connsiteY1" fmla="*/ 552051 h 639136"/>
              <a:gd name="connsiteX2" fmla="*/ 12192003 w 12192003"/>
              <a:gd name="connsiteY2" fmla="*/ 73079 h 639136"/>
              <a:gd name="connsiteX3" fmla="*/ 6096002 w 12192003"/>
              <a:gd name="connsiteY3" fmla="*/ 639136 h 639136"/>
              <a:gd name="connsiteX4" fmla="*/ 1 w 12192003"/>
              <a:gd name="connsiteY4" fmla="*/ 73079 h 639136"/>
              <a:gd name="connsiteX0" fmla="*/ 1 w 12192003"/>
              <a:gd name="connsiteY0" fmla="*/ 77550 h 643607"/>
              <a:gd name="connsiteX1" fmla="*/ 6110517 w 12192003"/>
              <a:gd name="connsiteY1" fmla="*/ 498465 h 643607"/>
              <a:gd name="connsiteX2" fmla="*/ 12192003 w 12192003"/>
              <a:gd name="connsiteY2" fmla="*/ 77550 h 643607"/>
              <a:gd name="connsiteX3" fmla="*/ 6096002 w 12192003"/>
              <a:gd name="connsiteY3" fmla="*/ 643607 h 643607"/>
              <a:gd name="connsiteX4" fmla="*/ 1 w 12192003"/>
              <a:gd name="connsiteY4" fmla="*/ 77550 h 643607"/>
              <a:gd name="connsiteX0" fmla="*/ 1 w 12192003"/>
              <a:gd name="connsiteY0" fmla="*/ 81279 h 647336"/>
              <a:gd name="connsiteX1" fmla="*/ 6110517 w 12192003"/>
              <a:gd name="connsiteY1" fmla="*/ 458651 h 647336"/>
              <a:gd name="connsiteX2" fmla="*/ 12192003 w 12192003"/>
              <a:gd name="connsiteY2" fmla="*/ 81279 h 647336"/>
              <a:gd name="connsiteX3" fmla="*/ 6096002 w 12192003"/>
              <a:gd name="connsiteY3" fmla="*/ 647336 h 647336"/>
              <a:gd name="connsiteX4" fmla="*/ 1 w 12192003"/>
              <a:gd name="connsiteY4" fmla="*/ 81279 h 6473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192003" h="647336">
                <a:moveTo>
                  <a:pt x="1" y="81279"/>
                </a:moveTo>
                <a:cubicBezTo>
                  <a:pt x="2420" y="49832"/>
                  <a:pt x="2743789" y="458651"/>
                  <a:pt x="6110517" y="458651"/>
                </a:cubicBezTo>
                <a:cubicBezTo>
                  <a:pt x="9477245" y="458651"/>
                  <a:pt x="12192003" y="-231346"/>
                  <a:pt x="12192003" y="81279"/>
                </a:cubicBezTo>
                <a:cubicBezTo>
                  <a:pt x="12192003" y="393904"/>
                  <a:pt x="9462730" y="647336"/>
                  <a:pt x="6096002" y="647336"/>
                </a:cubicBezTo>
                <a:cubicBezTo>
                  <a:pt x="2729274" y="647336"/>
                  <a:pt x="-2418" y="112727"/>
                  <a:pt x="1" y="81279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159025" y="1302308"/>
            <a:ext cx="12092609" cy="47705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4000" b="1" dirty="0"/>
              <a:t>Celebrate the People</a:t>
            </a:r>
          </a:p>
          <a:p>
            <a:pPr lvl="0"/>
            <a:endParaRPr lang="en-US" sz="4000" b="1" dirty="0"/>
          </a:p>
          <a:p>
            <a:pPr lvl="0"/>
            <a:r>
              <a:rPr lang="en-US" sz="4000" b="1" dirty="0"/>
              <a:t>Monthly Features of EDB and EZC Clients</a:t>
            </a:r>
          </a:p>
          <a:p>
            <a:pPr marL="571500" lvl="0" indent="-571500">
              <a:buFontTx/>
              <a:buChar char="-"/>
            </a:pPr>
            <a:r>
              <a:rPr lang="en-US" sz="4000" b="1" dirty="0"/>
              <a:t>Earned Media vs. Paid Media </a:t>
            </a:r>
          </a:p>
          <a:p>
            <a:pPr marL="571500" lvl="0" indent="-571500">
              <a:buFontTx/>
              <a:buChar char="-"/>
            </a:pPr>
            <a:r>
              <a:rPr lang="en-US" sz="4000" b="1" dirty="0"/>
              <a:t>Objective: Reduce advertising spending -&gt; Increase storytelling worth sharing</a:t>
            </a:r>
          </a:p>
          <a:p>
            <a:pPr marL="571500" lvl="0" indent="-571500">
              <a:buFontTx/>
              <a:buChar char="-"/>
            </a:pPr>
            <a:endParaRPr lang="en-US" sz="4000" b="1" dirty="0"/>
          </a:p>
          <a:p>
            <a:pPr lvl="0"/>
            <a:r>
              <a:rPr lang="en-US" sz="2400" b="1" dirty="0">
                <a:solidFill>
                  <a:srgbClr val="C00000"/>
                </a:solidFill>
              </a:rPr>
              <a:t>Change the culture – Build Multigenerational Wealth</a:t>
            </a:r>
            <a:endParaRPr lang="en-US" sz="16600" dirty="0"/>
          </a:p>
        </p:txBody>
      </p:sp>
      <p:sp>
        <p:nvSpPr>
          <p:cNvPr id="2" name="TextBox 1"/>
          <p:cNvSpPr txBox="1"/>
          <p:nvPr/>
        </p:nvSpPr>
        <p:spPr>
          <a:xfrm>
            <a:off x="8620018" y="1471754"/>
            <a:ext cx="2561210" cy="584775"/>
          </a:xfrm>
          <a:prstGeom prst="rect">
            <a:avLst/>
          </a:prstGeom>
          <a:solidFill>
            <a:srgbClr val="011689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solidFill>
                  <a:schemeClr val="bg1"/>
                </a:solidFill>
              </a:rPr>
              <a:t>#</a:t>
            </a:r>
            <a:r>
              <a:rPr lang="en-US" sz="3200" b="1" dirty="0" err="1">
                <a:solidFill>
                  <a:schemeClr val="bg1"/>
                </a:solidFill>
              </a:rPr>
              <a:t>BuildUSVI</a:t>
            </a:r>
            <a:endParaRPr lang="en-US" sz="3200" dirty="0">
              <a:solidFill>
                <a:schemeClr val="bg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" y="1192302"/>
            <a:ext cx="12251633" cy="576818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xmlns="" id="{2AF70CFF-9CB2-4381-8927-8F4E9181B08E}"/>
              </a:ext>
            </a:extLst>
          </p:cNvPr>
          <p:cNvSpPr/>
          <p:nvPr/>
        </p:nvSpPr>
        <p:spPr>
          <a:xfrm>
            <a:off x="159025" y="2246632"/>
            <a:ext cx="11499575" cy="463128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BB612507-A87A-4C9B-A131-2870F795C25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85631" y="2113850"/>
            <a:ext cx="10559187" cy="4639458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xmlns="" id="{A3DE477A-9FB4-454D-AE7A-729761CF2EB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85631" y="1096881"/>
            <a:ext cx="10120237" cy="1054699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11570810" y="6616311"/>
            <a:ext cx="478978" cy="261610"/>
          </a:xfrm>
        </p:spPr>
        <p:txBody>
          <a:bodyPr/>
          <a:lstStyle/>
          <a:p>
            <a:fld id="{1A174DE4-D6E9-4419-BBC5-6C621C4D6CB0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05947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</p:bldLst>
  </p:timing>
</p:sld>
</file>

<file path=ppt/theme/theme1.xml><?xml version="1.0" encoding="utf-8"?>
<a:theme xmlns:a="http://schemas.openxmlformats.org/drawingml/2006/main" name="Slice">
  <a:themeElements>
    <a:clrScheme name="Slice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Slice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lic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ppt/theme/theme2.xml><?xml version="1.0" encoding="utf-8"?>
<a:theme xmlns:a="http://schemas.openxmlformats.org/drawingml/2006/main" name="2_Office Theme">
  <a:themeElements>
    <a:clrScheme name="Custom 1">
      <a:dk1>
        <a:srgbClr val="1B1E29"/>
      </a:dk1>
      <a:lt1>
        <a:srgbClr val="FFFFFF"/>
      </a:lt1>
      <a:dk2>
        <a:srgbClr val="002E6D"/>
      </a:dk2>
      <a:lt2>
        <a:srgbClr val="007DBC"/>
      </a:lt2>
      <a:accent1>
        <a:srgbClr val="969696"/>
      </a:accent1>
      <a:accent2>
        <a:srgbClr val="197E4E"/>
      </a:accent2>
      <a:accent3>
        <a:srgbClr val="F1C400"/>
      </a:accent3>
      <a:accent4>
        <a:srgbClr val="7AC5EB"/>
      </a:accent4>
      <a:accent5>
        <a:srgbClr val="CC0000"/>
      </a:accent5>
      <a:accent6>
        <a:srgbClr val="FFFFFF"/>
      </a:accent6>
      <a:hlink>
        <a:srgbClr val="007DBC"/>
      </a:hlink>
      <a:folHlink>
        <a:srgbClr val="7AC5EB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BA-Template-4x3" id="{10B8EB85-0603-6C4A-B199-97FFBF5C934D}" vid="{C65D1D54-2505-3642-821A-0245DDC064B5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8255</TotalTime>
  <Words>571</Words>
  <Application>Microsoft Office PowerPoint</Application>
  <PresentationFormat>Widescreen</PresentationFormat>
  <Paragraphs>156</Paragraphs>
  <Slides>13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13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13</vt:i4>
      </vt:variant>
    </vt:vector>
  </HeadingPairs>
  <TitlesOfParts>
    <vt:vector size="28" baseType="lpstr">
      <vt:lpstr>ＭＳ Ｐゴシック</vt:lpstr>
      <vt:lpstr>Arial</vt:lpstr>
      <vt:lpstr>Arial Narrow</vt:lpstr>
      <vt:lpstr>Calibri</vt:lpstr>
      <vt:lpstr>Century Gothic</vt:lpstr>
      <vt:lpstr>Franklin Gothic Book</vt:lpstr>
      <vt:lpstr>Garamond</vt:lpstr>
      <vt:lpstr>Roboto Bk</vt:lpstr>
      <vt:lpstr>Roboto Lt</vt:lpstr>
      <vt:lpstr>Roboto Th</vt:lpstr>
      <vt:lpstr>Source Sans Pro</vt:lpstr>
      <vt:lpstr>Times New Roman</vt:lpstr>
      <vt:lpstr>Wingdings 3</vt:lpstr>
      <vt:lpstr>Slice</vt:lpstr>
      <vt:lpstr>2_Office Theme</vt:lpstr>
      <vt:lpstr>PowerPoint Presentation</vt:lpstr>
      <vt:lpstr>PowerPoint Presentation</vt:lpstr>
      <vt:lpstr>PowerPoint Presentation</vt:lpstr>
      <vt:lpstr>PowerPoint Presentation</vt:lpstr>
      <vt:lpstr>Economic Injury Disaster Loans</vt:lpstr>
      <vt:lpstr>PowerPoint Presentation</vt:lpstr>
      <vt:lpstr>Coronavirus Information Resources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Andrius Rudys</dc:creator>
  <cp:lastModifiedBy>Shanell Petersen</cp:lastModifiedBy>
  <cp:revision>403</cp:revision>
  <cp:lastPrinted>2019-03-15T15:20:58Z</cp:lastPrinted>
  <dcterms:created xsi:type="dcterms:W3CDTF">2014-08-20T17:18:56Z</dcterms:created>
  <dcterms:modified xsi:type="dcterms:W3CDTF">2020-03-26T14:48:29Z</dcterms:modified>
</cp:coreProperties>
</file>